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4" name="Titolo Testo"/>
          <p:cNvSpPr txBox="1"/>
          <p:nvPr>
            <p:ph type="title"/>
          </p:nvPr>
        </p:nvSpPr>
        <p:spPr>
          <a:xfrm>
            <a:off x="1270000" y="1638300"/>
            <a:ext cx="10464800" cy="3302000"/>
          </a:xfrm>
          <a:prstGeom prst="rect">
            <a:avLst/>
          </a:prstGeom>
        </p:spPr>
        <p:txBody>
          <a:bodyPr anchor="b"/>
          <a:lstStyle/>
          <a:p>
            <a:pPr/>
            <a:r>
              <a:t>Titolo Testo</a:t>
            </a:r>
          </a:p>
        </p:txBody>
      </p:sp>
      <p:sp>
        <p:nvSpPr>
          <p:cNvPr id="15" name="Corpo livello uno…"/>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16" name="Numero diapositiva"/>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6" name="Corpo livello uno…"/>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97" name="“Inserisci qui una citazione”."/>
          <p:cNvSpPr txBox="1"/>
          <p:nvPr>
            <p:ph type="body" sz="quarter" idx="13"/>
          </p:nvPr>
        </p:nvSpPr>
        <p:spPr>
          <a:xfrm>
            <a:off x="1270000" y="4267112"/>
            <a:ext cx="10464800" cy="609780"/>
          </a:xfrm>
          <a:prstGeom prst="rect">
            <a:avLst/>
          </a:prstGeom>
        </p:spPr>
        <p:txBody>
          <a:bodyPr/>
          <a:lstStyle/>
          <a:p>
            <a:pPr/>
          </a:p>
        </p:txBody>
      </p:sp>
      <p:sp>
        <p:nvSpPr>
          <p:cNvPr id="9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5" name="Immagin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uoto">
    <p:spTree>
      <p:nvGrpSpPr>
        <p:cNvPr id="1" name=""/>
        <p:cNvGrpSpPr/>
        <p:nvPr/>
      </p:nvGrpSpPr>
      <p:grpSpPr>
        <a:xfrm>
          <a:off x="0" y="0"/>
          <a:ext cx="0" cy="0"/>
          <a:chOff x="0" y="0"/>
          <a:chExt cx="0" cy="0"/>
        </a:xfrm>
      </p:grpSpPr>
      <p:sp>
        <p:nvSpPr>
          <p:cNvPr id="12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127" name="Titolo Testo"/>
          <p:cNvSpPr txBox="1"/>
          <p:nvPr>
            <p:ph type="title"/>
          </p:nvPr>
        </p:nvSpPr>
        <p:spPr>
          <a:prstGeom prst="rect">
            <a:avLst/>
          </a:prstGeom>
        </p:spPr>
        <p:txBody>
          <a:bodyPr/>
          <a:lstStyle/>
          <a:p>
            <a:pPr/>
            <a:r>
              <a:t>Titolo Testo</a:t>
            </a:r>
          </a:p>
        </p:txBody>
      </p:sp>
      <p:sp>
        <p:nvSpPr>
          <p:cNvPr id="12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olo e contenuto">
    <p:spTree>
      <p:nvGrpSpPr>
        <p:cNvPr id="1" name=""/>
        <p:cNvGrpSpPr/>
        <p:nvPr/>
      </p:nvGrpSpPr>
      <p:grpSpPr>
        <a:xfrm>
          <a:off x="0" y="0"/>
          <a:ext cx="0" cy="0"/>
          <a:chOff x="0" y="0"/>
          <a:chExt cx="0" cy="0"/>
        </a:xfrm>
      </p:grpSpPr>
      <p:sp>
        <p:nvSpPr>
          <p:cNvPr id="135" name="Titolo Testo"/>
          <p:cNvSpPr txBox="1"/>
          <p:nvPr>
            <p:ph type="title"/>
          </p:nvPr>
        </p:nvSpPr>
        <p:spPr>
          <a:xfrm>
            <a:off x="894079" y="1608666"/>
            <a:ext cx="11216642" cy="1413935"/>
          </a:xfrm>
          <a:prstGeom prst="rect">
            <a:avLst/>
          </a:prstGeom>
        </p:spPr>
        <p:txBody>
          <a:bodyPr lIns="48767" tIns="48767" rIns="48767" bIns="48767"/>
          <a:lstStyle>
            <a:lvl1pPr algn="l" defTabSz="1300480">
              <a:lnSpc>
                <a:spcPct val="90000"/>
              </a:lnSpc>
              <a:defRPr sz="6200">
                <a:latin typeface="Calibri Light"/>
                <a:ea typeface="Calibri Light"/>
                <a:cs typeface="Calibri Light"/>
                <a:sym typeface="Calibri Light"/>
              </a:defRPr>
            </a:lvl1pPr>
          </a:lstStyle>
          <a:p>
            <a:pPr/>
            <a:r>
              <a:t>Titolo Testo</a:t>
            </a:r>
          </a:p>
        </p:txBody>
      </p:sp>
      <p:sp>
        <p:nvSpPr>
          <p:cNvPr id="136" name="Corpo livello uno…"/>
          <p:cNvSpPr txBox="1"/>
          <p:nvPr>
            <p:ph type="body" idx="1"/>
          </p:nvPr>
        </p:nvSpPr>
        <p:spPr>
          <a:xfrm>
            <a:off x="894079" y="3166533"/>
            <a:ext cx="11216642" cy="4641428"/>
          </a:xfrm>
          <a:prstGeom prst="rect">
            <a:avLst/>
          </a:prstGeom>
        </p:spPr>
        <p:txBody>
          <a:bodyPr lIns="48767" tIns="48767" rIns="48767" bIns="48767" anchor="t"/>
          <a:lstStyle>
            <a:lvl1pPr marL="310242" indent="-310242" defTabSz="1300480">
              <a:lnSpc>
                <a:spcPct val="90000"/>
              </a:lnSpc>
              <a:spcBef>
                <a:spcPts val="1400"/>
              </a:spcBef>
              <a:buSzPct val="100000"/>
              <a:buFont typeface="Arial"/>
              <a:defRPr sz="3800">
                <a:latin typeface="Calibri"/>
                <a:ea typeface="Calibri"/>
                <a:cs typeface="Calibri"/>
                <a:sym typeface="Calibri"/>
              </a:defRPr>
            </a:lvl1pPr>
            <a:lvl2pPr marL="819150" indent="-361950" defTabSz="1300480">
              <a:lnSpc>
                <a:spcPct val="90000"/>
              </a:lnSpc>
              <a:spcBef>
                <a:spcPts val="1400"/>
              </a:spcBef>
              <a:buSzPct val="100000"/>
              <a:buFont typeface="Arial"/>
              <a:defRPr sz="3800">
                <a:latin typeface="Calibri"/>
                <a:ea typeface="Calibri"/>
                <a:cs typeface="Calibri"/>
                <a:sym typeface="Calibri"/>
              </a:defRPr>
            </a:lvl2pPr>
            <a:lvl3pPr marL="1348739" indent="-434339" defTabSz="1300480">
              <a:lnSpc>
                <a:spcPct val="90000"/>
              </a:lnSpc>
              <a:spcBef>
                <a:spcPts val="1400"/>
              </a:spcBef>
              <a:buSzPct val="100000"/>
              <a:buFont typeface="Arial"/>
              <a:defRPr sz="3800">
                <a:latin typeface="Calibri"/>
                <a:ea typeface="Calibri"/>
                <a:cs typeface="Calibri"/>
                <a:sym typeface="Calibri"/>
              </a:defRPr>
            </a:lvl3pPr>
            <a:lvl4pPr marL="1854200" indent="-482600" defTabSz="1300480">
              <a:lnSpc>
                <a:spcPct val="90000"/>
              </a:lnSpc>
              <a:spcBef>
                <a:spcPts val="1400"/>
              </a:spcBef>
              <a:buSzPct val="100000"/>
              <a:buFont typeface="Arial"/>
              <a:defRPr sz="3800">
                <a:latin typeface="Calibri"/>
                <a:ea typeface="Calibri"/>
                <a:cs typeface="Calibri"/>
                <a:sym typeface="Calibri"/>
              </a:defRPr>
            </a:lvl4pPr>
            <a:lvl5pPr marL="2311400" indent="-482600" defTabSz="1300480">
              <a:lnSpc>
                <a:spcPct val="90000"/>
              </a:lnSpc>
              <a:spcBef>
                <a:spcPts val="1400"/>
              </a:spcBef>
              <a:buSzPct val="100000"/>
              <a:buFont typeface="Arial"/>
              <a:defRPr sz="3800">
                <a:latin typeface="Calibri"/>
                <a:ea typeface="Calibri"/>
                <a:cs typeface="Calibri"/>
                <a:sym typeface="Calibri"/>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7" name="Numero diapositiva"/>
          <p:cNvSpPr txBox="1"/>
          <p:nvPr>
            <p:ph type="sldNum" sz="quarter" idx="2"/>
          </p:nvPr>
        </p:nvSpPr>
        <p:spPr>
          <a:xfrm>
            <a:off x="11787362" y="8024622"/>
            <a:ext cx="323359" cy="338837"/>
          </a:xfrm>
          <a:prstGeom prst="rect">
            <a:avLst/>
          </a:prstGeom>
        </p:spPr>
        <p:txBody>
          <a:bodyPr lIns="48767" tIns="48767" rIns="48767" bIns="48767" anchor="ctr"/>
          <a:lstStyle>
            <a:lvl1pPr algn="r" defTabSz="130048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3" name="Immagin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4" name="Titolo Testo"/>
          <p:cNvSpPr txBox="1"/>
          <p:nvPr>
            <p:ph type="title"/>
          </p:nvPr>
        </p:nvSpPr>
        <p:spPr>
          <a:xfrm>
            <a:off x="1270000" y="6718300"/>
            <a:ext cx="10464800" cy="1422400"/>
          </a:xfrm>
          <a:prstGeom prst="rect">
            <a:avLst/>
          </a:prstGeom>
        </p:spPr>
        <p:txBody>
          <a:bodyPr anchor="b"/>
          <a:lstStyle/>
          <a:p>
            <a:pPr/>
            <a:r>
              <a:t>Titolo Testo</a:t>
            </a:r>
          </a:p>
        </p:txBody>
      </p:sp>
      <p:sp>
        <p:nvSpPr>
          <p:cNvPr id="25" name="Corpo livello uno…"/>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2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3" name="Titolo Testo"/>
          <p:cNvSpPr txBox="1"/>
          <p:nvPr>
            <p:ph type="title"/>
          </p:nvPr>
        </p:nvSpPr>
        <p:spPr>
          <a:xfrm>
            <a:off x="1270000" y="3225800"/>
            <a:ext cx="10464800" cy="3302000"/>
          </a:xfrm>
          <a:prstGeom prst="rect">
            <a:avLst/>
          </a:prstGeom>
        </p:spPr>
        <p:txBody>
          <a:bodyPr/>
          <a:lstStyle/>
          <a:p>
            <a:pPr/>
            <a:r>
              <a:t>Titolo Testo</a:t>
            </a:r>
          </a:p>
        </p:txBody>
      </p:sp>
      <p:sp>
        <p:nvSpPr>
          <p:cNvPr id="3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41" name="Immagin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42" name="Titolo Testo"/>
          <p:cNvSpPr txBox="1"/>
          <p:nvPr>
            <p:ph type="title"/>
          </p:nvPr>
        </p:nvSpPr>
        <p:spPr>
          <a:xfrm>
            <a:off x="952500" y="635000"/>
            <a:ext cx="5334000" cy="3987800"/>
          </a:xfrm>
          <a:prstGeom prst="rect">
            <a:avLst/>
          </a:prstGeom>
        </p:spPr>
        <p:txBody>
          <a:bodyPr anchor="b"/>
          <a:lstStyle>
            <a:lvl1pPr>
              <a:defRPr sz="6000"/>
            </a:lvl1pPr>
          </a:lstStyle>
          <a:p>
            <a:pPr/>
            <a:r>
              <a:t>Titolo Testo</a:t>
            </a:r>
          </a:p>
        </p:txBody>
      </p:sp>
      <p:sp>
        <p:nvSpPr>
          <p:cNvPr id="43" name="Corpo livello uno…"/>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Corpo livello uno</a:t>
            </a:r>
          </a:p>
          <a:p>
            <a:pPr lvl="1"/>
            <a:r>
              <a:t>Corpo livello due</a:t>
            </a:r>
          </a:p>
          <a:p>
            <a:pPr lvl="2"/>
            <a:r>
              <a:t>Corpo livello tre</a:t>
            </a:r>
          </a:p>
          <a:p>
            <a:pPr lvl="3"/>
            <a:r>
              <a:t>Corpo livello quattro</a:t>
            </a:r>
          </a:p>
          <a:p>
            <a:pPr lvl="4"/>
            <a:r>
              <a:t>Corpo livello cinque</a:t>
            </a:r>
          </a:p>
        </p:txBody>
      </p:sp>
      <p:sp>
        <p:nvSpPr>
          <p:cNvPr id="4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51" name="Titolo Testo"/>
          <p:cNvSpPr txBox="1"/>
          <p:nvPr>
            <p:ph type="title"/>
          </p:nvPr>
        </p:nvSpPr>
        <p:spPr>
          <a:prstGeom prst="rect">
            <a:avLst/>
          </a:prstGeom>
        </p:spPr>
        <p:txBody>
          <a:bodyPr/>
          <a:lstStyle/>
          <a:p>
            <a:pPr/>
            <a:r>
              <a:t>Titolo Testo</a:t>
            </a:r>
          </a:p>
        </p:txBody>
      </p:sp>
      <p:sp>
        <p:nvSpPr>
          <p:cNvPr id="5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9" name="Titolo Testo"/>
          <p:cNvSpPr txBox="1"/>
          <p:nvPr>
            <p:ph type="title"/>
          </p:nvPr>
        </p:nvSpPr>
        <p:spPr>
          <a:prstGeom prst="rect">
            <a:avLst/>
          </a:prstGeom>
        </p:spPr>
        <p:txBody>
          <a:bodyPr/>
          <a:lstStyle/>
          <a:p>
            <a:pPr/>
            <a:r>
              <a:t>Titolo Testo</a:t>
            </a:r>
          </a:p>
        </p:txBody>
      </p:sp>
      <p:sp>
        <p:nvSpPr>
          <p:cNvPr id="60"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6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8" name="Immagin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9" name="Titolo Testo"/>
          <p:cNvSpPr txBox="1"/>
          <p:nvPr>
            <p:ph type="title"/>
          </p:nvPr>
        </p:nvSpPr>
        <p:spPr>
          <a:prstGeom prst="rect">
            <a:avLst/>
          </a:prstGeom>
        </p:spPr>
        <p:txBody>
          <a:bodyPr/>
          <a:lstStyle/>
          <a:p>
            <a:pPr/>
            <a:r>
              <a:t>Titolo Testo</a:t>
            </a:r>
          </a:p>
        </p:txBody>
      </p:sp>
      <p:sp>
        <p:nvSpPr>
          <p:cNvPr id="70" name="Corpo livello uno…"/>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Corpo livello uno</a:t>
            </a:r>
          </a:p>
          <a:p>
            <a:pPr lvl="1"/>
            <a:r>
              <a:t>Corpo livello due</a:t>
            </a:r>
          </a:p>
          <a:p>
            <a:pPr lvl="2"/>
            <a:r>
              <a:t>Corpo livello tre</a:t>
            </a:r>
          </a:p>
          <a:p>
            <a:pPr lvl="3"/>
            <a:r>
              <a:t>Corpo livello quattro</a:t>
            </a:r>
          </a:p>
          <a:p>
            <a:pPr lvl="4"/>
            <a:r>
              <a:t>Corpo livello cinque</a:t>
            </a:r>
          </a:p>
        </p:txBody>
      </p:sp>
      <p:sp>
        <p:nvSpPr>
          <p:cNvPr id="71" name="Numero diapositiva"/>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8" name="Corpo livello uno…"/>
          <p:cNvSpPr txBox="1"/>
          <p:nvPr>
            <p:ph type="body" idx="1"/>
          </p:nvPr>
        </p:nvSpPr>
        <p:spPr>
          <a:xfrm>
            <a:off x="952500" y="1270000"/>
            <a:ext cx="11099800" cy="72136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6" name="Immagin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7" name="Immagin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8" name="Immagin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ULM_University_of_Milan_logo.jpg" descr="IULM_University_of_Milan_logo.jpg"/>
          <p:cNvPicPr>
            <a:picLocks noChangeAspect="1"/>
          </p:cNvPicPr>
          <p:nvPr/>
        </p:nvPicPr>
        <p:blipFill>
          <a:blip r:embed="rId2">
            <a:extLst/>
          </a:blip>
          <a:stretch>
            <a:fillRect/>
          </a:stretch>
        </p:blipFill>
        <p:spPr>
          <a:xfrm>
            <a:off x="217552" y="8753243"/>
            <a:ext cx="925448" cy="925451"/>
          </a:xfrm>
          <a:prstGeom prst="rect">
            <a:avLst/>
          </a:prstGeom>
          <a:ln w="12700">
            <a:miter lim="400000"/>
          </a:ln>
        </p:spPr>
      </p:pic>
      <p:sp>
        <p:nvSpPr>
          <p:cNvPr id="3" name="Content Management &amp; Corporate Storytelling Alessio Sartore 2018/2019"/>
          <p:cNvSpPr txBox="1"/>
          <p:nvPr/>
        </p:nvSpPr>
        <p:spPr>
          <a:xfrm>
            <a:off x="1194612" y="8685327"/>
            <a:ext cx="4333305" cy="7818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sz="1500">
                <a:latin typeface="+mj-lt"/>
                <a:ea typeface="+mj-ea"/>
                <a:cs typeface="+mj-cs"/>
                <a:sym typeface="Helvetica Neue"/>
              </a:defRPr>
            </a:pPr>
            <a:r>
              <a:t>Content Management &amp; Corporate Storytelling</a:t>
            </a:r>
            <a:br/>
            <a:r>
              <a:t>Alessio Sartore</a:t>
            </a:r>
            <a:br/>
            <a:r>
              <a:t>2018/2019</a:t>
            </a:r>
          </a:p>
        </p:txBody>
      </p:sp>
      <p:sp>
        <p:nvSpPr>
          <p:cNvPr id="4" name="Linea"/>
          <p:cNvSpPr/>
          <p:nvPr/>
        </p:nvSpPr>
        <p:spPr>
          <a:xfrm>
            <a:off x="203200" y="8669866"/>
            <a:ext cx="12598400" cy="1"/>
          </a:xfrm>
          <a:prstGeom prst="line">
            <a:avLst/>
          </a:prstGeom>
          <a:ln w="25400">
            <a:solidFill>
              <a:srgbClr val="000000"/>
            </a:solidFill>
            <a:miter lim="400000"/>
          </a:ln>
        </p:spPr>
        <p:txBody>
          <a:bodyPr lIns="45718" tIns="45718" rIns="45718" bIns="45718"/>
          <a:lstStyle/>
          <a:p>
            <a:pPr/>
          </a:p>
        </p:txBody>
      </p:sp>
      <p:sp>
        <p:nvSpPr>
          <p:cNvPr id="5" name="Titolo Test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6" name="Corpo livello uno…"/>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7" name="Numero diapositiva"/>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 Id="rId3" Type="http://schemas.openxmlformats.org/officeDocument/2006/relationships/hyperlink" Target="https://www.internazionale.it/webdoc/tomato/"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8.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Storytelling as a Branding Practice"/>
          <p:cNvSpPr txBox="1"/>
          <p:nvPr>
            <p:ph type="ctrTitle"/>
          </p:nvPr>
        </p:nvSpPr>
        <p:spPr>
          <a:prstGeom prst="rect">
            <a:avLst/>
          </a:prstGeom>
        </p:spPr>
        <p:txBody>
          <a:bodyPr/>
          <a:lstStyle/>
          <a:p>
            <a:pPr defTabSz="502412">
              <a:defRPr sz="6880"/>
            </a:pPr>
            <a:r>
              <a:t>Storytelling: </a:t>
            </a:r>
          </a:p>
          <a:p>
            <a:pPr defTabSz="502412">
              <a:defRPr sz="6880"/>
            </a:pPr>
            <a:r>
              <a:t>The Authentic &amp; Fluent  Organization</a:t>
            </a:r>
          </a:p>
        </p:txBody>
      </p:sp>
      <p:sp>
        <p:nvSpPr>
          <p:cNvPr id="147" name="Lesson #2"/>
          <p:cNvSpPr txBox="1"/>
          <p:nvPr>
            <p:ph type="subTitle" sz="quarter" idx="1"/>
          </p:nvPr>
        </p:nvSpPr>
        <p:spPr>
          <a:xfrm>
            <a:off x="1270000" y="5181600"/>
            <a:ext cx="10464800" cy="1130300"/>
          </a:xfrm>
          <a:prstGeom prst="rect">
            <a:avLst/>
          </a:prstGeom>
        </p:spPr>
        <p:txBody>
          <a:bodyPr/>
          <a:lstStyle/>
          <a:p>
            <a:pPr/>
            <a:r>
              <a:t>Lessons #9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Framework for Organizational Storytelling"/>
          <p:cNvSpPr txBox="1"/>
          <p:nvPr/>
        </p:nvSpPr>
        <p:spPr>
          <a:xfrm>
            <a:off x="3173784" y="168011"/>
            <a:ext cx="665723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r>
              <a:t>Framework for Organizational Storytelling</a:t>
            </a:r>
          </a:p>
        </p:txBody>
      </p:sp>
      <p:sp>
        <p:nvSpPr>
          <p:cNvPr id="220"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221" name="The teller needs to give scrupulous attention to the accuracy of the story’s details because the “story” of a business is often greeted with skepticism."/>
          <p:cNvSpPr txBox="1"/>
          <p:nvPr/>
        </p:nvSpPr>
        <p:spPr>
          <a:xfrm>
            <a:off x="498251" y="1838739"/>
            <a:ext cx="11337315"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The teller needs to give scrupulous attention to the accuracy of the story’s details because the “story” of a business is often greeted with skepticism.</a:t>
            </a:r>
          </a:p>
        </p:txBody>
      </p:sp>
      <p:sp>
        <p:nvSpPr>
          <p:cNvPr id="222" name="Authentic storytelling about an organization is data-based storytelling."/>
          <p:cNvSpPr txBox="1"/>
          <p:nvPr/>
        </p:nvSpPr>
        <p:spPr>
          <a:xfrm>
            <a:off x="498251" y="2795514"/>
            <a:ext cx="1133731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Authentic storytelling about an organization is </a:t>
            </a:r>
            <a:r>
              <a:rPr u="sng"/>
              <a:t>data-based storytelling</a:t>
            </a:r>
            <a:r>
              <a:t>.</a:t>
            </a:r>
          </a:p>
        </p:txBody>
      </p:sp>
      <p:sp>
        <p:nvSpPr>
          <p:cNvPr id="223" name="And data need to be verified using multiple sources: journalistic work!"/>
          <p:cNvSpPr txBox="1"/>
          <p:nvPr/>
        </p:nvSpPr>
        <p:spPr>
          <a:xfrm>
            <a:off x="498251" y="3383989"/>
            <a:ext cx="1133731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And data need to be verified using multiple sources: journalistic work!</a:t>
            </a:r>
          </a:p>
        </p:txBody>
      </p:sp>
      <p:pic>
        <p:nvPicPr>
          <p:cNvPr id="224" name="Schermata 2019-05-13 alle 12.10.50.png" descr="Schermata 2019-05-13 alle 12.10.50.png"/>
          <p:cNvPicPr>
            <a:picLocks noChangeAspect="1"/>
          </p:cNvPicPr>
          <p:nvPr/>
        </p:nvPicPr>
        <p:blipFill>
          <a:blip r:embed="rId2">
            <a:extLst/>
          </a:blip>
          <a:stretch>
            <a:fillRect/>
          </a:stretch>
        </p:blipFill>
        <p:spPr>
          <a:xfrm>
            <a:off x="2152354" y="3967968"/>
            <a:ext cx="8700092" cy="4575120"/>
          </a:xfrm>
          <a:prstGeom prst="rect">
            <a:avLst/>
          </a:prstGeom>
          <a:ln w="12700">
            <a:miter lim="400000"/>
          </a:ln>
        </p:spPr>
      </p:pic>
      <p:sp>
        <p:nvSpPr>
          <p:cNvPr id="225" name="https://www.internazionale.it/webdoc/tomato/"/>
          <p:cNvSpPr txBox="1"/>
          <p:nvPr/>
        </p:nvSpPr>
        <p:spPr>
          <a:xfrm>
            <a:off x="9231812" y="8307090"/>
            <a:ext cx="2906242"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u="sng">
                <a:solidFill>
                  <a:srgbClr val="0000FF"/>
                </a:solidFill>
                <a:uFill>
                  <a:solidFill>
                    <a:srgbClr val="0000FF"/>
                  </a:solidFill>
                </a:uFill>
                <a:latin typeface="Times"/>
                <a:ea typeface="Times"/>
                <a:cs typeface="Times"/>
                <a:sym typeface="Times"/>
                <a:hlinkClick r:id="rId3" invalidUrl="" action="" tgtFrame="" tooltip="" history="1" highlightClick="0" endSnd="0"/>
              </a:defRPr>
            </a:lvl1pPr>
          </a:lstStyle>
          <a:p>
            <a:pPr>
              <a:defRPr>
                <a:solidFill>
                  <a:srgbClr val="0000EE"/>
                </a:solidFill>
                <a:uFillTx/>
              </a:defRPr>
            </a:pPr>
            <a:r>
              <a:rPr>
                <a:solidFill>
                  <a:srgbClr val="0000FF"/>
                </a:solidFill>
                <a:uFill>
                  <a:solidFill>
                    <a:srgbClr val="0000FF"/>
                  </a:solidFill>
                </a:uFill>
                <a:hlinkClick r:id="rId3" invalidUrl="" action="" tgtFrame="" tooltip="" history="1" highlightClick="0" endSnd="0"/>
              </a:rPr>
              <a:t>https://www.internazionale.it/webdoc/tomato/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Framework for Organizational Storytelling"/>
          <p:cNvSpPr txBox="1"/>
          <p:nvPr/>
        </p:nvSpPr>
        <p:spPr>
          <a:xfrm>
            <a:off x="3173784" y="168011"/>
            <a:ext cx="665723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r>
              <a:t>Framework for Organizational Storytelling</a:t>
            </a:r>
          </a:p>
        </p:txBody>
      </p:sp>
      <p:sp>
        <p:nvSpPr>
          <p:cNvPr id="228"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229" name="The only exception to data-based storytelling in business is: autobiography"/>
          <p:cNvSpPr txBox="1"/>
          <p:nvPr/>
        </p:nvSpPr>
        <p:spPr>
          <a:xfrm>
            <a:off x="498251" y="2022889"/>
            <a:ext cx="11337315"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 only exception to data-based storytelling in business is: </a:t>
            </a:r>
            <a:r>
              <a:rPr u="sng"/>
              <a:t>autobiography</a:t>
            </a:r>
          </a:p>
        </p:txBody>
      </p:sp>
      <p:pic>
        <p:nvPicPr>
          <p:cNvPr id="230" name="download (54).jpeg" descr="download (54).jpeg"/>
          <p:cNvPicPr>
            <a:picLocks noChangeAspect="1"/>
          </p:cNvPicPr>
          <p:nvPr/>
        </p:nvPicPr>
        <p:blipFill>
          <a:blip r:embed="rId2">
            <a:extLst/>
          </a:blip>
          <a:stretch>
            <a:fillRect/>
          </a:stretch>
        </p:blipFill>
        <p:spPr>
          <a:xfrm>
            <a:off x="944033" y="2902669"/>
            <a:ext cx="3303523" cy="5027889"/>
          </a:xfrm>
          <a:prstGeom prst="rect">
            <a:avLst/>
          </a:prstGeom>
          <a:ln w="12700">
            <a:miter lim="400000"/>
          </a:ln>
        </p:spPr>
      </p:pic>
      <p:pic>
        <p:nvPicPr>
          <p:cNvPr id="231" name="81-H6l01TQL.jpg" descr="81-H6l01TQL.jpg"/>
          <p:cNvPicPr>
            <a:picLocks noChangeAspect="1"/>
          </p:cNvPicPr>
          <p:nvPr/>
        </p:nvPicPr>
        <p:blipFill>
          <a:blip r:embed="rId3">
            <a:extLst/>
          </a:blip>
          <a:stretch>
            <a:fillRect/>
          </a:stretch>
        </p:blipFill>
        <p:spPr>
          <a:xfrm>
            <a:off x="5134606" y="2875989"/>
            <a:ext cx="3061090" cy="5027889"/>
          </a:xfrm>
          <a:prstGeom prst="rect">
            <a:avLst/>
          </a:prstGeom>
          <a:ln w="12700">
            <a:miter lim="400000"/>
          </a:ln>
        </p:spPr>
      </p:pic>
      <p:pic>
        <p:nvPicPr>
          <p:cNvPr id="232" name="elon-musk.jpg" descr="elon-musk.jpg"/>
          <p:cNvPicPr>
            <a:picLocks noChangeAspect="1"/>
          </p:cNvPicPr>
          <p:nvPr/>
        </p:nvPicPr>
        <p:blipFill>
          <a:blip r:embed="rId4">
            <a:extLst/>
          </a:blip>
          <a:stretch>
            <a:fillRect/>
          </a:stretch>
        </p:blipFill>
        <p:spPr>
          <a:xfrm>
            <a:off x="8898466" y="2758016"/>
            <a:ext cx="3422715" cy="514438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35" name="The Voices of Significant Others: Story-listening…"/>
          <p:cNvSpPr txBox="1"/>
          <p:nvPr/>
        </p:nvSpPr>
        <p:spPr>
          <a:xfrm>
            <a:off x="458283" y="2015761"/>
            <a:ext cx="9459202"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 Voices of Significant Others: </a:t>
            </a:r>
            <a:r>
              <a:rPr u="sng"/>
              <a:t>Story-listening</a:t>
            </a:r>
          </a:p>
          <a:p>
            <a:pPr algn="l"/>
            <a:r>
              <a:t>They are not just accidental spokespeople, but representatives of the corporate’s brand.</a:t>
            </a:r>
          </a:p>
          <a:p>
            <a:pPr algn="l"/>
          </a:p>
          <a:p>
            <a:pPr algn="l"/>
            <a:r>
              <a:t>Employees, end users, communities etc.</a:t>
            </a:r>
          </a:p>
        </p:txBody>
      </p:sp>
      <p:sp>
        <p:nvSpPr>
          <p:cNvPr id="236" name="A company should include their voices in the story of the firm, and to adjust the story to their needs and concerns"/>
          <p:cNvSpPr txBox="1"/>
          <p:nvPr/>
        </p:nvSpPr>
        <p:spPr>
          <a:xfrm>
            <a:off x="458283" y="4319752"/>
            <a:ext cx="9459202"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A company should include their voices in the story of the firm, and to adjust the story to their needs and concerns</a:t>
            </a:r>
          </a:p>
        </p:txBody>
      </p:sp>
      <p:sp>
        <p:nvSpPr>
          <p:cNvPr id="237" name="Companies who miss to listen to their Significant Others result in an ineffective one-way communication."/>
          <p:cNvSpPr txBox="1"/>
          <p:nvPr/>
        </p:nvSpPr>
        <p:spPr>
          <a:xfrm>
            <a:off x="458283" y="5535959"/>
            <a:ext cx="9459202"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Companies who miss to listen to their Significant Others result in an ineffective one-way communication. </a:t>
            </a:r>
          </a:p>
        </p:txBody>
      </p:sp>
      <p:sp>
        <p:nvSpPr>
          <p:cNvPr id="238" name="Story-listening brings to UGC: User Generated Content. Companies should let consumers and users tell their stories."/>
          <p:cNvSpPr txBox="1"/>
          <p:nvPr/>
        </p:nvSpPr>
        <p:spPr>
          <a:xfrm>
            <a:off x="458283" y="6752166"/>
            <a:ext cx="9459202"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Story-listening brings to UGC: </a:t>
            </a:r>
            <a:r>
              <a:rPr u="sng"/>
              <a:t>User Generated Content</a:t>
            </a:r>
            <a:r>
              <a:t>. Companies should let consumers and users tell their stories.</a:t>
            </a:r>
          </a:p>
        </p:txBody>
      </p:sp>
      <p:sp>
        <p:nvSpPr>
          <p:cNvPr id="239"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42" name="UGC:…"/>
          <p:cNvSpPr txBox="1"/>
          <p:nvPr/>
        </p:nvSpPr>
        <p:spPr>
          <a:xfrm>
            <a:off x="526016" y="1981158"/>
            <a:ext cx="3730246" cy="6362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UGC: </a:t>
            </a:r>
          </a:p>
          <a:p>
            <a:pPr algn="l"/>
          </a:p>
          <a:p>
            <a:pPr algn="l"/>
            <a:r>
              <a:t>75% of people don’t believe in ade, but 92% believe in brand recommendations from others</a:t>
            </a:r>
          </a:p>
          <a:p>
            <a:pPr algn="l"/>
          </a:p>
          <a:p>
            <a:pPr algn="l"/>
            <a:r>
              <a:t>People are four times more likely to buy when referred by friends</a:t>
            </a:r>
          </a:p>
          <a:p>
            <a:pPr algn="l"/>
          </a:p>
          <a:p>
            <a:pPr algn="l"/>
            <a:r>
              <a:t>WOM (Word of Mouth) generate 2 times more sales than paid ads</a:t>
            </a:r>
          </a:p>
          <a:p>
            <a:pPr algn="l"/>
          </a:p>
        </p:txBody>
      </p:sp>
      <p:pic>
        <p:nvPicPr>
          <p:cNvPr id="243" name="flash-tattoo-tablet-mobile.png.jp2" descr="flash-tattoo-tablet-mobile.png.jp2"/>
          <p:cNvPicPr>
            <a:picLocks noChangeAspect="1"/>
          </p:cNvPicPr>
          <p:nvPr/>
        </p:nvPicPr>
        <p:blipFill>
          <a:blip r:embed="rId2">
            <a:extLst/>
          </a:blip>
          <a:stretch>
            <a:fillRect/>
          </a:stretch>
        </p:blipFill>
        <p:spPr>
          <a:xfrm>
            <a:off x="4041211" y="2098945"/>
            <a:ext cx="8161373" cy="5279816"/>
          </a:xfrm>
          <a:prstGeom prst="rect">
            <a:avLst/>
          </a:prstGeom>
          <a:ln w="12700">
            <a:miter lim="400000"/>
          </a:ln>
        </p:spPr>
      </p:pic>
      <p:sp>
        <p:nvSpPr>
          <p:cNvPr id="244" name="Flash Tattoos"/>
          <p:cNvSpPr txBox="1"/>
          <p:nvPr/>
        </p:nvSpPr>
        <p:spPr>
          <a:xfrm>
            <a:off x="4311220" y="7192433"/>
            <a:ext cx="1469827"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Flash Tattoos</a:t>
            </a:r>
          </a:p>
        </p:txBody>
      </p:sp>
      <p:sp>
        <p:nvSpPr>
          <p:cNvPr id="245"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48" name="The Voices of Significant Others: Story-listening…"/>
          <p:cNvSpPr txBox="1"/>
          <p:nvPr/>
        </p:nvSpPr>
        <p:spPr>
          <a:xfrm>
            <a:off x="509083" y="2144183"/>
            <a:ext cx="9459202"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 Voices of Significant Others: </a:t>
            </a:r>
            <a:r>
              <a:rPr u="sng"/>
              <a:t>Story-listening</a:t>
            </a:r>
          </a:p>
          <a:p>
            <a:pPr algn="l"/>
          </a:p>
          <a:p>
            <a:pPr algn="l"/>
            <a:r>
              <a:t>Companies should encourage employee’s and users’ self-expression  and individual ownership of a story</a:t>
            </a:r>
          </a:p>
          <a:p>
            <a:pPr algn="l"/>
          </a:p>
          <a:p>
            <a:pPr algn="l"/>
            <a:r>
              <a:t>And identify specific topics the organization wants to see communicated: strategy? Culture? Branding?</a:t>
            </a:r>
          </a:p>
        </p:txBody>
      </p:sp>
      <p:sp>
        <p:nvSpPr>
          <p:cNvPr id="249"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9"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52" name="The non-authentic stories:…"/>
          <p:cNvSpPr txBox="1"/>
          <p:nvPr/>
        </p:nvSpPr>
        <p:spPr>
          <a:xfrm>
            <a:off x="441349" y="1949450"/>
            <a:ext cx="9459203" cy="415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u="sng"/>
              <a:t>The non-authentic stories</a:t>
            </a:r>
            <a:r>
              <a:t>:</a:t>
            </a:r>
          </a:p>
          <a:p>
            <a:pPr algn="l"/>
          </a:p>
          <a:p>
            <a:pPr algn="l"/>
            <a:r>
              <a:t>Emphasized stories about the CEO</a:t>
            </a:r>
          </a:p>
          <a:p>
            <a:pPr algn="l"/>
          </a:p>
          <a:p>
            <a:pPr algn="l"/>
            <a:r>
              <a:t>Stories too good to be true</a:t>
            </a:r>
          </a:p>
          <a:p>
            <a:pPr algn="l"/>
          </a:p>
          <a:p>
            <a:pPr algn="l"/>
            <a:r>
              <a:t>Stories with no supported data</a:t>
            </a:r>
          </a:p>
          <a:p>
            <a:pPr algn="l"/>
          </a:p>
          <a:p>
            <a:pPr algn="l"/>
            <a:r>
              <a:t>Celebration of the entrepreneur’s charisma, narcissism and personal branding based on conviction alone than on accomplishments and values</a:t>
            </a:r>
          </a:p>
        </p:txBody>
      </p:sp>
      <p:sp>
        <p:nvSpPr>
          <p:cNvPr id="253"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56" name="Stories need to engage people’s emotions and intellect.…"/>
          <p:cNvSpPr txBox="1"/>
          <p:nvPr/>
        </p:nvSpPr>
        <p:spPr>
          <a:xfrm>
            <a:off x="356683" y="2144183"/>
            <a:ext cx="9459202"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Stories need to engage people’s </a:t>
            </a:r>
            <a:r>
              <a:rPr i="1"/>
              <a:t>emotions</a:t>
            </a:r>
            <a:r>
              <a:t> and</a:t>
            </a:r>
            <a:r>
              <a:rPr i="1"/>
              <a:t> intellect</a:t>
            </a:r>
            <a:r>
              <a:t>.</a:t>
            </a:r>
          </a:p>
          <a:p>
            <a:pPr algn="l"/>
          </a:p>
          <a:p>
            <a:pPr algn="l"/>
            <a:r>
              <a:t>Storytellers need to be fluent as well as to cut through the busyness, distractions, and competing demand of work life.</a:t>
            </a:r>
          </a:p>
          <a:p>
            <a:pPr algn="l"/>
          </a:p>
          <a:p>
            <a:pPr algn="l"/>
            <a:r>
              <a:t>To be fluent, organizations need competence in the craft of storytelling and in the use of communication technologies.</a:t>
            </a:r>
          </a:p>
        </p:txBody>
      </p:sp>
      <p:pic>
        <p:nvPicPr>
          <p:cNvPr id="257" name="perry-yeatman-231x300.jpg" descr="perry-yeatman-231x300.jpg"/>
          <p:cNvPicPr>
            <a:picLocks noChangeAspect="1"/>
          </p:cNvPicPr>
          <p:nvPr/>
        </p:nvPicPr>
        <p:blipFill>
          <a:blip r:embed="rId2">
            <a:extLst/>
          </a:blip>
          <a:stretch>
            <a:fillRect/>
          </a:stretch>
        </p:blipFill>
        <p:spPr>
          <a:xfrm>
            <a:off x="378883" y="5069828"/>
            <a:ext cx="2478660" cy="3219039"/>
          </a:xfrm>
          <a:prstGeom prst="rect">
            <a:avLst/>
          </a:prstGeom>
          <a:ln w="12700">
            <a:miter lim="400000"/>
          </a:ln>
        </p:spPr>
      </p:pic>
      <p:sp>
        <p:nvSpPr>
          <p:cNvPr id="258" name="“A great story is one that the listener can relate to, uses language that makes sense, bring in emotion, makes it visual, takes us on a journey, brings together intellect and emotion”."/>
          <p:cNvSpPr txBox="1"/>
          <p:nvPr/>
        </p:nvSpPr>
        <p:spPr>
          <a:xfrm>
            <a:off x="3116816" y="5021055"/>
            <a:ext cx="5524915"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i="1"/>
            </a:lvl1pPr>
          </a:lstStyle>
          <a:p>
            <a:pPr/>
            <a:r>
              <a:t>“A great story is one that the listener can relate to, uses language that makes sense, bring in emotion, makes it visual, takes us on a journey, brings together intellect and emotion”.</a:t>
            </a:r>
          </a:p>
        </p:txBody>
      </p:sp>
      <p:sp>
        <p:nvSpPr>
          <p:cNvPr id="259" name="Perry Yeatman, Kraft"/>
          <p:cNvSpPr txBox="1"/>
          <p:nvPr/>
        </p:nvSpPr>
        <p:spPr>
          <a:xfrm>
            <a:off x="344408" y="8218190"/>
            <a:ext cx="2223717"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Perry Yeatman, Kraft</a:t>
            </a:r>
          </a:p>
        </p:txBody>
      </p:sp>
      <p:sp>
        <p:nvSpPr>
          <p:cNvPr id="260" name="2.1 Engaging Emotions and Intellect"/>
          <p:cNvSpPr txBox="1"/>
          <p:nvPr/>
        </p:nvSpPr>
        <p:spPr>
          <a:xfrm>
            <a:off x="356683" y="1477111"/>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2.1 Engaging Emotions and Intellect</a:t>
            </a:r>
          </a:p>
        </p:txBody>
      </p:sp>
      <p:sp>
        <p:nvSpPr>
          <p:cNvPr id="261" name="Fluency"/>
          <p:cNvSpPr txBox="1"/>
          <p:nvPr/>
        </p:nvSpPr>
        <p:spPr>
          <a:xfrm>
            <a:off x="405283" y="949655"/>
            <a:ext cx="1181547"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64" name="“General rules in art are useful chiefly as a lamp in a mine, or a hand-rail down a black stairway; they are necessary for the sake of the guidance they give, but it is a mistake, once they are formulated, to be much in awe of them” (The Writing of Fiction)"/>
          <p:cNvSpPr txBox="1"/>
          <p:nvPr/>
        </p:nvSpPr>
        <p:spPr>
          <a:xfrm>
            <a:off x="5521349" y="3219687"/>
            <a:ext cx="6728901" cy="231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i="1"/>
            </a:lvl1pPr>
          </a:lstStyle>
          <a:p>
            <a:pPr/>
            <a:r>
              <a:t>“General rules in art are useful chiefly as a lamp in a mine, or a hand-rail down a black stairway; they are necessary for the sake of the guidance they give, but it is a mistake, once they are formulated, to be much in awe of them” (The Writing of Fiction)</a:t>
            </a:r>
          </a:p>
        </p:txBody>
      </p:sp>
      <p:sp>
        <p:nvSpPr>
          <p:cNvPr id="265" name="Edith Wharton"/>
          <p:cNvSpPr txBox="1"/>
          <p:nvPr/>
        </p:nvSpPr>
        <p:spPr>
          <a:xfrm>
            <a:off x="374296" y="6598063"/>
            <a:ext cx="15628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Edith Wharton</a:t>
            </a:r>
          </a:p>
        </p:txBody>
      </p:sp>
      <p:sp>
        <p:nvSpPr>
          <p:cNvPr id="266" name="2.2 Crafting the Story"/>
          <p:cNvSpPr txBox="1"/>
          <p:nvPr/>
        </p:nvSpPr>
        <p:spPr>
          <a:xfrm>
            <a:off x="356683" y="15130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2.2 Crafting the Story</a:t>
            </a:r>
          </a:p>
        </p:txBody>
      </p:sp>
      <p:pic>
        <p:nvPicPr>
          <p:cNvPr id="267" name="gorra_1-052517.jpg" descr="gorra_1-052517.jpg"/>
          <p:cNvPicPr>
            <a:picLocks noChangeAspect="1"/>
          </p:cNvPicPr>
          <p:nvPr/>
        </p:nvPicPr>
        <p:blipFill>
          <a:blip r:embed="rId2">
            <a:extLst/>
          </a:blip>
          <a:stretch>
            <a:fillRect/>
          </a:stretch>
        </p:blipFill>
        <p:spPr>
          <a:xfrm>
            <a:off x="385627" y="2197576"/>
            <a:ext cx="4213422" cy="4355624"/>
          </a:xfrm>
          <a:prstGeom prst="rect">
            <a:avLst/>
          </a:prstGeom>
          <a:ln w="12700">
            <a:miter lim="400000"/>
          </a:ln>
        </p:spPr>
      </p:pic>
      <p:sp>
        <p:nvSpPr>
          <p:cNvPr id="268" name="Fluency"/>
          <p:cNvSpPr txBox="1"/>
          <p:nvPr/>
        </p:nvSpPr>
        <p:spPr>
          <a:xfrm>
            <a:off x="388349" y="1017389"/>
            <a:ext cx="1181548"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71" name="Crafting the story means to make good choices about a variety of story elements:…"/>
          <p:cNvSpPr txBox="1"/>
          <p:nvPr/>
        </p:nvSpPr>
        <p:spPr>
          <a:xfrm>
            <a:off x="356683" y="2652183"/>
            <a:ext cx="10316915"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Crafting the story means to make good choices about a variety of story elements:</a:t>
            </a:r>
          </a:p>
          <a:p>
            <a:pPr algn="l"/>
          </a:p>
          <a:p>
            <a:pPr algn="l"/>
            <a:r>
              <a:rPr i="1"/>
              <a:t>The Right Purpose</a:t>
            </a:r>
            <a:r>
              <a:t>: what purpose do you want to achieve in story form?</a:t>
            </a:r>
          </a:p>
          <a:p>
            <a:pPr algn="l"/>
          </a:p>
          <a:p>
            <a:pPr algn="l"/>
            <a:r>
              <a:rPr i="1"/>
              <a:t>Audience</a:t>
            </a:r>
            <a:r>
              <a:t>: with whom?</a:t>
            </a:r>
          </a:p>
          <a:p>
            <a:pPr algn="l"/>
          </a:p>
          <a:p>
            <a:pPr algn="l"/>
            <a:r>
              <a:rPr i="1"/>
              <a:t>Moment</a:t>
            </a:r>
            <a:r>
              <a:t>: why now? Roosevelt “fireside chats”</a:t>
            </a:r>
          </a:p>
          <a:p>
            <a:pPr algn="l"/>
          </a:p>
        </p:txBody>
      </p:sp>
      <p:sp>
        <p:nvSpPr>
          <p:cNvPr id="272" name="2.2 Crafting the Story"/>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2.2 Crafting the Story</a:t>
            </a:r>
          </a:p>
        </p:txBody>
      </p:sp>
      <p:sp>
        <p:nvSpPr>
          <p:cNvPr id="273" name="Fluency"/>
          <p:cNvSpPr txBox="1"/>
          <p:nvPr/>
        </p:nvSpPr>
        <p:spPr>
          <a:xfrm>
            <a:off x="388349" y="1220589"/>
            <a:ext cx="1181548"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76" name="Storyteller: who should tell the story? Tone of voice!…"/>
          <p:cNvSpPr txBox="1"/>
          <p:nvPr/>
        </p:nvSpPr>
        <p:spPr>
          <a:xfrm>
            <a:off x="322816" y="2836333"/>
            <a:ext cx="10316915" cy="488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i="1"/>
              <a:t>Storyteller</a:t>
            </a:r>
            <a:r>
              <a:t>: who should tell the story? Tone of voice!</a:t>
            </a:r>
          </a:p>
          <a:p>
            <a:pPr algn="l"/>
          </a:p>
          <a:p>
            <a:pPr algn="l"/>
            <a:r>
              <a:rPr i="1"/>
              <a:t>Characters</a:t>
            </a:r>
            <a:r>
              <a:t>: who should be included in the story?</a:t>
            </a:r>
          </a:p>
          <a:p>
            <a:pPr algn="l"/>
          </a:p>
          <a:p>
            <a:pPr algn="l"/>
            <a:r>
              <a:rPr i="1"/>
              <a:t>Novelty and the Unexpected</a:t>
            </a:r>
            <a:r>
              <a:t>: avoid stereotypes!</a:t>
            </a:r>
          </a:p>
          <a:p>
            <a:pPr algn="l"/>
          </a:p>
          <a:p>
            <a:pPr algn="l"/>
            <a:r>
              <a:rPr i="1"/>
              <a:t>Significant Details</a:t>
            </a:r>
            <a:r>
              <a:t>: Little details, nuances of behavior are important to really get to know the character. Details that evoke the five senses are especially important. </a:t>
            </a:r>
          </a:p>
          <a:p>
            <a:pPr algn="l"/>
          </a:p>
          <a:p>
            <a:pPr algn="l"/>
            <a:r>
              <a:rPr i="1"/>
              <a:t>Compelling Language</a:t>
            </a:r>
            <a:r>
              <a:t>: choose powerful words</a:t>
            </a:r>
          </a:p>
          <a:p>
            <a:pPr algn="l"/>
          </a:p>
        </p:txBody>
      </p:sp>
      <p:sp>
        <p:nvSpPr>
          <p:cNvPr id="277" name="2.2 Crafting the Story"/>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2.2 Crafting the Story</a:t>
            </a:r>
          </a:p>
        </p:txBody>
      </p:sp>
      <p:sp>
        <p:nvSpPr>
          <p:cNvPr id="278" name="Fluency"/>
          <p:cNvSpPr txBox="1"/>
          <p:nvPr/>
        </p:nvSpPr>
        <p:spPr>
          <a:xfrm>
            <a:off x="371416" y="1339023"/>
            <a:ext cx="1181548"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Objectives of the lesson:…"/>
          <p:cNvSpPr txBox="1"/>
          <p:nvPr/>
        </p:nvSpPr>
        <p:spPr>
          <a:xfrm>
            <a:off x="2399675" y="1953870"/>
            <a:ext cx="7348686" cy="26708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a:latin typeface="+mj-lt"/>
                <a:ea typeface="+mj-ea"/>
                <a:cs typeface="+mj-cs"/>
                <a:sym typeface="Helvetica Neue"/>
              </a:defRPr>
            </a:pPr>
            <a:r>
              <a:t>Objectives of the lesson:</a:t>
            </a:r>
          </a:p>
          <a:p>
            <a:pPr algn="l">
              <a:defRPr b="1">
                <a:latin typeface="+mj-lt"/>
                <a:ea typeface="+mj-ea"/>
                <a:cs typeface="+mj-cs"/>
                <a:sym typeface="Helvetica Neue"/>
              </a:defRPr>
            </a:pPr>
          </a:p>
          <a:p>
            <a:pPr marL="333375" indent="-333375" algn="l">
              <a:buSzPct val="145000"/>
              <a:buChar char="-"/>
              <a:defRPr b="1" i="1">
                <a:latin typeface="+mj-lt"/>
                <a:ea typeface="+mj-ea"/>
                <a:cs typeface="+mj-cs"/>
                <a:sym typeface="Helvetica Neue"/>
              </a:defRPr>
            </a:pPr>
            <a:r>
              <a:t>What is an authentic and fluent organization?</a:t>
            </a:r>
          </a:p>
          <a:p>
            <a:pPr algn="l">
              <a:defRPr b="1" i="1">
                <a:latin typeface="+mj-lt"/>
                <a:ea typeface="+mj-ea"/>
                <a:cs typeface="+mj-cs"/>
                <a:sym typeface="Helvetica Neue"/>
              </a:defRPr>
            </a:pPr>
          </a:p>
          <a:p>
            <a:pPr marL="333375" indent="-333375" algn="l">
              <a:buSzPct val="145000"/>
              <a:buChar char="-"/>
              <a:defRPr b="1" i="1">
                <a:latin typeface="+mj-lt"/>
                <a:ea typeface="+mj-ea"/>
                <a:cs typeface="+mj-cs"/>
                <a:sym typeface="Helvetica Neue"/>
              </a:defRPr>
            </a:pPr>
            <a:r>
              <a:t>What is the framework for organizational storytelling by Janis Forman?</a:t>
            </a:r>
          </a:p>
        </p:txBody>
      </p:sp>
      <p:sp>
        <p:nvSpPr>
          <p:cNvPr id="150" name="Reference: Fog, Butz, Yakaboylu, Storytelling, Branding in Practice, 2005 (pp. 30-95)"/>
          <p:cNvSpPr txBox="1"/>
          <p:nvPr/>
        </p:nvSpPr>
        <p:spPr>
          <a:xfrm>
            <a:off x="1274165" y="6636670"/>
            <a:ext cx="10456470"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Janis Forman, </a:t>
            </a:r>
            <a:r>
              <a:rPr i="1"/>
              <a:t>Storytelling in Business</a:t>
            </a:r>
            <a:r>
              <a:t>, 2013, Stanford University Press</a:t>
            </a:r>
          </a:p>
          <a:p>
            <a:pPr>
              <a:defRPr b="1">
                <a:latin typeface="+mj-lt"/>
                <a:ea typeface="+mj-ea"/>
                <a:cs typeface="+mj-cs"/>
                <a:sym typeface="Helvetica Neue"/>
              </a:defRPr>
            </a:pPr>
            <a:r>
              <a:t>pages: 1-52</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81" name="Visuals: Visuals fortify the emotional appeal of stories…"/>
          <p:cNvSpPr txBox="1"/>
          <p:nvPr/>
        </p:nvSpPr>
        <p:spPr>
          <a:xfrm>
            <a:off x="322816" y="2741083"/>
            <a:ext cx="10316915"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i="1"/>
              <a:t>Visuals</a:t>
            </a:r>
            <a:r>
              <a:t>: Visuals fortify the emotional appeal of stories</a:t>
            </a:r>
          </a:p>
          <a:p>
            <a:pPr algn="l"/>
          </a:p>
          <a:p>
            <a:pPr algn="l"/>
            <a:r>
              <a:rPr i="1"/>
              <a:t>Narrative Logic</a:t>
            </a:r>
            <a:r>
              <a:t>: beginning, middle, end. Pulse points of a story.</a:t>
            </a:r>
          </a:p>
          <a:p>
            <a:pPr algn="l"/>
          </a:p>
          <a:p>
            <a:pPr algn="l"/>
            <a:r>
              <a:rPr i="1"/>
              <a:t>Versions of stories</a:t>
            </a:r>
            <a:r>
              <a:t>: the ability to craft different versions of a story: which kind of language for which kind of medium? Which kind of length for which kind of channel? Details, visuals, voice, teller etc.</a:t>
            </a:r>
          </a:p>
        </p:txBody>
      </p:sp>
      <p:sp>
        <p:nvSpPr>
          <p:cNvPr id="282" name="2.2 Crafting the Story"/>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2.2 Crafting the Story</a:t>
            </a:r>
          </a:p>
        </p:txBody>
      </p:sp>
      <p:sp>
        <p:nvSpPr>
          <p:cNvPr id="283" name="Fluency"/>
          <p:cNvSpPr txBox="1"/>
          <p:nvPr/>
        </p:nvSpPr>
        <p:spPr>
          <a:xfrm>
            <a:off x="371416" y="1288322"/>
            <a:ext cx="1181548"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pic>
        <p:nvPicPr>
          <p:cNvPr id="286" name="map-full-size1.png" descr="map-full-size1.png"/>
          <p:cNvPicPr>
            <a:picLocks noChangeAspect="1"/>
          </p:cNvPicPr>
          <p:nvPr/>
        </p:nvPicPr>
        <p:blipFill>
          <a:blip r:embed="rId2">
            <a:extLst/>
          </a:blip>
          <a:stretch>
            <a:fillRect/>
          </a:stretch>
        </p:blipFill>
        <p:spPr>
          <a:xfrm>
            <a:off x="-1" y="1303867"/>
            <a:ext cx="13004801" cy="6200492"/>
          </a:xfrm>
          <a:prstGeom prst="rect">
            <a:avLst/>
          </a:prstGeom>
          <a:ln w="12700">
            <a:miter lim="400000"/>
          </a:ln>
        </p:spPr>
      </p:pic>
      <p:sp>
        <p:nvSpPr>
          <p:cNvPr id="287" name="Charles Minard, Napoleon’s Russian Campaign of 1812, (1869)"/>
          <p:cNvSpPr txBox="1"/>
          <p:nvPr/>
        </p:nvSpPr>
        <p:spPr>
          <a:xfrm>
            <a:off x="3589387" y="7461249"/>
            <a:ext cx="5826026"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a:r>
              <a:t>Charles Minard, Napoleon’s Russian Campaign of 1812, (1869)</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90" name="Communication platforms: blog, social networks, IM, forums.…"/>
          <p:cNvSpPr txBox="1"/>
          <p:nvPr/>
        </p:nvSpPr>
        <p:spPr>
          <a:xfrm>
            <a:off x="322816" y="2846552"/>
            <a:ext cx="10316915" cy="378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rPr i="1"/>
              <a:t>Communication platforms</a:t>
            </a:r>
            <a:r>
              <a:t>: blog, social networks, IM, forums.</a:t>
            </a:r>
          </a:p>
          <a:p>
            <a:pPr algn="l"/>
          </a:p>
          <a:p>
            <a:pPr algn="l"/>
            <a:r>
              <a:t>The volume of communication increased drastically: how to be heard in such a noise? That’s a big problem communicators face.</a:t>
            </a:r>
          </a:p>
          <a:p>
            <a:pPr algn="l"/>
          </a:p>
          <a:p>
            <a:pPr algn="l"/>
            <a:r>
              <a:t>Low-cost tech tools and capabilities: simple to use —&gt; control is lost</a:t>
            </a:r>
          </a:p>
          <a:p>
            <a:pPr algn="l"/>
          </a:p>
          <a:p>
            <a:pPr algn="l"/>
            <a:r>
              <a:t>Communication is horizontal and hierarchies have faded away.</a:t>
            </a:r>
          </a:p>
          <a:p>
            <a:pPr algn="l"/>
          </a:p>
          <a:p>
            <a:pPr algn="l"/>
            <a:r>
              <a:t>Online, stories lose authorship and ownership</a:t>
            </a:r>
          </a:p>
        </p:txBody>
      </p:sp>
      <p:sp>
        <p:nvSpPr>
          <p:cNvPr id="291" name="2.3 Use Technology"/>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2.3 Use Technology</a:t>
            </a:r>
          </a:p>
        </p:txBody>
      </p:sp>
      <p:sp>
        <p:nvSpPr>
          <p:cNvPr id="292" name="Fluency"/>
          <p:cNvSpPr txBox="1"/>
          <p:nvPr/>
        </p:nvSpPr>
        <p:spPr>
          <a:xfrm>
            <a:off x="422216" y="1254455"/>
            <a:ext cx="1181548"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295" name="The authority of the traditional media is shrinking, every company becomes a media company in that employees’ stories are important.…"/>
          <p:cNvSpPr txBox="1"/>
          <p:nvPr/>
        </p:nvSpPr>
        <p:spPr>
          <a:xfrm>
            <a:off x="339749" y="2322690"/>
            <a:ext cx="10316916"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The authority of the traditional media is shrinking, every company becomes a </a:t>
            </a:r>
            <a:r>
              <a:rPr i="1"/>
              <a:t>media company</a:t>
            </a:r>
            <a:r>
              <a:t> in that employees’ stories are important.</a:t>
            </a:r>
          </a:p>
          <a:p>
            <a:pPr algn="l"/>
          </a:p>
          <a:p>
            <a:pPr algn="l"/>
            <a:r>
              <a:t>Trusted companies enjoy tangible benefits: increase sales of products and services and positive WOM</a:t>
            </a:r>
          </a:p>
        </p:txBody>
      </p:sp>
      <p:sp>
        <p:nvSpPr>
          <p:cNvPr id="296" name="3.1 Build Trust"/>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3.1 Build Trust</a:t>
            </a:r>
          </a:p>
        </p:txBody>
      </p:sp>
      <p:sp>
        <p:nvSpPr>
          <p:cNvPr id="297" name="General business objectives"/>
          <p:cNvSpPr txBox="1"/>
          <p:nvPr/>
        </p:nvSpPr>
        <p:spPr>
          <a:xfrm>
            <a:off x="358819" y="1237522"/>
            <a:ext cx="3926385" cy="469901"/>
          </a:xfrm>
          <a:prstGeom prst="rect">
            <a:avLst/>
          </a:prstGeom>
          <a:gradFill>
            <a:gsLst>
              <a:gs pos="0">
                <a:schemeClr val="accent3">
                  <a:lumOff val="11764"/>
                </a:schemeClr>
              </a:gs>
              <a:gs pos="100000">
                <a:schemeClr val="accent6">
                  <a:lumOff val="17254"/>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General business objectives</a:t>
            </a:r>
          </a:p>
        </p:txBody>
      </p:sp>
      <p:pic>
        <p:nvPicPr>
          <p:cNvPr id="298" name="all_the_presidents_men_still.jpg" descr="all_the_presidents_men_still.jpg"/>
          <p:cNvPicPr>
            <a:picLocks noChangeAspect="1"/>
          </p:cNvPicPr>
          <p:nvPr/>
        </p:nvPicPr>
        <p:blipFill>
          <a:blip r:embed="rId2">
            <a:extLst/>
          </a:blip>
          <a:stretch>
            <a:fillRect/>
          </a:stretch>
        </p:blipFill>
        <p:spPr>
          <a:xfrm>
            <a:off x="2879660" y="4300727"/>
            <a:ext cx="7245480" cy="4083390"/>
          </a:xfrm>
          <a:prstGeom prst="rect">
            <a:avLst/>
          </a:prstGeom>
          <a:ln w="12700">
            <a:miter lim="400000"/>
          </a:ln>
        </p:spPr>
      </p:pic>
      <p:sp>
        <p:nvSpPr>
          <p:cNvPr id="299" name="All the President’s men, 1976"/>
          <p:cNvSpPr txBox="1"/>
          <p:nvPr/>
        </p:nvSpPr>
        <p:spPr>
          <a:xfrm>
            <a:off x="2814091" y="8341783"/>
            <a:ext cx="275381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a:r>
              <a:t>All the President’s men, 1976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302" name="Stories connect the things we do to the people we are."/>
          <p:cNvSpPr txBox="1"/>
          <p:nvPr/>
        </p:nvSpPr>
        <p:spPr>
          <a:xfrm>
            <a:off x="339749" y="3103910"/>
            <a:ext cx="10316916"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Stories connect the things we do to the people we are.</a:t>
            </a:r>
          </a:p>
        </p:txBody>
      </p:sp>
      <p:sp>
        <p:nvSpPr>
          <p:cNvPr id="303" name="3.2 Inform, Persuade, Inspire"/>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3.2 Inform, Persuade, Inspire</a:t>
            </a:r>
          </a:p>
        </p:txBody>
      </p:sp>
      <p:sp>
        <p:nvSpPr>
          <p:cNvPr id="304" name="“In an indirect way, stories can get someone to understand why we are doing something. A story can soften a prescription. I can conceal how strongly I feel about an action of my clients or staffers wants to take by telling a story with a moral. I don’t say “Don’t do it. It’s stupid. Are you out of your mind?”. Instead, I tell a story”."/>
          <p:cNvSpPr txBox="1"/>
          <p:nvPr/>
        </p:nvSpPr>
        <p:spPr>
          <a:xfrm>
            <a:off x="5913619" y="3911029"/>
            <a:ext cx="5478629" cy="341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i="1"/>
            </a:lvl1pPr>
          </a:lstStyle>
          <a:p>
            <a:pPr/>
            <a:r>
              <a:t>“In an indirect way, stories can get someone to understand why we are doing something. A story can soften a prescription. I can conceal how strongly I feel about an action of my clients or staffers wants to take by telling a story with a moral. I don’t say “Don’t do it. It’s stupid. Are you out of your mind?”. Instead, I tell a story”.</a:t>
            </a:r>
          </a:p>
        </p:txBody>
      </p:sp>
      <p:pic>
        <p:nvPicPr>
          <p:cNvPr id="305" name="Ron-Culp-Ketchum-PR.jpg" descr="Ron-Culp-Ketchum-PR.jpg"/>
          <p:cNvPicPr>
            <a:picLocks noChangeAspect="1"/>
          </p:cNvPicPr>
          <p:nvPr/>
        </p:nvPicPr>
        <p:blipFill>
          <a:blip r:embed="rId2">
            <a:extLst/>
          </a:blip>
          <a:stretch>
            <a:fillRect/>
          </a:stretch>
        </p:blipFill>
        <p:spPr>
          <a:xfrm>
            <a:off x="412750" y="3911029"/>
            <a:ext cx="4843379" cy="3218938"/>
          </a:xfrm>
          <a:prstGeom prst="rect">
            <a:avLst/>
          </a:prstGeom>
          <a:ln w="12700">
            <a:miter lim="400000"/>
          </a:ln>
        </p:spPr>
      </p:pic>
      <p:sp>
        <p:nvSpPr>
          <p:cNvPr id="306" name="Ron Culp, Ketchum"/>
          <p:cNvSpPr txBox="1"/>
          <p:nvPr/>
        </p:nvSpPr>
        <p:spPr>
          <a:xfrm>
            <a:off x="374219" y="7173383"/>
            <a:ext cx="1876228" cy="342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lvl1pPr>
          </a:lstStyle>
          <a:p>
            <a:pPr/>
            <a:r>
              <a:t>Ron Culp, Ketchum</a:t>
            </a:r>
          </a:p>
        </p:txBody>
      </p:sp>
      <p:sp>
        <p:nvSpPr>
          <p:cNvPr id="307" name="General business objectives"/>
          <p:cNvSpPr txBox="1"/>
          <p:nvPr/>
        </p:nvSpPr>
        <p:spPr>
          <a:xfrm>
            <a:off x="358819" y="1237522"/>
            <a:ext cx="3926385" cy="469901"/>
          </a:xfrm>
          <a:prstGeom prst="rect">
            <a:avLst/>
          </a:prstGeom>
          <a:gradFill>
            <a:gsLst>
              <a:gs pos="0">
                <a:schemeClr val="accent3">
                  <a:lumOff val="11764"/>
                </a:schemeClr>
              </a:gs>
              <a:gs pos="100000">
                <a:schemeClr val="accent6">
                  <a:lumOff val="17254"/>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General business objectives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7"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310" name="3.2 Inform, Persuade, Inspire"/>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3.2 Inform, Persuade, Inspire</a:t>
            </a:r>
          </a:p>
        </p:txBody>
      </p:sp>
      <p:sp>
        <p:nvSpPr>
          <p:cNvPr id="311" name="Listeners participate, even own the stories, rather than being lectured to by an authority."/>
          <p:cNvSpPr txBox="1"/>
          <p:nvPr/>
        </p:nvSpPr>
        <p:spPr>
          <a:xfrm>
            <a:off x="393352" y="2551459"/>
            <a:ext cx="547862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Listeners participate, even own the stories, rather than being lectured to by an authority.</a:t>
            </a:r>
          </a:p>
        </p:txBody>
      </p:sp>
      <p:sp>
        <p:nvSpPr>
          <p:cNvPr id="312" name="Aesop"/>
          <p:cNvSpPr txBox="1"/>
          <p:nvPr/>
        </p:nvSpPr>
        <p:spPr>
          <a:xfrm>
            <a:off x="8940558" y="8305799"/>
            <a:ext cx="76248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Aesop</a:t>
            </a:r>
          </a:p>
        </p:txBody>
      </p:sp>
      <p:pic>
        <p:nvPicPr>
          <p:cNvPr id="313" name="aesop-1640.jpg" descr="aesop-1640.jpg"/>
          <p:cNvPicPr>
            <a:picLocks noChangeAspect="1"/>
          </p:cNvPicPr>
          <p:nvPr/>
        </p:nvPicPr>
        <p:blipFill>
          <a:blip r:embed="rId2">
            <a:extLst/>
          </a:blip>
          <a:stretch>
            <a:fillRect/>
          </a:stretch>
        </p:blipFill>
        <p:spPr>
          <a:xfrm>
            <a:off x="8974046" y="1420892"/>
            <a:ext cx="3510409" cy="6911816"/>
          </a:xfrm>
          <a:prstGeom prst="rect">
            <a:avLst/>
          </a:prstGeom>
          <a:ln w="12700">
            <a:miter lim="400000"/>
          </a:ln>
        </p:spPr>
      </p:pic>
      <p:sp>
        <p:nvSpPr>
          <p:cNvPr id="314" name="“Such stories derive much of their power from the gravitas of the storyteller: a storyteller lacking authority based on some combination of expertise, experience, track record, and formal position, or presenting a sloppily conceived or delivered story, doesn’t have a chance of changing the attitudes and behavior of an audience”. (Walter Benjamin, Illuminations: Essays and Reflections)"/>
          <p:cNvSpPr txBox="1"/>
          <p:nvPr/>
        </p:nvSpPr>
        <p:spPr>
          <a:xfrm>
            <a:off x="393352" y="4175563"/>
            <a:ext cx="5478629" cy="4064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i="1"/>
            </a:pPr>
            <a:r>
              <a:t>“Such stories derive much of their power from the gravitas of the storyteller: a storyteller lacking authority based on some combination of expertise, experience, track record, and formal position, or presenting a sloppily conceived or delivered story, doesn’t have a chance of changing the attitudes and behavior of an audience”.</a:t>
            </a:r>
            <a:br/>
            <a:r>
              <a:t>(</a:t>
            </a:r>
            <a:r>
              <a:rPr sz="1800"/>
              <a:t>Walter Benjamin, Illuminations: Essays and Reflections)</a:t>
            </a:r>
          </a:p>
        </p:txBody>
      </p:sp>
      <p:sp>
        <p:nvSpPr>
          <p:cNvPr id="315" name="General business objectives"/>
          <p:cNvSpPr txBox="1"/>
          <p:nvPr/>
        </p:nvSpPr>
        <p:spPr>
          <a:xfrm>
            <a:off x="358819" y="1237522"/>
            <a:ext cx="3926385" cy="469901"/>
          </a:xfrm>
          <a:prstGeom prst="rect">
            <a:avLst/>
          </a:prstGeom>
          <a:gradFill>
            <a:gsLst>
              <a:gs pos="0">
                <a:schemeClr val="accent3">
                  <a:lumOff val="11764"/>
                </a:schemeClr>
              </a:gs>
              <a:gs pos="100000">
                <a:schemeClr val="accent6">
                  <a:lumOff val="17254"/>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General business objectives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318" name="4.1 Corporate Strategy, Culture, Branding"/>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4.1 Corporate Strategy, Culture, Branding</a:t>
            </a:r>
          </a:p>
        </p:txBody>
      </p:sp>
      <p:sp>
        <p:nvSpPr>
          <p:cNvPr id="319" name="Strategy: a set of objectives, policies, and plans that, taken together, define the scope of the enterprise and its approach to survival and success. Alternatively, we could say that the particular policies, plans and objectives of a business express its strategy for coping with a complex competitive environment."/>
          <p:cNvSpPr txBox="1"/>
          <p:nvPr/>
        </p:nvSpPr>
        <p:spPr>
          <a:xfrm>
            <a:off x="308685" y="2551460"/>
            <a:ext cx="5478629" cy="341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Strategy: a set of objectives, policies, and plans that, taken together, define the scope of the enterprise and its approach to survival and success. Alternatively, we could say that the particular policies, plans and objectives of a business express its strategy for coping with a complex competitive environment.</a:t>
            </a:r>
          </a:p>
        </p:txBody>
      </p:sp>
      <p:sp>
        <p:nvSpPr>
          <p:cNvPr id="320" name="Strategy guides the near and longer-term future trajectory of any organization."/>
          <p:cNvSpPr txBox="1"/>
          <p:nvPr/>
        </p:nvSpPr>
        <p:spPr>
          <a:xfrm>
            <a:off x="308685" y="5986809"/>
            <a:ext cx="547862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Strategy guides the near and longer-term future trajectory of any organization.</a:t>
            </a:r>
          </a:p>
        </p:txBody>
      </p:sp>
      <p:sp>
        <p:nvSpPr>
          <p:cNvPr id="321" name="Think about strategy as a story-in-chapters. Strategy is a story about the future. The story of a projection."/>
          <p:cNvSpPr txBox="1"/>
          <p:nvPr/>
        </p:nvSpPr>
        <p:spPr>
          <a:xfrm>
            <a:off x="6895752" y="3791826"/>
            <a:ext cx="547862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Think about strategy as a story-in-chapters. Strategy is a story about the future. The story of a projection. </a:t>
            </a:r>
          </a:p>
        </p:txBody>
      </p:sp>
      <p:sp>
        <p:nvSpPr>
          <p:cNvPr id="322" name="Specific business objectives"/>
          <p:cNvSpPr txBox="1"/>
          <p:nvPr/>
        </p:nvSpPr>
        <p:spPr>
          <a:xfrm>
            <a:off x="367717" y="1220589"/>
            <a:ext cx="3909269" cy="469901"/>
          </a:xfrm>
          <a:prstGeom prst="rect">
            <a:avLst/>
          </a:prstGeom>
          <a:gradFill>
            <a:gsLst>
              <a:gs pos="0">
                <a:schemeClr val="accent1">
                  <a:lumOff val="25000"/>
                </a:schemeClr>
              </a:gs>
              <a:gs pos="100000">
                <a:schemeClr val="accent5">
                  <a:lumOff val="867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Specific business objectives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325" name="4.1 Corporate Strategy, Culture, Branding"/>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4.1 Corporate Strategy, Culture, Branding</a:t>
            </a:r>
          </a:p>
        </p:txBody>
      </p:sp>
      <p:sp>
        <p:nvSpPr>
          <p:cNvPr id="326" name="Culture: Today organizational stories can build, express, strengthen, and even celebrate an organization’s corporate culture.…"/>
          <p:cNvSpPr txBox="1"/>
          <p:nvPr/>
        </p:nvSpPr>
        <p:spPr>
          <a:xfrm>
            <a:off x="308685" y="2551460"/>
            <a:ext cx="5478629" cy="3416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Culture: Today organizational stories can build, express, strengthen, and even celebrate an organization’s corporate culture. </a:t>
            </a:r>
          </a:p>
          <a:p>
            <a:pPr algn="l"/>
          </a:p>
          <a:p>
            <a:pPr algn="l"/>
            <a:r>
              <a:t>A corporate culture is a set of shared values, beliefs and norms that govern the way people are expected to behave on a day-to-day basis.</a:t>
            </a:r>
          </a:p>
        </p:txBody>
      </p:sp>
      <p:sp>
        <p:nvSpPr>
          <p:cNvPr id="327" name="A corporate culture is the shared tacit assumptions of a group that have been learned through coping with external tasks and dealing with internal relationships."/>
          <p:cNvSpPr txBox="1"/>
          <p:nvPr/>
        </p:nvSpPr>
        <p:spPr>
          <a:xfrm>
            <a:off x="308685" y="6024909"/>
            <a:ext cx="5478629"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A corporate culture is the shared tacit assumptions of a group that have been learned through coping with external tasks and dealing with internal relationships.</a:t>
            </a:r>
          </a:p>
        </p:txBody>
      </p:sp>
      <p:sp>
        <p:nvSpPr>
          <p:cNvPr id="328" name="Corporate culture: how to do things…"/>
          <p:cNvSpPr txBox="1"/>
          <p:nvPr/>
        </p:nvSpPr>
        <p:spPr>
          <a:xfrm>
            <a:off x="7098952" y="2608609"/>
            <a:ext cx="5478629"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u="sng"/>
            </a:pPr>
            <a:r>
              <a:t>Corporate culture: how to do things</a:t>
            </a:r>
          </a:p>
          <a:p>
            <a:pPr algn="l">
              <a:defRPr u="sng"/>
            </a:pPr>
            <a:r>
              <a:t>How to think about things</a:t>
            </a:r>
          </a:p>
          <a:p>
            <a:pPr algn="l">
              <a:defRPr u="sng"/>
            </a:pPr>
            <a:r>
              <a:t>How to feel as a member of that culture.</a:t>
            </a:r>
          </a:p>
        </p:txBody>
      </p:sp>
      <p:sp>
        <p:nvSpPr>
          <p:cNvPr id="329" name="Specific business objectives"/>
          <p:cNvSpPr txBox="1"/>
          <p:nvPr/>
        </p:nvSpPr>
        <p:spPr>
          <a:xfrm>
            <a:off x="367717" y="1220589"/>
            <a:ext cx="3909269" cy="469901"/>
          </a:xfrm>
          <a:prstGeom prst="rect">
            <a:avLst/>
          </a:prstGeom>
          <a:gradFill>
            <a:gsLst>
              <a:gs pos="0">
                <a:schemeClr val="accent1">
                  <a:lumOff val="25000"/>
                </a:schemeClr>
              </a:gs>
              <a:gs pos="100000">
                <a:schemeClr val="accent5">
                  <a:lumOff val="867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Specific business objectives</a:t>
            </a:r>
          </a:p>
        </p:txBody>
      </p:sp>
      <p:pic>
        <p:nvPicPr>
          <p:cNvPr id="330" name="cucinelli_copertina.jpg" descr="cucinelli_copertina.jpg"/>
          <p:cNvPicPr>
            <a:picLocks noChangeAspect="1"/>
          </p:cNvPicPr>
          <p:nvPr/>
        </p:nvPicPr>
        <p:blipFill>
          <a:blip r:embed="rId2">
            <a:extLst/>
          </a:blip>
          <a:stretch>
            <a:fillRect/>
          </a:stretch>
        </p:blipFill>
        <p:spPr>
          <a:xfrm>
            <a:off x="7011350" y="4830148"/>
            <a:ext cx="5653833" cy="3180281"/>
          </a:xfrm>
          <a:prstGeom prst="rect">
            <a:avLst/>
          </a:prstGeom>
          <a:ln w="12700">
            <a:miter lim="400000"/>
          </a:ln>
        </p:spPr>
      </p:pic>
      <p:sp>
        <p:nvSpPr>
          <p:cNvPr id="331" name="Brunello Cucinelli"/>
          <p:cNvSpPr txBox="1"/>
          <p:nvPr/>
        </p:nvSpPr>
        <p:spPr>
          <a:xfrm>
            <a:off x="6976093" y="8000701"/>
            <a:ext cx="1880481"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Brunello Cucinelli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9"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pecific Business Objectives"/>
          <p:cNvSpPr txBox="1"/>
          <p:nvPr/>
        </p:nvSpPr>
        <p:spPr>
          <a:xfrm>
            <a:off x="398884" y="1084245"/>
            <a:ext cx="4010621" cy="469901"/>
          </a:xfrm>
          <a:prstGeom prst="rect">
            <a:avLst/>
          </a:prstGeom>
          <a:gradFill>
            <a:gsLst>
              <a:gs pos="0">
                <a:schemeClr val="accent5">
                  <a:lumOff val="8676"/>
                </a:schemeClr>
              </a:gs>
              <a:gs pos="100000">
                <a:schemeClr val="accent4"/>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Specific Business Objectives</a:t>
            </a:r>
          </a:p>
        </p:txBody>
      </p:sp>
      <p:sp>
        <p:nvSpPr>
          <p:cNvPr id="334" name="Framework for organizational Storytelling"/>
          <p:cNvSpPr txBox="1"/>
          <p:nvPr/>
        </p:nvSpPr>
        <p:spPr>
          <a:xfrm>
            <a:off x="3675484" y="350638"/>
            <a:ext cx="565383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vl1pPr>
          </a:lstStyle>
          <a:p>
            <a:pPr/>
            <a:r>
              <a:t>Framework for organizational Storytelling</a:t>
            </a:r>
          </a:p>
        </p:txBody>
      </p:sp>
      <p:sp>
        <p:nvSpPr>
          <p:cNvPr id="335" name="4.1 Corporate Strategy, Culture, Branding"/>
          <p:cNvSpPr txBox="1"/>
          <p:nvPr/>
        </p:nvSpPr>
        <p:spPr>
          <a:xfrm>
            <a:off x="356683" y="1817852"/>
            <a:ext cx="945920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u="sng"/>
            </a:lvl1pPr>
          </a:lstStyle>
          <a:p>
            <a:pPr/>
            <a:r>
              <a:t>4.1 Corporate Strategy, Culture, Branding</a:t>
            </a:r>
          </a:p>
        </p:txBody>
      </p:sp>
      <p:sp>
        <p:nvSpPr>
          <p:cNvPr id="336" name="Branding: Brands are devices we use to differentiate between otherwise indistinguishable competitors."/>
          <p:cNvSpPr txBox="1"/>
          <p:nvPr/>
        </p:nvSpPr>
        <p:spPr>
          <a:xfrm>
            <a:off x="308685" y="2551459"/>
            <a:ext cx="547862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Branding: Brands are devices we use to differentiate between otherwise indistinguishable competitors.</a:t>
            </a:r>
          </a:p>
        </p:txBody>
      </p:sp>
      <p:sp>
        <p:nvSpPr>
          <p:cNvPr id="337" name="A promise is implicit in a brand. Stories can take that promise and make it authentic."/>
          <p:cNvSpPr txBox="1"/>
          <p:nvPr/>
        </p:nvSpPr>
        <p:spPr>
          <a:xfrm>
            <a:off x="6895752" y="4135602"/>
            <a:ext cx="5478629"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u="sng"/>
            </a:lvl1pPr>
          </a:lstStyle>
          <a:p>
            <a:pPr/>
            <a:r>
              <a:t>A promise is implicit in a brand. Stories can take that promise and make it authentic.</a:t>
            </a:r>
          </a:p>
        </p:txBody>
      </p:sp>
      <p:sp>
        <p:nvSpPr>
          <p:cNvPr id="338" name="Although brands can be conveyed in many ways (logos, PR, sponsorships, packaging, design etc) the role of stories is in building, supporting and conveying a corporate brand.…"/>
          <p:cNvSpPr txBox="1"/>
          <p:nvPr/>
        </p:nvSpPr>
        <p:spPr>
          <a:xfrm>
            <a:off x="308685" y="4021666"/>
            <a:ext cx="5478629"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Although brands can be conveyed in many ways (logos, PR, sponsorships, packaging, design etc) the role of stories is in building, supporting and conveying a corporate brand.</a:t>
            </a:r>
          </a:p>
          <a:p>
            <a:pPr algn="l"/>
            <a:r>
              <a:t>Corporate brands serves as a frame for stories.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babe304af2fcfe3266074c1ee8448599.jpg" descr="babe304af2fcfe3266074c1ee8448599.jpg"/>
          <p:cNvPicPr>
            <a:picLocks noChangeAspect="1"/>
          </p:cNvPicPr>
          <p:nvPr/>
        </p:nvPicPr>
        <p:blipFill>
          <a:blip r:embed="rId2">
            <a:extLst/>
          </a:blip>
          <a:stretch>
            <a:fillRect/>
          </a:stretch>
        </p:blipFill>
        <p:spPr>
          <a:xfrm>
            <a:off x="668866" y="791632"/>
            <a:ext cx="5862279" cy="7691643"/>
          </a:xfrm>
          <a:prstGeom prst="rect">
            <a:avLst/>
          </a:prstGeom>
          <a:ln w="12700">
            <a:miter lim="400000"/>
          </a:ln>
        </p:spPr>
      </p:pic>
      <p:sp>
        <p:nvSpPr>
          <p:cNvPr id="153" name="Linea"/>
          <p:cNvSpPr/>
          <p:nvPr/>
        </p:nvSpPr>
        <p:spPr>
          <a:xfrm>
            <a:off x="6560053" y="6680200"/>
            <a:ext cx="4968577" cy="0"/>
          </a:xfrm>
          <a:prstGeom prst="line">
            <a:avLst/>
          </a:prstGeom>
          <a:ln w="25400">
            <a:solidFill>
              <a:srgbClr val="000000"/>
            </a:solidFill>
            <a:miter lim="400000"/>
          </a:ln>
        </p:spPr>
        <p:txBody>
          <a:bodyPr lIns="45718" tIns="45718" rIns="45718" bIns="45718"/>
          <a:lstStyle/>
          <a:p>
            <a:pPr/>
          </a:p>
        </p:txBody>
      </p:sp>
      <p:sp>
        <p:nvSpPr>
          <p:cNvPr id="154" name="Linea"/>
          <p:cNvSpPr/>
          <p:nvPr/>
        </p:nvSpPr>
        <p:spPr>
          <a:xfrm>
            <a:off x="6543119" y="5444066"/>
            <a:ext cx="4968578" cy="1"/>
          </a:xfrm>
          <a:prstGeom prst="line">
            <a:avLst/>
          </a:prstGeom>
          <a:ln w="25400">
            <a:solidFill>
              <a:srgbClr val="000000"/>
            </a:solidFill>
            <a:miter lim="400000"/>
          </a:ln>
        </p:spPr>
        <p:txBody>
          <a:bodyPr lIns="45718" tIns="45718" rIns="45718" bIns="45718"/>
          <a:lstStyle/>
          <a:p>
            <a:pPr/>
          </a:p>
        </p:txBody>
      </p:sp>
      <p:sp>
        <p:nvSpPr>
          <p:cNvPr id="155" name="Linea"/>
          <p:cNvSpPr/>
          <p:nvPr/>
        </p:nvSpPr>
        <p:spPr>
          <a:xfrm>
            <a:off x="6543119" y="4586653"/>
            <a:ext cx="4968577" cy="1"/>
          </a:xfrm>
          <a:prstGeom prst="line">
            <a:avLst/>
          </a:prstGeom>
          <a:ln w="25400">
            <a:solidFill>
              <a:srgbClr val="000000"/>
            </a:solidFill>
            <a:miter lim="400000"/>
          </a:ln>
        </p:spPr>
        <p:txBody>
          <a:bodyPr lIns="45718" tIns="45718" rIns="45718" bIns="45718"/>
          <a:lstStyle/>
          <a:p>
            <a:pPr/>
          </a:p>
        </p:txBody>
      </p:sp>
      <p:sp>
        <p:nvSpPr>
          <p:cNvPr id="156" name="Linea"/>
          <p:cNvSpPr/>
          <p:nvPr/>
        </p:nvSpPr>
        <p:spPr>
          <a:xfrm>
            <a:off x="6543119" y="2910253"/>
            <a:ext cx="4968578" cy="1"/>
          </a:xfrm>
          <a:prstGeom prst="line">
            <a:avLst/>
          </a:prstGeom>
          <a:ln w="25400">
            <a:solidFill>
              <a:srgbClr val="000000"/>
            </a:solidFill>
            <a:miter lim="400000"/>
          </a:ln>
        </p:spPr>
        <p:txBody>
          <a:bodyPr lIns="45718" tIns="45718" rIns="45718" bIns="45718"/>
          <a:lstStyle/>
          <a:p>
            <a:pPr/>
          </a:p>
        </p:txBody>
      </p:sp>
      <p:sp>
        <p:nvSpPr>
          <p:cNvPr id="157" name="Linea"/>
          <p:cNvSpPr/>
          <p:nvPr/>
        </p:nvSpPr>
        <p:spPr>
          <a:xfrm>
            <a:off x="726363" y="742787"/>
            <a:ext cx="10785727" cy="1"/>
          </a:xfrm>
          <a:prstGeom prst="line">
            <a:avLst/>
          </a:prstGeom>
          <a:ln w="25400">
            <a:solidFill>
              <a:srgbClr val="000000"/>
            </a:solidFill>
            <a:miter lim="400000"/>
          </a:ln>
        </p:spPr>
        <p:txBody>
          <a:bodyPr lIns="45718" tIns="45718" rIns="45718" bIns="45718"/>
          <a:lstStyle/>
          <a:p>
            <a:pPr/>
          </a:p>
        </p:txBody>
      </p:sp>
      <p:sp>
        <p:nvSpPr>
          <p:cNvPr id="158" name="Sense-making"/>
          <p:cNvSpPr txBox="1"/>
          <p:nvPr/>
        </p:nvSpPr>
        <p:spPr>
          <a:xfrm>
            <a:off x="9334072" y="6678268"/>
            <a:ext cx="220218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Sense-making</a:t>
            </a:r>
          </a:p>
        </p:txBody>
      </p:sp>
      <p:sp>
        <p:nvSpPr>
          <p:cNvPr id="159" name="Branding in Practice"/>
          <p:cNvSpPr txBox="1"/>
          <p:nvPr/>
        </p:nvSpPr>
        <p:spPr>
          <a:xfrm>
            <a:off x="8518431" y="5402896"/>
            <a:ext cx="307147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Branding in Practice</a:t>
            </a:r>
          </a:p>
        </p:txBody>
      </p:sp>
      <p:sp>
        <p:nvSpPr>
          <p:cNvPr id="160" name="Structure of Stories"/>
          <p:cNvSpPr txBox="1"/>
          <p:nvPr/>
        </p:nvSpPr>
        <p:spPr>
          <a:xfrm>
            <a:off x="8627905" y="4564696"/>
            <a:ext cx="2954123"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Structure of Stories</a:t>
            </a:r>
          </a:p>
        </p:txBody>
      </p:sp>
      <p:sp>
        <p:nvSpPr>
          <p:cNvPr id="161" name="Content Management"/>
          <p:cNvSpPr txBox="1"/>
          <p:nvPr/>
        </p:nvSpPr>
        <p:spPr>
          <a:xfrm>
            <a:off x="8305071" y="2862893"/>
            <a:ext cx="326959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Content Management</a:t>
            </a:r>
          </a:p>
        </p:txBody>
      </p:sp>
      <p:sp>
        <p:nvSpPr>
          <p:cNvPr id="162" name="Story-telling and Story-listening"/>
          <p:cNvSpPr txBox="1"/>
          <p:nvPr/>
        </p:nvSpPr>
        <p:spPr>
          <a:xfrm>
            <a:off x="6874776" y="738927"/>
            <a:ext cx="4724706"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Story-telling and Story-listening</a:t>
            </a:r>
          </a:p>
        </p:txBody>
      </p:sp>
      <p:sp>
        <p:nvSpPr>
          <p:cNvPr id="163" name="The Tree of Corporate Storytelling"/>
          <p:cNvSpPr txBox="1"/>
          <p:nvPr/>
        </p:nvSpPr>
        <p:spPr>
          <a:xfrm>
            <a:off x="1291894" y="226670"/>
            <a:ext cx="5036211"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The Tree of Corporate Storytelling</a:t>
            </a:r>
          </a:p>
        </p:txBody>
      </p:sp>
      <p:sp>
        <p:nvSpPr>
          <p:cNvPr id="164" name="Freccia"/>
          <p:cNvSpPr/>
          <p:nvPr/>
        </p:nvSpPr>
        <p:spPr>
          <a:xfrm rot="16200000">
            <a:off x="8965196" y="3361316"/>
            <a:ext cx="6452562" cy="1113901"/>
          </a:xfrm>
          <a:prstGeom prst="rightArrow">
            <a:avLst>
              <a:gd name="adj1" fmla="val 32000"/>
              <a:gd name="adj2" fmla="val 72969"/>
            </a:avLst>
          </a:prstGeom>
          <a:gradFill>
            <a:gsLst>
              <a:gs pos="0">
                <a:srgbClr val="FF8DC6"/>
              </a:gs>
              <a:gs pos="100000">
                <a:srgbClr val="56C1FF"/>
              </a:gs>
            </a:gsLst>
          </a:gradFill>
          <a:ln w="12700">
            <a:miter lim="400000"/>
          </a:ln>
        </p:spPr>
        <p:txBody>
          <a:bodyPr lIns="50800" tIns="50800" rIns="50800" bIns="50800" anchor="ctr"/>
          <a:lstStyle/>
          <a:p>
            <a:pPr>
              <a:defRPr sz="2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1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0"/>
      <p:bldP build="whole" bldLvl="1" animBg="1" rev="0" advAuto="0" spid="159" grpId="4"/>
      <p:bldP build="whole" bldLvl="1" animBg="1" rev="0" advAuto="0" spid="158" grpId="2"/>
      <p:bldP build="whole" bldLvl="1" animBg="1" rev="0" advAuto="0" spid="154" grpId="3"/>
      <p:bldP build="whole" bldLvl="1" animBg="1" rev="0" advAuto="0" spid="153" grpId="1"/>
      <p:bldP build="whole" bldLvl="1" animBg="1" rev="0" advAuto="0" spid="162" grpId="9"/>
      <p:bldP build="whole" bldLvl="1" animBg="1" rev="0" advAuto="0" spid="156" grpId="7"/>
      <p:bldP build="whole" bldLvl="1" animBg="1" rev="0" advAuto="0" spid="155" grpId="5"/>
      <p:bldP build="whole" bldLvl="1" animBg="1" rev="0" advAuto="0" spid="161" grpId="8"/>
      <p:bldP build="whole" bldLvl="1" animBg="1" rev="0" advAuto="0" spid="160" grpId="6"/>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Triangolo"/>
          <p:cNvSpPr/>
          <p:nvPr/>
        </p:nvSpPr>
        <p:spPr>
          <a:xfrm rot="8100000">
            <a:off x="3419525" y="4083578"/>
            <a:ext cx="7763966" cy="77639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25400">
            <a:solidFill>
              <a:schemeClr val="accent1"/>
            </a:solidFill>
          </a:ln>
        </p:spPr>
        <p:txBody>
          <a:bodyPr lIns="50800" tIns="50800" rIns="50800" bIns="50800" anchor="ctr"/>
          <a:lstStyle/>
          <a:p>
            <a:pPr/>
          </a:p>
        </p:txBody>
      </p:sp>
      <p:sp>
        <p:nvSpPr>
          <p:cNvPr id="167" name="Linea"/>
          <p:cNvSpPr/>
          <p:nvPr/>
        </p:nvSpPr>
        <p:spPr>
          <a:xfrm>
            <a:off x="2788353" y="6990382"/>
            <a:ext cx="9026310" cy="1"/>
          </a:xfrm>
          <a:prstGeom prst="line">
            <a:avLst/>
          </a:prstGeom>
          <a:ln w="25400">
            <a:solidFill>
              <a:schemeClr val="accent1"/>
            </a:solidFill>
          </a:ln>
        </p:spPr>
        <p:txBody>
          <a:bodyPr lIns="45718" tIns="45718" rIns="45718" bIns="45718"/>
          <a:lstStyle/>
          <a:p>
            <a:pPr/>
          </a:p>
        </p:txBody>
      </p:sp>
      <p:sp>
        <p:nvSpPr>
          <p:cNvPr id="168" name="Linea"/>
          <p:cNvSpPr/>
          <p:nvPr/>
        </p:nvSpPr>
        <p:spPr>
          <a:xfrm>
            <a:off x="5864254" y="3906664"/>
            <a:ext cx="2874509" cy="1"/>
          </a:xfrm>
          <a:prstGeom prst="line">
            <a:avLst/>
          </a:prstGeom>
          <a:ln w="25400">
            <a:solidFill>
              <a:schemeClr val="accent1"/>
            </a:solidFill>
          </a:ln>
        </p:spPr>
        <p:txBody>
          <a:bodyPr lIns="45718" tIns="45718" rIns="45718" bIns="45718"/>
          <a:lstStyle/>
          <a:p>
            <a:pPr/>
          </a:p>
        </p:txBody>
      </p:sp>
      <p:sp>
        <p:nvSpPr>
          <p:cNvPr id="169" name="Linea"/>
          <p:cNvSpPr/>
          <p:nvPr/>
        </p:nvSpPr>
        <p:spPr>
          <a:xfrm>
            <a:off x="4615047" y="5194162"/>
            <a:ext cx="5372922" cy="1"/>
          </a:xfrm>
          <a:prstGeom prst="line">
            <a:avLst/>
          </a:prstGeom>
          <a:ln w="25400">
            <a:solidFill>
              <a:schemeClr val="accent1"/>
            </a:solidFill>
          </a:ln>
        </p:spPr>
        <p:txBody>
          <a:bodyPr lIns="45718" tIns="45718" rIns="45718" bIns="45718"/>
          <a:lstStyle/>
          <a:p>
            <a:pPr/>
          </a:p>
        </p:txBody>
      </p:sp>
      <p:sp>
        <p:nvSpPr>
          <p:cNvPr id="170" name="Authenticity"/>
          <p:cNvSpPr txBox="1"/>
          <p:nvPr/>
        </p:nvSpPr>
        <p:spPr>
          <a:xfrm>
            <a:off x="6456536" y="7202503"/>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171" name="Fluency"/>
          <p:cNvSpPr txBox="1"/>
          <p:nvPr/>
        </p:nvSpPr>
        <p:spPr>
          <a:xfrm>
            <a:off x="6710734" y="5353934"/>
            <a:ext cx="1181548"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
        <p:nvSpPr>
          <p:cNvPr id="172" name="Build Trust"/>
          <p:cNvSpPr txBox="1"/>
          <p:nvPr/>
        </p:nvSpPr>
        <p:spPr>
          <a:xfrm>
            <a:off x="6524253" y="4060915"/>
            <a:ext cx="1554511" cy="469901"/>
          </a:xfrm>
          <a:prstGeom prst="rect">
            <a:avLst/>
          </a:prstGeom>
          <a:gradFill>
            <a:gsLst>
              <a:gs pos="0">
                <a:schemeClr val="accent3">
                  <a:lumOff val="23529"/>
                </a:schemeClr>
              </a:gs>
              <a:gs pos="100000">
                <a:schemeClr val="accent6"/>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Build Trust</a:t>
            </a:r>
          </a:p>
        </p:txBody>
      </p:sp>
      <p:sp>
        <p:nvSpPr>
          <p:cNvPr id="173" name="Specific…"/>
          <p:cNvSpPr txBox="1"/>
          <p:nvPr/>
        </p:nvSpPr>
        <p:spPr>
          <a:xfrm>
            <a:off x="6710753" y="2897807"/>
            <a:ext cx="1181510" cy="939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800"/>
            </a:pPr>
            <a:r>
              <a:t>Specific </a:t>
            </a:r>
          </a:p>
          <a:p>
            <a:pPr>
              <a:defRPr sz="1800"/>
            </a:pPr>
            <a:r>
              <a:t>Business </a:t>
            </a:r>
          </a:p>
          <a:p>
            <a:pPr>
              <a:defRPr sz="1800"/>
            </a:pPr>
            <a:r>
              <a:t>Objectives</a:t>
            </a:r>
          </a:p>
        </p:txBody>
      </p:sp>
      <p:sp>
        <p:nvSpPr>
          <p:cNvPr id="174" name="Framework for Organizational Storytelling"/>
          <p:cNvSpPr txBox="1"/>
          <p:nvPr/>
        </p:nvSpPr>
        <p:spPr>
          <a:xfrm>
            <a:off x="5684349" y="907726"/>
            <a:ext cx="3234318"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Framework for Organizational Storytelling</a:t>
            </a:r>
          </a:p>
        </p:txBody>
      </p:sp>
      <p:sp>
        <p:nvSpPr>
          <p:cNvPr id="175" name="Inform, Persuade, Inspire"/>
          <p:cNvSpPr txBox="1"/>
          <p:nvPr/>
        </p:nvSpPr>
        <p:spPr>
          <a:xfrm>
            <a:off x="5533281" y="4621188"/>
            <a:ext cx="3536455"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Inform, Persuade, Inspire</a:t>
            </a:r>
          </a:p>
        </p:txBody>
      </p:sp>
      <p:sp>
        <p:nvSpPr>
          <p:cNvPr id="176" name="Engaging Emotions and Intellect"/>
          <p:cNvSpPr txBox="1"/>
          <p:nvPr/>
        </p:nvSpPr>
        <p:spPr>
          <a:xfrm>
            <a:off x="3686919" y="5666107"/>
            <a:ext cx="2148980" cy="120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Engaging Emotions and Intellect</a:t>
            </a:r>
          </a:p>
        </p:txBody>
      </p:sp>
      <p:sp>
        <p:nvSpPr>
          <p:cNvPr id="177" name="Crafting the Story"/>
          <p:cNvSpPr txBox="1"/>
          <p:nvPr/>
        </p:nvSpPr>
        <p:spPr>
          <a:xfrm>
            <a:off x="6138019" y="5985420"/>
            <a:ext cx="2148980"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Crafting the Story</a:t>
            </a:r>
          </a:p>
        </p:txBody>
      </p:sp>
      <p:sp>
        <p:nvSpPr>
          <p:cNvPr id="178" name="Working with Technology"/>
          <p:cNvSpPr txBox="1"/>
          <p:nvPr/>
        </p:nvSpPr>
        <p:spPr>
          <a:xfrm>
            <a:off x="8462119" y="5971339"/>
            <a:ext cx="2148980"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Working with Technology</a:t>
            </a:r>
          </a:p>
        </p:txBody>
      </p:sp>
      <p:sp>
        <p:nvSpPr>
          <p:cNvPr id="179" name="Foundation"/>
          <p:cNvSpPr txBox="1"/>
          <p:nvPr/>
        </p:nvSpPr>
        <p:spPr>
          <a:xfrm>
            <a:off x="228286" y="7202503"/>
            <a:ext cx="214898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Foundation</a:t>
            </a:r>
          </a:p>
        </p:txBody>
      </p:sp>
      <p:sp>
        <p:nvSpPr>
          <p:cNvPr id="180" name="Capabilities"/>
          <p:cNvSpPr txBox="1"/>
          <p:nvPr/>
        </p:nvSpPr>
        <p:spPr>
          <a:xfrm>
            <a:off x="1430552" y="5747839"/>
            <a:ext cx="214898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Capabilities</a:t>
            </a:r>
          </a:p>
        </p:txBody>
      </p:sp>
      <p:sp>
        <p:nvSpPr>
          <p:cNvPr id="181" name="General Business Objectives"/>
          <p:cNvSpPr txBox="1"/>
          <p:nvPr/>
        </p:nvSpPr>
        <p:spPr>
          <a:xfrm>
            <a:off x="651619" y="4252317"/>
            <a:ext cx="4655113"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General Business Objectives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2"/>
      <p:bldP build="whole" bldLvl="1" animBg="1" rev="0" advAuto="0" spid="173" grpId="4"/>
      <p:bldP build="whole" bldLvl="1" animBg="1" rev="0" advAuto="0" spid="172" grpId="3"/>
      <p:bldP build="whole" bldLvl="1" animBg="1" rev="0" advAuto="0" spid="17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Credible…"/>
          <p:cNvSpPr txBox="1"/>
          <p:nvPr/>
        </p:nvSpPr>
        <p:spPr>
          <a:xfrm>
            <a:off x="510628" y="1792850"/>
            <a:ext cx="6958097"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Credible</a:t>
            </a:r>
          </a:p>
          <a:p>
            <a:pPr algn="l"/>
            <a:r>
              <a:t>Realistic</a:t>
            </a:r>
          </a:p>
          <a:p>
            <a:pPr algn="l"/>
            <a:r>
              <a:t>Tangible</a:t>
            </a:r>
          </a:p>
          <a:p>
            <a:pPr algn="l"/>
            <a:r>
              <a:t>Truthful</a:t>
            </a:r>
          </a:p>
        </p:txBody>
      </p:sp>
      <p:sp>
        <p:nvSpPr>
          <p:cNvPr id="184" name="Draw the attention of stakeholders by engaging their emotions and their intellect…"/>
          <p:cNvSpPr txBox="1"/>
          <p:nvPr/>
        </p:nvSpPr>
        <p:spPr>
          <a:xfrm>
            <a:off x="6775962" y="1778033"/>
            <a:ext cx="5819925" cy="1943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r>
              <a:t>Draw the attention of stakeholders by engaging their emotions and their intellect</a:t>
            </a:r>
          </a:p>
          <a:p>
            <a:pPr algn="r"/>
            <a:r>
              <a:t>By using the craft that makes this form of communication compelling</a:t>
            </a:r>
          </a:p>
          <a:p>
            <a:pPr algn="r"/>
            <a:r>
              <a:t>By using technology</a:t>
            </a:r>
          </a:p>
        </p:txBody>
      </p:sp>
      <p:sp>
        <p:nvSpPr>
          <p:cNvPr id="185" name="General business objectives"/>
          <p:cNvSpPr txBox="1"/>
          <p:nvPr/>
        </p:nvSpPr>
        <p:spPr>
          <a:xfrm>
            <a:off x="426553" y="4556456"/>
            <a:ext cx="3926384" cy="469901"/>
          </a:xfrm>
          <a:prstGeom prst="rect">
            <a:avLst/>
          </a:prstGeom>
          <a:gradFill>
            <a:gsLst>
              <a:gs pos="0">
                <a:schemeClr val="accent3">
                  <a:lumOff val="11764"/>
                </a:schemeClr>
              </a:gs>
              <a:gs pos="100000">
                <a:schemeClr val="accent6">
                  <a:lumOff val="17254"/>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General business objectives</a:t>
            </a:r>
          </a:p>
        </p:txBody>
      </p:sp>
      <p:sp>
        <p:nvSpPr>
          <p:cNvPr id="186" name="to gain or strengthen the trust of the intended audience…"/>
          <p:cNvSpPr txBox="1"/>
          <p:nvPr/>
        </p:nvSpPr>
        <p:spPr>
          <a:xfrm>
            <a:off x="401520" y="5132950"/>
            <a:ext cx="3976450" cy="26711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296538">
              <a:defRPr>
                <a:latin typeface="+mj-lt"/>
                <a:ea typeface="+mj-ea"/>
                <a:cs typeface="+mj-cs"/>
                <a:sym typeface="Helvetica Neue"/>
              </a:defRPr>
            </a:pPr>
            <a:r>
              <a:t>to gain or strengthen the </a:t>
            </a:r>
            <a:r>
              <a:rPr u="sng"/>
              <a:t>trust</a:t>
            </a:r>
            <a:r>
              <a:t> of the intended audience </a:t>
            </a:r>
          </a:p>
          <a:p>
            <a:pPr algn="l" defTabSz="296538">
              <a:defRPr>
                <a:latin typeface="+mj-lt"/>
                <a:ea typeface="+mj-ea"/>
                <a:cs typeface="+mj-cs"/>
                <a:sym typeface="Helvetica Neue"/>
              </a:defRPr>
            </a:pPr>
            <a:r>
              <a:t>and, with this achieved, to </a:t>
            </a:r>
            <a:r>
              <a:rPr u="sng"/>
              <a:t>inform</a:t>
            </a:r>
            <a:r>
              <a:t>, </a:t>
            </a:r>
            <a:r>
              <a:rPr u="sng"/>
              <a:t>persuade</a:t>
            </a:r>
            <a:r>
              <a:t>, and even </a:t>
            </a:r>
            <a:r>
              <a:rPr u="sng"/>
              <a:t>inspire</a:t>
            </a:r>
            <a:r>
              <a:t> them</a:t>
            </a:r>
          </a:p>
        </p:txBody>
      </p:sp>
      <p:sp>
        <p:nvSpPr>
          <p:cNvPr id="187" name="Specific business objectives"/>
          <p:cNvSpPr txBox="1"/>
          <p:nvPr/>
        </p:nvSpPr>
        <p:spPr>
          <a:xfrm>
            <a:off x="8648117" y="4556456"/>
            <a:ext cx="3909269" cy="469901"/>
          </a:xfrm>
          <a:prstGeom prst="rect">
            <a:avLst/>
          </a:prstGeom>
          <a:gradFill>
            <a:gsLst>
              <a:gs pos="0">
                <a:schemeClr val="accent1">
                  <a:lumOff val="25000"/>
                </a:schemeClr>
              </a:gs>
              <a:gs pos="100000">
                <a:schemeClr val="accent5">
                  <a:lumOff val="8676"/>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Specific business objectives</a:t>
            </a:r>
          </a:p>
        </p:txBody>
      </p:sp>
      <p:sp>
        <p:nvSpPr>
          <p:cNvPr id="188" name="recruiting members to a firm…"/>
          <p:cNvSpPr txBox="1"/>
          <p:nvPr/>
        </p:nvSpPr>
        <p:spPr>
          <a:xfrm>
            <a:off x="6768568" y="5123062"/>
            <a:ext cx="5834712" cy="37760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defTabSz="296538">
              <a:defRPr>
                <a:latin typeface="+mj-lt"/>
                <a:ea typeface="+mj-ea"/>
                <a:cs typeface="+mj-cs"/>
                <a:sym typeface="Helvetica Neue"/>
              </a:defRPr>
            </a:pPr>
            <a:r>
              <a:t>recruiting members to a firm</a:t>
            </a:r>
          </a:p>
          <a:p>
            <a:pPr algn="r" defTabSz="296538">
              <a:defRPr>
                <a:latin typeface="+mj-lt"/>
                <a:ea typeface="+mj-ea"/>
                <a:cs typeface="+mj-cs"/>
                <a:sym typeface="Helvetica Neue"/>
              </a:defRPr>
            </a:pPr>
            <a:r>
              <a:t>increase customer base</a:t>
            </a:r>
          </a:p>
          <a:p>
            <a:pPr algn="r" defTabSz="296538">
              <a:defRPr>
                <a:latin typeface="+mj-lt"/>
                <a:ea typeface="+mj-ea"/>
                <a:cs typeface="+mj-cs"/>
                <a:sym typeface="Helvetica Neue"/>
              </a:defRPr>
            </a:pPr>
            <a:r>
              <a:t>presenting the profile of the senior leadership to the media</a:t>
            </a:r>
          </a:p>
          <a:p>
            <a:pPr algn="r" defTabSz="296538">
              <a:defRPr>
                <a:latin typeface="+mj-lt"/>
                <a:ea typeface="+mj-ea"/>
                <a:cs typeface="+mj-cs"/>
                <a:sym typeface="Helvetica Neue"/>
              </a:defRPr>
            </a:pPr>
            <a:r>
              <a:t>building and strengthening</a:t>
            </a:r>
          </a:p>
          <a:p>
            <a:pPr algn="r" defTabSz="296538">
              <a:defRPr>
                <a:latin typeface="+mj-lt"/>
                <a:ea typeface="+mj-ea"/>
                <a:cs typeface="+mj-cs"/>
                <a:sym typeface="Helvetica Neue"/>
              </a:defRPr>
            </a:pPr>
            <a:r>
              <a:t> corporate strategy, corporate culture, corporate branding</a:t>
            </a:r>
          </a:p>
          <a:p>
            <a:pPr algn="r" defTabSz="296538">
              <a:defRPr>
                <a:latin typeface="+mj-lt"/>
                <a:ea typeface="+mj-ea"/>
                <a:cs typeface="+mj-cs"/>
                <a:sym typeface="Helvetica Neue"/>
              </a:defRPr>
            </a:pPr>
            <a:r>
              <a:t>build the business, its profits and reputation</a:t>
            </a:r>
          </a:p>
        </p:txBody>
      </p:sp>
      <p:sp>
        <p:nvSpPr>
          <p:cNvPr id="189" name="Framework for Organizational Storytelling"/>
          <p:cNvSpPr txBox="1"/>
          <p:nvPr/>
        </p:nvSpPr>
        <p:spPr>
          <a:xfrm>
            <a:off x="3173784" y="134144"/>
            <a:ext cx="665723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r>
              <a:t>Framework for Organizational Storytelling</a:t>
            </a:r>
          </a:p>
        </p:txBody>
      </p:sp>
      <p:sp>
        <p:nvSpPr>
          <p:cNvPr id="190"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191" name="Fluency"/>
          <p:cNvSpPr txBox="1"/>
          <p:nvPr/>
        </p:nvSpPr>
        <p:spPr>
          <a:xfrm>
            <a:off x="11361150" y="1169789"/>
            <a:ext cx="1181547" cy="469901"/>
          </a:xfrm>
          <a:prstGeom prst="rect">
            <a:avLst/>
          </a:prstGeom>
          <a:gradFill>
            <a:gsLst>
              <a:gs pos="0">
                <a:schemeClr val="accent6"/>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Fluency</a:t>
            </a:r>
          </a:p>
        </p:txBody>
      </p:sp>
      <p:sp>
        <p:nvSpPr>
          <p:cNvPr id="192" name="Linea"/>
          <p:cNvSpPr/>
          <p:nvPr/>
        </p:nvSpPr>
        <p:spPr>
          <a:xfrm>
            <a:off x="2345266" y="1447799"/>
            <a:ext cx="8630055" cy="1"/>
          </a:xfrm>
          <a:prstGeom prst="line">
            <a:avLst/>
          </a:prstGeom>
          <a:ln w="25400">
            <a:solidFill>
              <a:schemeClr val="accent1"/>
            </a:solidFill>
            <a:tailEnd type="triangle"/>
          </a:ln>
        </p:spPr>
        <p:txBody>
          <a:bodyPr lIns="45718" tIns="45718" rIns="45718" bIns="45718"/>
          <a:lstStyle/>
          <a:p>
            <a:pPr/>
          </a:p>
        </p:txBody>
      </p:sp>
      <p:sp>
        <p:nvSpPr>
          <p:cNvPr id="193" name="Linea"/>
          <p:cNvSpPr/>
          <p:nvPr/>
        </p:nvSpPr>
        <p:spPr>
          <a:xfrm flipH="1">
            <a:off x="4674807" y="3295068"/>
            <a:ext cx="3885610" cy="1361694"/>
          </a:xfrm>
          <a:prstGeom prst="line">
            <a:avLst/>
          </a:prstGeom>
          <a:ln w="25400">
            <a:solidFill>
              <a:schemeClr val="accent1"/>
            </a:solidFill>
            <a:tailEnd type="triangle"/>
          </a:ln>
        </p:spPr>
        <p:txBody>
          <a:bodyPr lIns="45718" tIns="45718" rIns="45718" bIns="45718"/>
          <a:lstStyle/>
          <a:p>
            <a:pPr/>
          </a:p>
        </p:txBody>
      </p:sp>
      <p:sp>
        <p:nvSpPr>
          <p:cNvPr id="194" name="Linea"/>
          <p:cNvSpPr/>
          <p:nvPr/>
        </p:nvSpPr>
        <p:spPr>
          <a:xfrm>
            <a:off x="4665133" y="4892151"/>
            <a:ext cx="3909269" cy="1"/>
          </a:xfrm>
          <a:prstGeom prst="line">
            <a:avLst/>
          </a:prstGeom>
          <a:ln w="25400">
            <a:solidFill>
              <a:schemeClr val="accent1"/>
            </a:solidFill>
            <a:tailEnd type="triangle"/>
          </a:ln>
        </p:spPr>
        <p:txBody>
          <a:bodyPr lIns="45718" tIns="45718" rIns="45718" bIns="45718"/>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3"/>
      <p:bldP build="whole" bldLvl="1" animBg="1" rev="0" advAuto="0" spid="191" grpId="6"/>
      <p:bldP build="whole" bldLvl="1" animBg="1" rev="0" advAuto="0" spid="190" grpId="5"/>
      <p:bldP build="whole" bldLvl="1" animBg="1" rev="0" advAuto="0" spid="183" grpId="1"/>
      <p:bldP build="whole" bldLvl="1" animBg="1" rev="0" advAuto="0" spid="187" grpId="4"/>
      <p:bldP build="whole" bldLvl="1" animBg="1" rev="0" advAuto="0" spid="184"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Credible…"/>
          <p:cNvSpPr txBox="1"/>
          <p:nvPr/>
        </p:nvSpPr>
        <p:spPr>
          <a:xfrm>
            <a:off x="510628" y="1792850"/>
            <a:ext cx="6958097" cy="157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Credible</a:t>
            </a:r>
          </a:p>
          <a:p>
            <a:pPr algn="l"/>
            <a:r>
              <a:t>Realistic</a:t>
            </a:r>
          </a:p>
          <a:p>
            <a:pPr algn="l"/>
            <a:r>
              <a:t>Tangible</a:t>
            </a:r>
          </a:p>
          <a:p>
            <a:pPr algn="l"/>
            <a:r>
              <a:t>Truthful</a:t>
            </a:r>
          </a:p>
        </p:txBody>
      </p:sp>
      <p:sp>
        <p:nvSpPr>
          <p:cNvPr id="197" name="Framework for Organizational Storytelling"/>
          <p:cNvSpPr txBox="1"/>
          <p:nvPr/>
        </p:nvSpPr>
        <p:spPr>
          <a:xfrm>
            <a:off x="3173784" y="134144"/>
            <a:ext cx="665723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r>
              <a:t>Framework for Organizational Storytelling</a:t>
            </a:r>
          </a:p>
        </p:txBody>
      </p:sp>
      <p:sp>
        <p:nvSpPr>
          <p:cNvPr id="198"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199" name="Words must match deeds.…"/>
          <p:cNvSpPr txBox="1"/>
          <p:nvPr/>
        </p:nvSpPr>
        <p:spPr>
          <a:xfrm>
            <a:off x="476762" y="3808578"/>
            <a:ext cx="10608023" cy="267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Words must match deeds. </a:t>
            </a:r>
          </a:p>
          <a:p>
            <a:pPr algn="l"/>
          </a:p>
          <a:p>
            <a:pPr algn="l"/>
            <a:r>
              <a:t>Doest the story support the organization’s strategy, culture and brand?</a:t>
            </a:r>
          </a:p>
          <a:p>
            <a:pPr algn="l"/>
          </a:p>
          <a:p>
            <a:pPr algn="l"/>
            <a:r>
              <a:t>Stories should not be monolithic expressions of organizational’s leadership; rather they should take into account the voices of significant others, such as employees, customers, and communities.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1"/>
      <p:bldP build="whole" bldLvl="1" animBg="1" rev="0" advAuto="0" spid="198" grpId="2"/>
      <p:bldP build="whole" bldLvl="1" animBg="1" rev="0" advAuto="0" spid="199" grpId="3"/>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Framework for Organizational Storytelling"/>
          <p:cNvSpPr txBox="1"/>
          <p:nvPr/>
        </p:nvSpPr>
        <p:spPr>
          <a:xfrm>
            <a:off x="3173784" y="168011"/>
            <a:ext cx="665723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r>
              <a:t>Framework for Organizational Storytelling</a:t>
            </a:r>
          </a:p>
        </p:txBody>
      </p:sp>
      <p:sp>
        <p:nvSpPr>
          <p:cNvPr id="202"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203" name="2007, Arthur W. Page Society…"/>
          <p:cNvSpPr txBox="1"/>
          <p:nvPr/>
        </p:nvSpPr>
        <p:spPr>
          <a:xfrm>
            <a:off x="515185" y="1940983"/>
            <a:ext cx="11337314" cy="488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2007, Arthur W. Page Society</a:t>
            </a:r>
          </a:p>
          <a:p>
            <a:pPr algn="l"/>
          </a:p>
          <a:p>
            <a:pPr algn="l"/>
            <a:r>
              <a:t>Authenticity is a guiding principle for companies in a business environment characterized as a “global playing field of unprecedented transparency and radically democratized access to information production, dissemination, and consumption.</a:t>
            </a:r>
          </a:p>
          <a:p>
            <a:pPr algn="l"/>
          </a:p>
          <a:p>
            <a:pPr algn="l"/>
            <a:r>
              <a:t>This environment establishes authenticity as a requirement for business success.</a:t>
            </a:r>
          </a:p>
          <a:p>
            <a:pPr algn="l"/>
            <a:r>
              <a:t>Tell the truth: Let the public know what’s happening and provide an accurate picture of the company’s character, ideals and practices.</a:t>
            </a:r>
          </a:p>
          <a:p>
            <a:pPr algn="l"/>
          </a:p>
          <a:p>
            <a:pPr algn="l"/>
            <a:r>
              <a:t>Prove it with actions: Public perception of an organization is determined 90% by what it does and 10% by what it says.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Framework for Organizational Storytelling"/>
          <p:cNvSpPr txBox="1"/>
          <p:nvPr/>
        </p:nvSpPr>
        <p:spPr>
          <a:xfrm>
            <a:off x="3173784" y="168011"/>
            <a:ext cx="665723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r>
              <a:t>Framework for Organizational Storytelling</a:t>
            </a:r>
          </a:p>
        </p:txBody>
      </p:sp>
      <p:sp>
        <p:nvSpPr>
          <p:cNvPr id="206"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207" name="In such an environment, the corporation that wants to establish a distinctive brand and achieve long term success must, more than ever before, be grounded in a sure sense of what defines it - why it exists, what it stands for and what differentiates it in a marketplace of customers, investors, and workers.…"/>
          <p:cNvSpPr txBox="1"/>
          <p:nvPr/>
        </p:nvSpPr>
        <p:spPr>
          <a:xfrm>
            <a:off x="5171851" y="1932913"/>
            <a:ext cx="6657232" cy="415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In such an environment, the corporation that wants to establish a distinctive brand and achieve long term success must, more than ever before, be grounded in a sure sense of what defines it - why it exists, what it stands for and what differentiates it in a marketplace of customers, investors, and workers.</a:t>
            </a:r>
          </a:p>
          <a:p>
            <a:pPr algn="l"/>
            <a:r>
              <a:t>In a word, </a:t>
            </a:r>
            <a:r>
              <a:rPr u="sng"/>
              <a:t>authenticity</a:t>
            </a:r>
            <a:r>
              <a:t> will be the coin of the realm for successful corporation and for those who lead them.</a:t>
            </a:r>
          </a:p>
          <a:p>
            <a:pPr algn="l"/>
            <a:r>
              <a:t>(Arthur W. Page Society, 2007)</a:t>
            </a:r>
          </a:p>
        </p:txBody>
      </p:sp>
      <p:pic>
        <p:nvPicPr>
          <p:cNvPr id="208" name="Page2020.jpg" descr="Page2020.jpg"/>
          <p:cNvPicPr>
            <a:picLocks noChangeAspect="1"/>
          </p:cNvPicPr>
          <p:nvPr/>
        </p:nvPicPr>
        <p:blipFill>
          <a:blip r:embed="rId2">
            <a:extLst/>
          </a:blip>
          <a:stretch>
            <a:fillRect/>
          </a:stretch>
        </p:blipFill>
        <p:spPr>
          <a:xfrm>
            <a:off x="535419" y="2063750"/>
            <a:ext cx="4498430" cy="5626100"/>
          </a:xfrm>
          <a:prstGeom prst="rect">
            <a:avLst/>
          </a:prstGeom>
          <a:ln w="12700">
            <a:miter lim="400000"/>
          </a:ln>
        </p:spPr>
      </p:pic>
      <p:sp>
        <p:nvSpPr>
          <p:cNvPr id="209" name="Arthur W. Page, VP AT&amp;T 1927-1947, father of PR"/>
          <p:cNvSpPr txBox="1"/>
          <p:nvPr/>
        </p:nvSpPr>
        <p:spPr>
          <a:xfrm>
            <a:off x="481318" y="7685616"/>
            <a:ext cx="6657232" cy="342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1600"/>
            </a:lvl1pPr>
          </a:lstStyle>
          <a:p>
            <a:pPr/>
            <a:r>
              <a:t>Arthur W. Page, VP AT&amp;T 1927-1947, father of PR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Framework for Organizational Storytelling"/>
          <p:cNvSpPr txBox="1"/>
          <p:nvPr/>
        </p:nvSpPr>
        <p:spPr>
          <a:xfrm>
            <a:off x="3173784" y="168011"/>
            <a:ext cx="6657232"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a:lvl1pPr>
          </a:lstStyle>
          <a:p>
            <a:pPr/>
            <a:r>
              <a:t>Framework for Organizational Storytelling</a:t>
            </a:r>
          </a:p>
        </p:txBody>
      </p:sp>
      <p:sp>
        <p:nvSpPr>
          <p:cNvPr id="212" name="Authenticity"/>
          <p:cNvSpPr txBox="1"/>
          <p:nvPr/>
        </p:nvSpPr>
        <p:spPr>
          <a:xfrm>
            <a:off x="520038" y="1169789"/>
            <a:ext cx="1689944" cy="469901"/>
          </a:xfrm>
          <a:prstGeom prst="rect">
            <a:avLst/>
          </a:prstGeom>
          <a:gradFill>
            <a:gsLst>
              <a:gs pos="0">
                <a:schemeClr val="accent1">
                  <a:hueOff val="796897"/>
                  <a:lumOff val="36487"/>
                </a:schemeClr>
              </a:gs>
              <a:gs pos="100000">
                <a:schemeClr val="accent4">
                  <a:lumOff val="20588"/>
                </a:schemeClr>
              </a:gs>
            </a:gsLst>
            <a:lin ang="16200000"/>
          </a:gra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Authenticity</a:t>
            </a:r>
          </a:p>
        </p:txBody>
      </p:sp>
      <p:sp>
        <p:nvSpPr>
          <p:cNvPr id="213" name="Ponzi scheme:…"/>
          <p:cNvSpPr txBox="1"/>
          <p:nvPr/>
        </p:nvSpPr>
        <p:spPr>
          <a:xfrm>
            <a:off x="4503998" y="2129763"/>
            <a:ext cx="4333305" cy="599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Ponzi scheme:</a:t>
            </a:r>
          </a:p>
          <a:p>
            <a:pPr/>
          </a:p>
          <a:p>
            <a:pPr/>
            <a:r>
              <a:t>Investment arrangement: low risk &amp; high return</a:t>
            </a:r>
          </a:p>
          <a:p>
            <a:pPr/>
          </a:p>
          <a:p>
            <a:pPr/>
            <a:r>
              <a:t>It is not investing, it is redistribution of money from new investors to old investors</a:t>
            </a:r>
          </a:p>
          <a:p>
            <a:pPr/>
          </a:p>
          <a:p>
            <a:pPr/>
            <a:r>
              <a:t>The Ponzi scheme works when there’s more money in than out</a:t>
            </a:r>
          </a:p>
          <a:p>
            <a:pPr/>
          </a:p>
          <a:p>
            <a:pPr/>
            <a:r>
              <a:t>It stops when the investors can’t find newer investors</a:t>
            </a:r>
          </a:p>
          <a:p>
            <a:pPr/>
          </a:p>
        </p:txBody>
      </p:sp>
      <p:sp>
        <p:nvSpPr>
          <p:cNvPr id="214" name="Charles Ponzi, 1882-1949…"/>
          <p:cNvSpPr txBox="1"/>
          <p:nvPr/>
        </p:nvSpPr>
        <p:spPr>
          <a:xfrm>
            <a:off x="498251" y="5973233"/>
            <a:ext cx="384643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600"/>
            </a:pPr>
            <a:r>
              <a:t>Charles Ponzi, 1882-1949 </a:t>
            </a:r>
          </a:p>
          <a:p>
            <a:pPr algn="l">
              <a:defRPr sz="1600"/>
            </a:pPr>
            <a:r>
              <a:t>inventor of the infamous Ponzi scheme</a:t>
            </a:r>
          </a:p>
        </p:txBody>
      </p:sp>
      <p:pic>
        <p:nvPicPr>
          <p:cNvPr id="215" name="charles-ponzi-20650909-1-402.jpg" descr="charles-ponzi-20650909-1-402.jpg"/>
          <p:cNvPicPr>
            <a:picLocks noChangeAspect="1"/>
          </p:cNvPicPr>
          <p:nvPr/>
        </p:nvPicPr>
        <p:blipFill>
          <a:blip r:embed="rId2">
            <a:extLst/>
          </a:blip>
          <a:stretch>
            <a:fillRect/>
          </a:stretch>
        </p:blipFill>
        <p:spPr>
          <a:xfrm>
            <a:off x="516466" y="2104363"/>
            <a:ext cx="3810001" cy="3810001"/>
          </a:xfrm>
          <a:prstGeom prst="rect">
            <a:avLst/>
          </a:prstGeom>
          <a:ln w="12700">
            <a:miter lim="400000"/>
          </a:ln>
        </p:spPr>
      </p:pic>
      <p:pic>
        <p:nvPicPr>
          <p:cNvPr id="216" name="1000x-1.jpg" descr="1000x-1.jpg"/>
          <p:cNvPicPr>
            <a:picLocks noChangeAspect="1"/>
          </p:cNvPicPr>
          <p:nvPr/>
        </p:nvPicPr>
        <p:blipFill>
          <a:blip r:embed="rId3">
            <a:extLst/>
          </a:blip>
          <a:stretch>
            <a:fillRect/>
          </a:stretch>
        </p:blipFill>
        <p:spPr>
          <a:xfrm>
            <a:off x="9014834" y="1640518"/>
            <a:ext cx="3437940" cy="4297425"/>
          </a:xfrm>
          <a:prstGeom prst="rect">
            <a:avLst/>
          </a:prstGeom>
          <a:ln w="12700">
            <a:miter lim="400000"/>
          </a:ln>
        </p:spPr>
      </p:pic>
      <p:sp>
        <p:nvSpPr>
          <p:cNvPr id="217" name="Bernie Madoff…"/>
          <p:cNvSpPr txBox="1"/>
          <p:nvPr/>
        </p:nvSpPr>
        <p:spPr>
          <a:xfrm>
            <a:off x="9102567" y="5973233"/>
            <a:ext cx="3369983"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defRPr sz="1600"/>
            </a:pPr>
            <a:r>
              <a:t>Bernie Madoff</a:t>
            </a:r>
          </a:p>
          <a:p>
            <a:pPr algn="r">
              <a:defRPr sz="1600"/>
            </a:pPr>
            <a:r>
              <a:t>65 billion dollars Ponzi scheme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