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4" name="Titolo Testo"/>
          <p:cNvSpPr txBox="1"/>
          <p:nvPr>
            <p:ph type="title"/>
          </p:nvPr>
        </p:nvSpPr>
        <p:spPr>
          <a:xfrm>
            <a:off x="1270000" y="1638300"/>
            <a:ext cx="10464800" cy="3302000"/>
          </a:xfrm>
          <a:prstGeom prst="rect">
            <a:avLst/>
          </a:prstGeom>
        </p:spPr>
        <p:txBody>
          <a:bodyPr anchor="b"/>
          <a:lstStyle/>
          <a:p>
            <a:pPr/>
            <a:r>
              <a:t>Titolo Testo</a:t>
            </a:r>
          </a:p>
        </p:txBody>
      </p:sp>
      <p:sp>
        <p:nvSpPr>
          <p:cNvPr id="15" name="Corpo livello uno…"/>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6" name="Corpo livello uno…"/>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97" name="“Inserisci qui una citazione”."/>
          <p:cNvSpPr txBox="1"/>
          <p:nvPr>
            <p:ph type="body" sz="quarter" idx="13"/>
          </p:nvPr>
        </p:nvSpPr>
        <p:spPr>
          <a:xfrm>
            <a:off x="1270000" y="4267112"/>
            <a:ext cx="10464800" cy="609780"/>
          </a:xfrm>
          <a:prstGeom prst="rect">
            <a:avLst/>
          </a:prstGeom>
        </p:spPr>
        <p:txBody>
          <a:bodyPr/>
          <a:lstStyle/>
          <a:p>
            <a:pPr/>
          </a:p>
        </p:txBody>
      </p:sp>
      <p:sp>
        <p:nvSpPr>
          <p:cNvPr id="9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5" name="Immagin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uoto">
    <p:spTree>
      <p:nvGrpSpPr>
        <p:cNvPr id="1" name=""/>
        <p:cNvGrpSpPr/>
        <p:nvPr/>
      </p:nvGrpSpPr>
      <p:grpSpPr>
        <a:xfrm>
          <a:off x="0" y="0"/>
          <a:ext cx="0" cy="0"/>
          <a:chOff x="0" y="0"/>
          <a:chExt cx="0" cy="0"/>
        </a:xfrm>
      </p:grpSpPr>
      <p:sp>
        <p:nvSpPr>
          <p:cNvPr id="12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127" name="Titolo Testo"/>
          <p:cNvSpPr txBox="1"/>
          <p:nvPr>
            <p:ph type="title"/>
          </p:nvPr>
        </p:nvSpPr>
        <p:spPr>
          <a:prstGeom prst="rect">
            <a:avLst/>
          </a:prstGeom>
        </p:spPr>
        <p:txBody>
          <a:bodyPr/>
          <a:lstStyle/>
          <a:p>
            <a:pPr/>
            <a:r>
              <a:t>Titolo Testo</a:t>
            </a:r>
          </a:p>
        </p:txBody>
      </p:sp>
      <p:sp>
        <p:nvSpPr>
          <p:cNvPr id="12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olo e contenuto">
    <p:spTree>
      <p:nvGrpSpPr>
        <p:cNvPr id="1" name=""/>
        <p:cNvGrpSpPr/>
        <p:nvPr/>
      </p:nvGrpSpPr>
      <p:grpSpPr>
        <a:xfrm>
          <a:off x="0" y="0"/>
          <a:ext cx="0" cy="0"/>
          <a:chOff x="0" y="0"/>
          <a:chExt cx="0" cy="0"/>
        </a:xfrm>
      </p:grpSpPr>
      <p:sp>
        <p:nvSpPr>
          <p:cNvPr id="135" name="Titolo Testo"/>
          <p:cNvSpPr txBox="1"/>
          <p:nvPr>
            <p:ph type="title"/>
          </p:nvPr>
        </p:nvSpPr>
        <p:spPr>
          <a:xfrm>
            <a:off x="894079" y="1608666"/>
            <a:ext cx="11216642" cy="1413935"/>
          </a:xfrm>
          <a:prstGeom prst="rect">
            <a:avLst/>
          </a:prstGeom>
        </p:spPr>
        <p:txBody>
          <a:bodyPr lIns="48767" tIns="48767" rIns="48767" bIns="48767"/>
          <a:lstStyle>
            <a:lvl1pPr algn="l" defTabSz="1300480">
              <a:lnSpc>
                <a:spcPct val="90000"/>
              </a:lnSpc>
              <a:defRPr sz="6200">
                <a:latin typeface="Calibri Light"/>
                <a:ea typeface="Calibri Light"/>
                <a:cs typeface="Calibri Light"/>
                <a:sym typeface="Calibri Light"/>
              </a:defRPr>
            </a:lvl1pPr>
          </a:lstStyle>
          <a:p>
            <a:pPr/>
            <a:r>
              <a:t>Titolo Testo</a:t>
            </a:r>
          </a:p>
        </p:txBody>
      </p:sp>
      <p:sp>
        <p:nvSpPr>
          <p:cNvPr id="136" name="Corpo livello uno…"/>
          <p:cNvSpPr txBox="1"/>
          <p:nvPr>
            <p:ph type="body" idx="1"/>
          </p:nvPr>
        </p:nvSpPr>
        <p:spPr>
          <a:xfrm>
            <a:off x="894079" y="3166533"/>
            <a:ext cx="11216642" cy="4641428"/>
          </a:xfrm>
          <a:prstGeom prst="rect">
            <a:avLst/>
          </a:prstGeom>
        </p:spPr>
        <p:txBody>
          <a:bodyPr lIns="48767" tIns="48767" rIns="48767" bIns="48767" anchor="t"/>
          <a:lstStyle>
            <a:lvl1pPr marL="310242" indent="-310242" defTabSz="1300480">
              <a:lnSpc>
                <a:spcPct val="90000"/>
              </a:lnSpc>
              <a:spcBef>
                <a:spcPts val="1400"/>
              </a:spcBef>
              <a:buSzPct val="100000"/>
              <a:buFont typeface="Arial"/>
              <a:defRPr sz="3800">
                <a:latin typeface="Calibri"/>
                <a:ea typeface="Calibri"/>
                <a:cs typeface="Calibri"/>
                <a:sym typeface="Calibri"/>
              </a:defRPr>
            </a:lvl1pPr>
            <a:lvl2pPr marL="819150" indent="-361950" defTabSz="1300480">
              <a:lnSpc>
                <a:spcPct val="90000"/>
              </a:lnSpc>
              <a:spcBef>
                <a:spcPts val="1400"/>
              </a:spcBef>
              <a:buSzPct val="100000"/>
              <a:buFont typeface="Arial"/>
              <a:defRPr sz="3800">
                <a:latin typeface="Calibri"/>
                <a:ea typeface="Calibri"/>
                <a:cs typeface="Calibri"/>
                <a:sym typeface="Calibri"/>
              </a:defRPr>
            </a:lvl2pPr>
            <a:lvl3pPr marL="1348739" indent="-434339" defTabSz="1300480">
              <a:lnSpc>
                <a:spcPct val="90000"/>
              </a:lnSpc>
              <a:spcBef>
                <a:spcPts val="1400"/>
              </a:spcBef>
              <a:buSzPct val="100000"/>
              <a:buFont typeface="Arial"/>
              <a:defRPr sz="3800">
                <a:latin typeface="Calibri"/>
                <a:ea typeface="Calibri"/>
                <a:cs typeface="Calibri"/>
                <a:sym typeface="Calibri"/>
              </a:defRPr>
            </a:lvl3pPr>
            <a:lvl4pPr marL="1854200" indent="-482600" defTabSz="1300480">
              <a:lnSpc>
                <a:spcPct val="90000"/>
              </a:lnSpc>
              <a:spcBef>
                <a:spcPts val="1400"/>
              </a:spcBef>
              <a:buSzPct val="100000"/>
              <a:buFont typeface="Arial"/>
              <a:defRPr sz="3800">
                <a:latin typeface="Calibri"/>
                <a:ea typeface="Calibri"/>
                <a:cs typeface="Calibri"/>
                <a:sym typeface="Calibri"/>
              </a:defRPr>
            </a:lvl4pPr>
            <a:lvl5pPr marL="2311400" indent="-482600" defTabSz="1300480">
              <a:lnSpc>
                <a:spcPct val="90000"/>
              </a:lnSpc>
              <a:spcBef>
                <a:spcPts val="1400"/>
              </a:spcBef>
              <a:buSzPct val="100000"/>
              <a:buFont typeface="Arial"/>
              <a:defRPr sz="3800">
                <a:latin typeface="Calibri"/>
                <a:ea typeface="Calibri"/>
                <a:cs typeface="Calibri"/>
                <a:sym typeface="Calibri"/>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7" name="Numero diapositiva"/>
          <p:cNvSpPr txBox="1"/>
          <p:nvPr>
            <p:ph type="sldNum" sz="quarter" idx="2"/>
          </p:nvPr>
        </p:nvSpPr>
        <p:spPr>
          <a:xfrm>
            <a:off x="11787362" y="8024622"/>
            <a:ext cx="323359" cy="338837"/>
          </a:xfrm>
          <a:prstGeom prst="rect">
            <a:avLst/>
          </a:prstGeom>
        </p:spPr>
        <p:txBody>
          <a:bodyPr lIns="48767" tIns="48767" rIns="48767" bIns="48767" anchor="ctr"/>
          <a:lstStyle>
            <a:lvl1pPr algn="r" defTabSz="130048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3" name="Immagin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4" name="Titolo Testo"/>
          <p:cNvSpPr txBox="1"/>
          <p:nvPr>
            <p:ph type="title"/>
          </p:nvPr>
        </p:nvSpPr>
        <p:spPr>
          <a:xfrm>
            <a:off x="1270000" y="6718300"/>
            <a:ext cx="10464800" cy="1422400"/>
          </a:xfrm>
          <a:prstGeom prst="rect">
            <a:avLst/>
          </a:prstGeom>
        </p:spPr>
        <p:txBody>
          <a:bodyPr anchor="b"/>
          <a:lstStyle/>
          <a:p>
            <a:pPr/>
            <a:r>
              <a:t>Titolo Testo</a:t>
            </a:r>
          </a:p>
        </p:txBody>
      </p:sp>
      <p:sp>
        <p:nvSpPr>
          <p:cNvPr id="25" name="Corpo livello uno…"/>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3" name="Titolo Testo"/>
          <p:cNvSpPr txBox="1"/>
          <p:nvPr>
            <p:ph type="title"/>
          </p:nvPr>
        </p:nvSpPr>
        <p:spPr>
          <a:xfrm>
            <a:off x="1270000" y="3225800"/>
            <a:ext cx="10464800" cy="3302000"/>
          </a:xfrm>
          <a:prstGeom prst="rect">
            <a:avLst/>
          </a:prstGeom>
        </p:spPr>
        <p:txBody>
          <a:bodyPr/>
          <a:lstStyle/>
          <a:p>
            <a:pPr/>
            <a:r>
              <a:t>Titolo Testo</a:t>
            </a:r>
          </a:p>
        </p:txBody>
      </p:sp>
      <p:sp>
        <p:nvSpPr>
          <p:cNvPr id="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41" name="Immagin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42" name="Titolo Testo"/>
          <p:cNvSpPr txBox="1"/>
          <p:nvPr>
            <p:ph type="title"/>
          </p:nvPr>
        </p:nvSpPr>
        <p:spPr>
          <a:xfrm>
            <a:off x="952500" y="635000"/>
            <a:ext cx="5334000" cy="3987800"/>
          </a:xfrm>
          <a:prstGeom prst="rect">
            <a:avLst/>
          </a:prstGeom>
        </p:spPr>
        <p:txBody>
          <a:bodyPr anchor="b"/>
          <a:lstStyle>
            <a:lvl1pPr>
              <a:defRPr sz="6000"/>
            </a:lvl1pPr>
          </a:lstStyle>
          <a:p>
            <a:pPr/>
            <a:r>
              <a:t>Titolo Testo</a:t>
            </a:r>
          </a:p>
        </p:txBody>
      </p:sp>
      <p:sp>
        <p:nvSpPr>
          <p:cNvPr id="43" name="Corpo livello uno…"/>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51" name="Titolo Testo"/>
          <p:cNvSpPr txBox="1"/>
          <p:nvPr>
            <p:ph type="title"/>
          </p:nvPr>
        </p:nvSpPr>
        <p:spPr>
          <a:prstGeom prst="rect">
            <a:avLst/>
          </a:prstGeom>
        </p:spPr>
        <p:txBody>
          <a:bodyPr/>
          <a:lstStyle/>
          <a:p>
            <a:pPr/>
            <a:r>
              <a:t>Titolo Testo</a:t>
            </a:r>
          </a:p>
        </p:txBody>
      </p:sp>
      <p:sp>
        <p:nvSpPr>
          <p:cNvPr id="5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9" name="Titolo Testo"/>
          <p:cNvSpPr txBox="1"/>
          <p:nvPr>
            <p:ph type="title"/>
          </p:nvPr>
        </p:nvSpPr>
        <p:spPr>
          <a:prstGeom prst="rect">
            <a:avLst/>
          </a:prstGeom>
        </p:spPr>
        <p:txBody>
          <a:bodyPr/>
          <a:lstStyle/>
          <a:p>
            <a:pPr/>
            <a:r>
              <a:t>Titolo Testo</a:t>
            </a:r>
          </a:p>
        </p:txBody>
      </p:sp>
      <p:sp>
        <p:nvSpPr>
          <p:cNvPr id="60"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6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8" name="Immagin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9" name="Titolo Testo"/>
          <p:cNvSpPr txBox="1"/>
          <p:nvPr>
            <p:ph type="title"/>
          </p:nvPr>
        </p:nvSpPr>
        <p:spPr>
          <a:prstGeom prst="rect">
            <a:avLst/>
          </a:prstGeom>
        </p:spPr>
        <p:txBody>
          <a:bodyPr/>
          <a:lstStyle/>
          <a:p>
            <a:pPr/>
            <a:r>
              <a:t>Titolo Testo</a:t>
            </a:r>
          </a:p>
        </p:txBody>
      </p:sp>
      <p:sp>
        <p:nvSpPr>
          <p:cNvPr id="70" name="Corpo livello uno…"/>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71" name="Numero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8" name="Corpo livello uno…"/>
          <p:cNvSpPr txBox="1"/>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6" name="Immagin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7" name="Immagin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8" name="Immagin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ULM_University_of_Milan_logo.jpg" descr="IULM_University_of_Milan_logo.jpg"/>
          <p:cNvPicPr>
            <a:picLocks noChangeAspect="1"/>
          </p:cNvPicPr>
          <p:nvPr/>
        </p:nvPicPr>
        <p:blipFill>
          <a:blip r:embed="rId2">
            <a:extLst/>
          </a:blip>
          <a:stretch>
            <a:fillRect/>
          </a:stretch>
        </p:blipFill>
        <p:spPr>
          <a:xfrm>
            <a:off x="217552" y="8753243"/>
            <a:ext cx="925448" cy="925451"/>
          </a:xfrm>
          <a:prstGeom prst="rect">
            <a:avLst/>
          </a:prstGeom>
          <a:ln w="12700">
            <a:miter lim="400000"/>
          </a:ln>
        </p:spPr>
      </p:pic>
      <p:sp>
        <p:nvSpPr>
          <p:cNvPr id="3" name="Content Management &amp; Corporate Storytelling Alessio Sartore 2018/2019"/>
          <p:cNvSpPr txBox="1"/>
          <p:nvPr/>
        </p:nvSpPr>
        <p:spPr>
          <a:xfrm>
            <a:off x="1194612" y="8685327"/>
            <a:ext cx="4333305" cy="7818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1500">
                <a:latin typeface="+mj-lt"/>
                <a:ea typeface="+mj-ea"/>
                <a:cs typeface="+mj-cs"/>
                <a:sym typeface="Helvetica Neue"/>
              </a:defRPr>
            </a:pPr>
            <a:r>
              <a:t>Content Management &amp; Corporate Storytelling</a:t>
            </a:r>
            <a:br/>
            <a:r>
              <a:t>Alessio Sartore</a:t>
            </a:r>
            <a:br/>
            <a:r>
              <a:t>2018/2019</a:t>
            </a:r>
          </a:p>
        </p:txBody>
      </p:sp>
      <p:sp>
        <p:nvSpPr>
          <p:cNvPr id="4" name="Linea"/>
          <p:cNvSpPr/>
          <p:nvPr/>
        </p:nvSpPr>
        <p:spPr>
          <a:xfrm>
            <a:off x="203200" y="8669866"/>
            <a:ext cx="12598400" cy="1"/>
          </a:xfrm>
          <a:prstGeom prst="line">
            <a:avLst/>
          </a:prstGeom>
          <a:ln w="25400">
            <a:solidFill>
              <a:srgbClr val="000000"/>
            </a:solidFill>
            <a:miter lim="400000"/>
          </a:ln>
        </p:spPr>
        <p:txBody>
          <a:bodyPr lIns="45718" tIns="45718" rIns="45718" bIns="45718"/>
          <a:lstStyle/>
          <a:p>
            <a:pPr/>
          </a:p>
        </p:txBody>
      </p:sp>
      <p:sp>
        <p:nvSpPr>
          <p:cNvPr id="5" name="Titolo Test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6"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7" name="Numero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uJocreIOQp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uJocreIOQpM" TargetMode="External"/><Relationship Id="rId3" Type="http://schemas.openxmlformats.org/officeDocument/2006/relationships/hyperlink" Target="http://evert45.com" TargetMode="External"/><Relationship Id="rId4" Type="http://schemas.openxmlformats.org/officeDocument/2006/relationships/hyperlink" Target="https://youtu.be/A93_uVTYYA4"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cSKGa_7XJkg" TargetMode="External"/><Relationship Id="rId3" Type="http://schemas.openxmlformats.org/officeDocument/2006/relationships/hyperlink" Target="https://www.parksdiversity.eu" TargetMode="External"/><Relationship Id="rId4" Type="http://schemas.openxmlformats.org/officeDocument/2006/relationships/hyperlink" Target="https://youtu.be/XjJQBjWYDTs" TargetMode="External"/><Relationship Id="rId5" Type="http://schemas.openxmlformats.org/officeDocument/2006/relationships/hyperlink" Target="https://eu.patagonia.com/it/it/artifishal.html" TargetMode="External"/><Relationship Id="rId6" Type="http://schemas.openxmlformats.org/officeDocument/2006/relationships/hyperlink" Target="https://youtu.be/Q91nvbJSmS4" TargetMode="External"/><Relationship Id="rId7" Type="http://schemas.openxmlformats.org/officeDocument/2006/relationships/hyperlink" Target="https://youtu.be/iN6g2mr0p3Q"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iN6g2mr0p3Q" TargetMode="External"/><Relationship Id="rId3" Type="http://schemas.openxmlformats.org/officeDocument/2006/relationships/hyperlink" Target="https://youtu.be/M-1GPznHrrM" TargetMode="External"/><Relationship Id="rId4" Type="http://schemas.openxmlformats.org/officeDocument/2006/relationships/hyperlink" Target="https://youtu.be/PwT4Bj1KLSA"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eu.patagonia.com/it/it/artifishal.html" TargetMode="External"/><Relationship Id="rId3" Type="http://schemas.openxmlformats.org/officeDocument/2006/relationships/hyperlink" Target="http://sixtinction.net" TargetMode="External"/><Relationship Id="rId4" Type="http://schemas.openxmlformats.org/officeDocument/2006/relationships/hyperlink" Target="https://www.adidas.it/parley"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XjJQBjWYDTs" TargetMode="External"/><Relationship Id="rId3" Type="http://schemas.openxmlformats.org/officeDocument/2006/relationships/hyperlink" Target="https://www.theguardian.com/science/2019/mar/25/nasa-all-female-spacewalk-canceled-women-spacesuits" TargetMode="External"/><Relationship Id="rId4" Type="http://schemas.openxmlformats.org/officeDocument/2006/relationships/hyperlink" Target="https://www.nike.com/it/launch/t/serena-williams-unlimited-greatness/"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Q91nvbJSmS4" TargetMode="External"/><Relationship Id="rId3" Type="http://schemas.openxmlformats.org/officeDocument/2006/relationships/hyperlink" Target="https://www.theverge.com/2019/4/30/18524188/facebook-f8-keynote-mark-zuckerberg-privacy-future-2019"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youtu.be/cSKGa_7XJkg"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parksdiversity.eu" TargetMode="External"/><Relationship Id="rId3" Type="http://schemas.openxmlformats.org/officeDocument/2006/relationships/hyperlink" Target="https://youtu.be/3s20ePvTaM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torytelling as a Branding Practice"/>
          <p:cNvSpPr txBox="1"/>
          <p:nvPr>
            <p:ph type="ctrTitle"/>
          </p:nvPr>
        </p:nvSpPr>
        <p:spPr>
          <a:prstGeom prst="rect">
            <a:avLst/>
          </a:prstGeom>
        </p:spPr>
        <p:txBody>
          <a:bodyPr/>
          <a:lstStyle/>
          <a:p>
            <a:pPr defTabSz="502412">
              <a:defRPr sz="6880"/>
            </a:pPr>
            <a:r>
              <a:t>Storytelling: </a:t>
            </a:r>
          </a:p>
          <a:p>
            <a:pPr defTabSz="502412">
              <a:defRPr sz="6880"/>
            </a:pPr>
            <a:r>
              <a:t>How to Analyze a Story through Archetypes</a:t>
            </a:r>
          </a:p>
        </p:txBody>
      </p:sp>
      <p:sp>
        <p:nvSpPr>
          <p:cNvPr id="147" name="Lesson #2"/>
          <p:cNvSpPr txBox="1"/>
          <p:nvPr>
            <p:ph type="subTitle" sz="quarter" idx="1"/>
          </p:nvPr>
        </p:nvSpPr>
        <p:spPr>
          <a:xfrm>
            <a:off x="1270000" y="5181600"/>
            <a:ext cx="10464800" cy="1130300"/>
          </a:xfrm>
          <a:prstGeom prst="rect">
            <a:avLst/>
          </a:prstGeom>
        </p:spPr>
        <p:txBody>
          <a:bodyPr/>
          <a:lstStyle/>
          <a:p>
            <a:pPr/>
            <a:r>
              <a:t>Lessons #8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e company Core Story must be transformed into a collection of concrete stories relevant for the employees, customers, stakeholders"/>
          <p:cNvSpPr txBox="1"/>
          <p:nvPr>
            <p:ph type="title"/>
          </p:nvPr>
        </p:nvSpPr>
        <p:spPr>
          <a:xfrm>
            <a:off x="1269999" y="1189305"/>
            <a:ext cx="10464801" cy="6153832"/>
          </a:xfrm>
          <a:prstGeom prst="rect">
            <a:avLst/>
          </a:prstGeom>
        </p:spPr>
        <p:txBody>
          <a:bodyPr/>
          <a:lstStyle/>
          <a:p>
            <a:pPr defTabSz="296538">
              <a:defRPr sz="4000"/>
            </a:pPr>
            <a:r>
              <a:t>Each archetype responds to a specific plot. And great plots are archetypical too.</a:t>
            </a:r>
          </a:p>
          <a:p>
            <a:pPr defTabSz="296538">
              <a:defRPr sz="4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he company Core Story must be transformed into a collection of concrete stories relevant for the employees, customers, stakeholders"/>
          <p:cNvSpPr txBox="1"/>
          <p:nvPr/>
        </p:nvSpPr>
        <p:spPr>
          <a:xfrm>
            <a:off x="1269999" y="-839367"/>
            <a:ext cx="10464802" cy="3473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96538">
              <a:defRPr sz="4000" u="sng">
                <a:latin typeface="Helvetica Neue Medium"/>
                <a:ea typeface="Helvetica Neue Medium"/>
                <a:cs typeface="Helvetica Neue Medium"/>
                <a:sym typeface="Helvetica Neue Medium"/>
              </a:defRPr>
            </a:lvl1pPr>
          </a:lstStyle>
          <a:p>
            <a:pPr/>
            <a:r>
              <a:t>Darwininan natural selection of stories</a:t>
            </a:r>
          </a:p>
        </p:txBody>
      </p:sp>
      <p:sp>
        <p:nvSpPr>
          <p:cNvPr id="253" name="Giraffa"/>
          <p:cNvSpPr/>
          <p:nvPr/>
        </p:nvSpPr>
        <p:spPr>
          <a:xfrm>
            <a:off x="946881" y="3225729"/>
            <a:ext cx="2712927" cy="3791193"/>
          </a:xfrm>
          <a:custGeom>
            <a:avLst/>
            <a:gdLst/>
            <a:ahLst/>
            <a:cxnLst>
              <a:cxn ang="0">
                <a:pos x="wd2" y="hd2"/>
              </a:cxn>
              <a:cxn ang="5400000">
                <a:pos x="wd2" y="hd2"/>
              </a:cxn>
              <a:cxn ang="10800000">
                <a:pos x="wd2" y="hd2"/>
              </a:cxn>
              <a:cxn ang="16200000">
                <a:pos x="wd2" y="hd2"/>
              </a:cxn>
            </a:cxnLst>
            <a:rect l="0" t="0" r="r" b="b"/>
            <a:pathLst>
              <a:path w="21248" h="21578" fill="norm" stroke="1" extrusionOk="0">
                <a:moveTo>
                  <a:pt x="18317" y="4"/>
                </a:moveTo>
                <a:cubicBezTo>
                  <a:pt x="18102" y="-22"/>
                  <a:pt x="17819" y="83"/>
                  <a:pt x="17917" y="224"/>
                </a:cubicBezTo>
                <a:cubicBezTo>
                  <a:pt x="18046" y="413"/>
                  <a:pt x="18279" y="823"/>
                  <a:pt x="17896" y="990"/>
                </a:cubicBezTo>
                <a:cubicBezTo>
                  <a:pt x="17719" y="1016"/>
                  <a:pt x="17528" y="1056"/>
                  <a:pt x="17326" y="1110"/>
                </a:cubicBezTo>
                <a:cubicBezTo>
                  <a:pt x="17127" y="980"/>
                  <a:pt x="16712" y="804"/>
                  <a:pt x="16021" y="811"/>
                </a:cubicBezTo>
                <a:cubicBezTo>
                  <a:pt x="15935" y="812"/>
                  <a:pt x="15893" y="885"/>
                  <a:pt x="15951" y="931"/>
                </a:cubicBezTo>
                <a:cubicBezTo>
                  <a:pt x="16169" y="1101"/>
                  <a:pt x="16340" y="1277"/>
                  <a:pt x="16456" y="1411"/>
                </a:cubicBezTo>
                <a:cubicBezTo>
                  <a:pt x="15708" y="1726"/>
                  <a:pt x="14981" y="2186"/>
                  <a:pt x="14625" y="2729"/>
                </a:cubicBezTo>
                <a:cubicBezTo>
                  <a:pt x="13756" y="4060"/>
                  <a:pt x="11581" y="6789"/>
                  <a:pt x="11139" y="6956"/>
                </a:cubicBezTo>
                <a:cubicBezTo>
                  <a:pt x="9027" y="7849"/>
                  <a:pt x="9121" y="8004"/>
                  <a:pt x="8929" y="8352"/>
                </a:cubicBezTo>
                <a:cubicBezTo>
                  <a:pt x="8373" y="9580"/>
                  <a:pt x="5053" y="9775"/>
                  <a:pt x="3210" y="10291"/>
                </a:cubicBezTo>
                <a:cubicBezTo>
                  <a:pt x="2829" y="10398"/>
                  <a:pt x="2559" y="10530"/>
                  <a:pt x="2373" y="10686"/>
                </a:cubicBezTo>
                <a:cubicBezTo>
                  <a:pt x="2371" y="10688"/>
                  <a:pt x="2369" y="10689"/>
                  <a:pt x="2368" y="10690"/>
                </a:cubicBezTo>
                <a:cubicBezTo>
                  <a:pt x="2322" y="10729"/>
                  <a:pt x="2281" y="10770"/>
                  <a:pt x="2245" y="10812"/>
                </a:cubicBezTo>
                <a:cubicBezTo>
                  <a:pt x="1892" y="11135"/>
                  <a:pt x="1182" y="11726"/>
                  <a:pt x="919" y="13474"/>
                </a:cubicBezTo>
                <a:cubicBezTo>
                  <a:pt x="778" y="14132"/>
                  <a:pt x="384" y="14821"/>
                  <a:pt x="384" y="14821"/>
                </a:cubicBezTo>
                <a:cubicBezTo>
                  <a:pt x="384" y="14821"/>
                  <a:pt x="-331" y="15180"/>
                  <a:pt x="191" y="16371"/>
                </a:cubicBezTo>
                <a:cubicBezTo>
                  <a:pt x="603" y="17310"/>
                  <a:pt x="103" y="18013"/>
                  <a:pt x="103" y="18013"/>
                </a:cubicBezTo>
                <a:cubicBezTo>
                  <a:pt x="103" y="18013"/>
                  <a:pt x="1062" y="17919"/>
                  <a:pt x="1091" y="17145"/>
                </a:cubicBezTo>
                <a:cubicBezTo>
                  <a:pt x="1111" y="16601"/>
                  <a:pt x="853" y="16444"/>
                  <a:pt x="810" y="15722"/>
                </a:cubicBezTo>
                <a:cubicBezTo>
                  <a:pt x="796" y="15502"/>
                  <a:pt x="1083" y="15355"/>
                  <a:pt x="810" y="14895"/>
                </a:cubicBezTo>
                <a:cubicBezTo>
                  <a:pt x="939" y="14529"/>
                  <a:pt x="1284" y="14007"/>
                  <a:pt x="1428" y="13546"/>
                </a:cubicBezTo>
                <a:cubicBezTo>
                  <a:pt x="1538" y="13196"/>
                  <a:pt x="1819" y="12500"/>
                  <a:pt x="2049" y="12145"/>
                </a:cubicBezTo>
                <a:cubicBezTo>
                  <a:pt x="2114" y="12556"/>
                  <a:pt x="2218" y="13021"/>
                  <a:pt x="2259" y="13541"/>
                </a:cubicBezTo>
                <a:cubicBezTo>
                  <a:pt x="2385" y="15174"/>
                  <a:pt x="1862" y="15998"/>
                  <a:pt x="1661" y="16193"/>
                </a:cubicBezTo>
                <a:cubicBezTo>
                  <a:pt x="1460" y="16388"/>
                  <a:pt x="1549" y="16444"/>
                  <a:pt x="1589" y="16695"/>
                </a:cubicBezTo>
                <a:cubicBezTo>
                  <a:pt x="1822" y="19444"/>
                  <a:pt x="1547" y="20141"/>
                  <a:pt x="1417" y="20378"/>
                </a:cubicBezTo>
                <a:cubicBezTo>
                  <a:pt x="1286" y="20615"/>
                  <a:pt x="1460" y="20887"/>
                  <a:pt x="1603" y="20997"/>
                </a:cubicBezTo>
                <a:cubicBezTo>
                  <a:pt x="1928" y="21247"/>
                  <a:pt x="1761" y="21578"/>
                  <a:pt x="1761" y="21578"/>
                </a:cubicBezTo>
                <a:lnTo>
                  <a:pt x="3226" y="21578"/>
                </a:lnTo>
                <a:cubicBezTo>
                  <a:pt x="3226" y="21578"/>
                  <a:pt x="3222" y="21193"/>
                  <a:pt x="2887" y="21037"/>
                </a:cubicBezTo>
                <a:cubicBezTo>
                  <a:pt x="2653" y="20926"/>
                  <a:pt x="2523" y="20719"/>
                  <a:pt x="2447" y="20336"/>
                </a:cubicBezTo>
                <a:cubicBezTo>
                  <a:pt x="2375" y="19976"/>
                  <a:pt x="2727" y="17756"/>
                  <a:pt x="2966" y="16780"/>
                </a:cubicBezTo>
                <a:cubicBezTo>
                  <a:pt x="3342" y="16644"/>
                  <a:pt x="3326" y="16231"/>
                  <a:pt x="3373" y="16095"/>
                </a:cubicBezTo>
                <a:cubicBezTo>
                  <a:pt x="3400" y="16014"/>
                  <a:pt x="3585" y="15825"/>
                  <a:pt x="3850" y="15554"/>
                </a:cubicBezTo>
                <a:cubicBezTo>
                  <a:pt x="4010" y="16091"/>
                  <a:pt x="4148" y="16579"/>
                  <a:pt x="4212" y="16869"/>
                </a:cubicBezTo>
                <a:cubicBezTo>
                  <a:pt x="4232" y="16960"/>
                  <a:pt x="4271" y="17044"/>
                  <a:pt x="4331" y="17123"/>
                </a:cubicBezTo>
                <a:cubicBezTo>
                  <a:pt x="4984" y="17975"/>
                  <a:pt x="5127" y="20302"/>
                  <a:pt x="5010" y="20579"/>
                </a:cubicBezTo>
                <a:cubicBezTo>
                  <a:pt x="4888" y="20868"/>
                  <a:pt x="5015" y="21016"/>
                  <a:pt x="5226" y="21096"/>
                </a:cubicBezTo>
                <a:cubicBezTo>
                  <a:pt x="5438" y="21177"/>
                  <a:pt x="5431" y="21578"/>
                  <a:pt x="5431" y="21578"/>
                </a:cubicBezTo>
                <a:lnTo>
                  <a:pt x="6850" y="21578"/>
                </a:lnTo>
                <a:cubicBezTo>
                  <a:pt x="6850" y="21578"/>
                  <a:pt x="6851" y="21234"/>
                  <a:pt x="6599" y="21049"/>
                </a:cubicBezTo>
                <a:cubicBezTo>
                  <a:pt x="6434" y="20928"/>
                  <a:pt x="6117" y="20751"/>
                  <a:pt x="6148" y="20491"/>
                </a:cubicBezTo>
                <a:cubicBezTo>
                  <a:pt x="6158" y="20406"/>
                  <a:pt x="6154" y="20321"/>
                  <a:pt x="6115" y="20243"/>
                </a:cubicBezTo>
                <a:cubicBezTo>
                  <a:pt x="5699" y="19407"/>
                  <a:pt x="5610" y="18059"/>
                  <a:pt x="5741" y="17011"/>
                </a:cubicBezTo>
                <a:cubicBezTo>
                  <a:pt x="5756" y="16885"/>
                  <a:pt x="5618" y="16364"/>
                  <a:pt x="5629" y="16240"/>
                </a:cubicBezTo>
                <a:cubicBezTo>
                  <a:pt x="5717" y="15263"/>
                  <a:pt x="5773" y="14373"/>
                  <a:pt x="5796" y="13644"/>
                </a:cubicBezTo>
                <a:cubicBezTo>
                  <a:pt x="7040" y="13829"/>
                  <a:pt x="8274" y="13810"/>
                  <a:pt x="9141" y="13754"/>
                </a:cubicBezTo>
                <a:cubicBezTo>
                  <a:pt x="9206" y="14485"/>
                  <a:pt x="9321" y="15875"/>
                  <a:pt x="9271" y="16191"/>
                </a:cubicBezTo>
                <a:cubicBezTo>
                  <a:pt x="9204" y="16625"/>
                  <a:pt x="8821" y="17008"/>
                  <a:pt x="8985" y="17554"/>
                </a:cubicBezTo>
                <a:cubicBezTo>
                  <a:pt x="9150" y="18100"/>
                  <a:pt x="8696" y="20015"/>
                  <a:pt x="8446" y="20385"/>
                </a:cubicBezTo>
                <a:cubicBezTo>
                  <a:pt x="8195" y="20754"/>
                  <a:pt x="8279" y="20930"/>
                  <a:pt x="8350" y="20978"/>
                </a:cubicBezTo>
                <a:cubicBezTo>
                  <a:pt x="8421" y="21026"/>
                  <a:pt x="8607" y="21281"/>
                  <a:pt x="8608" y="21578"/>
                </a:cubicBezTo>
                <a:lnTo>
                  <a:pt x="10148" y="21578"/>
                </a:lnTo>
                <a:cubicBezTo>
                  <a:pt x="10110" y="21310"/>
                  <a:pt x="9851" y="21113"/>
                  <a:pt x="9620" y="21008"/>
                </a:cubicBezTo>
                <a:cubicBezTo>
                  <a:pt x="9437" y="20926"/>
                  <a:pt x="9358" y="20763"/>
                  <a:pt x="9425" y="20615"/>
                </a:cubicBezTo>
                <a:cubicBezTo>
                  <a:pt x="9456" y="20546"/>
                  <a:pt x="9478" y="20467"/>
                  <a:pt x="9483" y="20385"/>
                </a:cubicBezTo>
                <a:cubicBezTo>
                  <a:pt x="9492" y="20031"/>
                  <a:pt x="9662" y="18184"/>
                  <a:pt x="9999" y="17799"/>
                </a:cubicBezTo>
                <a:cubicBezTo>
                  <a:pt x="10337" y="17413"/>
                  <a:pt x="10336" y="16962"/>
                  <a:pt x="10364" y="16577"/>
                </a:cubicBezTo>
                <a:cubicBezTo>
                  <a:pt x="10378" y="16392"/>
                  <a:pt x="10679" y="15599"/>
                  <a:pt x="10990" y="14826"/>
                </a:cubicBezTo>
                <a:cubicBezTo>
                  <a:pt x="11493" y="15612"/>
                  <a:pt x="11988" y="16442"/>
                  <a:pt x="12132" y="16869"/>
                </a:cubicBezTo>
                <a:cubicBezTo>
                  <a:pt x="12163" y="16960"/>
                  <a:pt x="12212" y="17044"/>
                  <a:pt x="12281" y="17123"/>
                </a:cubicBezTo>
                <a:cubicBezTo>
                  <a:pt x="13033" y="17975"/>
                  <a:pt x="13433" y="20209"/>
                  <a:pt x="13349" y="20486"/>
                </a:cubicBezTo>
                <a:cubicBezTo>
                  <a:pt x="13260" y="20775"/>
                  <a:pt x="13416" y="21016"/>
                  <a:pt x="13637" y="21096"/>
                </a:cubicBezTo>
                <a:cubicBezTo>
                  <a:pt x="13858" y="21177"/>
                  <a:pt x="13637" y="21578"/>
                  <a:pt x="13637" y="21578"/>
                </a:cubicBezTo>
                <a:lnTo>
                  <a:pt x="15253" y="21578"/>
                </a:lnTo>
                <a:cubicBezTo>
                  <a:pt x="15253" y="21578"/>
                  <a:pt x="15255" y="21248"/>
                  <a:pt x="14942" y="21049"/>
                </a:cubicBezTo>
                <a:cubicBezTo>
                  <a:pt x="14758" y="20932"/>
                  <a:pt x="14476" y="20658"/>
                  <a:pt x="14477" y="20398"/>
                </a:cubicBezTo>
                <a:cubicBezTo>
                  <a:pt x="14477" y="20313"/>
                  <a:pt x="14464" y="20228"/>
                  <a:pt x="14416" y="20150"/>
                </a:cubicBezTo>
                <a:cubicBezTo>
                  <a:pt x="13903" y="19314"/>
                  <a:pt x="13598" y="17949"/>
                  <a:pt x="13546" y="16898"/>
                </a:cubicBezTo>
                <a:cubicBezTo>
                  <a:pt x="13540" y="16771"/>
                  <a:pt x="13507" y="16647"/>
                  <a:pt x="13446" y="16528"/>
                </a:cubicBezTo>
                <a:cubicBezTo>
                  <a:pt x="12736" y="15131"/>
                  <a:pt x="12582" y="13984"/>
                  <a:pt x="12618" y="13158"/>
                </a:cubicBezTo>
                <a:cubicBezTo>
                  <a:pt x="12893" y="12835"/>
                  <a:pt x="13669" y="12212"/>
                  <a:pt x="13770" y="11505"/>
                </a:cubicBezTo>
                <a:cubicBezTo>
                  <a:pt x="13885" y="10695"/>
                  <a:pt x="12726" y="10199"/>
                  <a:pt x="13693" y="9314"/>
                </a:cubicBezTo>
                <a:cubicBezTo>
                  <a:pt x="15613" y="7556"/>
                  <a:pt x="15515" y="4849"/>
                  <a:pt x="16763" y="3245"/>
                </a:cubicBezTo>
                <a:cubicBezTo>
                  <a:pt x="17131" y="2771"/>
                  <a:pt x="17531" y="2673"/>
                  <a:pt x="17896" y="2798"/>
                </a:cubicBezTo>
                <a:cubicBezTo>
                  <a:pt x="18260" y="2924"/>
                  <a:pt x="18761" y="3161"/>
                  <a:pt x="19145" y="3175"/>
                </a:cubicBezTo>
                <a:cubicBezTo>
                  <a:pt x="19529" y="3189"/>
                  <a:pt x="19587" y="3135"/>
                  <a:pt x="20029" y="3469"/>
                </a:cubicBezTo>
                <a:cubicBezTo>
                  <a:pt x="20470" y="3804"/>
                  <a:pt x="20777" y="3650"/>
                  <a:pt x="20777" y="3650"/>
                </a:cubicBezTo>
                <a:cubicBezTo>
                  <a:pt x="20777" y="3650"/>
                  <a:pt x="20883" y="3698"/>
                  <a:pt x="21085" y="3770"/>
                </a:cubicBezTo>
                <a:cubicBezTo>
                  <a:pt x="21152" y="3795"/>
                  <a:pt x="21233" y="3762"/>
                  <a:pt x="21240" y="3708"/>
                </a:cubicBezTo>
                <a:cubicBezTo>
                  <a:pt x="21269" y="3494"/>
                  <a:pt x="21234" y="3198"/>
                  <a:pt x="20950" y="3021"/>
                </a:cubicBezTo>
                <a:cubicBezTo>
                  <a:pt x="20588" y="2797"/>
                  <a:pt x="20163" y="2311"/>
                  <a:pt x="19952" y="1906"/>
                </a:cubicBezTo>
                <a:cubicBezTo>
                  <a:pt x="19772" y="1562"/>
                  <a:pt x="19452" y="1220"/>
                  <a:pt x="18842" y="1047"/>
                </a:cubicBezTo>
                <a:cubicBezTo>
                  <a:pt x="18821" y="798"/>
                  <a:pt x="18747" y="354"/>
                  <a:pt x="18491" y="79"/>
                </a:cubicBezTo>
                <a:cubicBezTo>
                  <a:pt x="18452" y="37"/>
                  <a:pt x="18388" y="13"/>
                  <a:pt x="18317" y="4"/>
                </a:cubicBezTo>
                <a:close/>
              </a:path>
            </a:pathLst>
          </a:custGeom>
          <a:solidFill>
            <a:schemeClr val="accent4">
              <a:lumOff val="10294"/>
            </a:schemeClr>
          </a:solidFill>
          <a:ln w="25400">
            <a:solidFill>
              <a:schemeClr val="accent1"/>
            </a:solidFill>
          </a:ln>
        </p:spPr>
        <p:txBody>
          <a:bodyPr lIns="50800" tIns="50800" rIns="50800" bIns="50800" anchor="ctr"/>
          <a:lstStyle/>
          <a:p>
            <a:pPr/>
          </a:p>
        </p:txBody>
      </p:sp>
      <p:sp>
        <p:nvSpPr>
          <p:cNvPr id="254" name="Palma"/>
          <p:cNvSpPr/>
          <p:nvPr/>
        </p:nvSpPr>
        <p:spPr>
          <a:xfrm>
            <a:off x="6465657" y="1439314"/>
            <a:ext cx="3757812" cy="5552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84" y="0"/>
                </a:moveTo>
                <a:cubicBezTo>
                  <a:pt x="6984" y="0"/>
                  <a:pt x="7408" y="293"/>
                  <a:pt x="8033" y="823"/>
                </a:cubicBezTo>
                <a:cubicBezTo>
                  <a:pt x="6733" y="303"/>
                  <a:pt x="4906" y="71"/>
                  <a:pt x="2346" y="404"/>
                </a:cubicBezTo>
                <a:cubicBezTo>
                  <a:pt x="2379" y="414"/>
                  <a:pt x="2413" y="425"/>
                  <a:pt x="2446" y="435"/>
                </a:cubicBezTo>
                <a:cubicBezTo>
                  <a:pt x="3367" y="368"/>
                  <a:pt x="4667" y="443"/>
                  <a:pt x="6091" y="1050"/>
                </a:cubicBezTo>
                <a:cubicBezTo>
                  <a:pt x="5081" y="878"/>
                  <a:pt x="4146" y="782"/>
                  <a:pt x="3362" y="729"/>
                </a:cubicBezTo>
                <a:cubicBezTo>
                  <a:pt x="5630" y="1493"/>
                  <a:pt x="7737" y="2480"/>
                  <a:pt x="9386" y="4022"/>
                </a:cubicBezTo>
                <a:cubicBezTo>
                  <a:pt x="7002" y="2252"/>
                  <a:pt x="2994" y="2876"/>
                  <a:pt x="2994" y="2876"/>
                </a:cubicBezTo>
                <a:cubicBezTo>
                  <a:pt x="2994" y="2876"/>
                  <a:pt x="5165" y="3008"/>
                  <a:pt x="7370" y="3520"/>
                </a:cubicBezTo>
                <a:cubicBezTo>
                  <a:pt x="4779" y="3019"/>
                  <a:pt x="1638" y="2996"/>
                  <a:pt x="0" y="5174"/>
                </a:cubicBezTo>
                <a:cubicBezTo>
                  <a:pt x="173" y="5136"/>
                  <a:pt x="357" y="5099"/>
                  <a:pt x="550" y="5061"/>
                </a:cubicBezTo>
                <a:cubicBezTo>
                  <a:pt x="725" y="4809"/>
                  <a:pt x="1072" y="4512"/>
                  <a:pt x="1770" y="4368"/>
                </a:cubicBezTo>
                <a:cubicBezTo>
                  <a:pt x="1503" y="4613"/>
                  <a:pt x="1280" y="4807"/>
                  <a:pt x="1096" y="4960"/>
                </a:cubicBezTo>
                <a:cubicBezTo>
                  <a:pt x="2271" y="4758"/>
                  <a:pt x="3752" y="4598"/>
                  <a:pt x="5502" y="4664"/>
                </a:cubicBezTo>
                <a:cubicBezTo>
                  <a:pt x="4730" y="4840"/>
                  <a:pt x="4224" y="5089"/>
                  <a:pt x="4224" y="5089"/>
                </a:cubicBezTo>
                <a:cubicBezTo>
                  <a:pt x="4224" y="5089"/>
                  <a:pt x="6557" y="4831"/>
                  <a:pt x="8684" y="5023"/>
                </a:cubicBezTo>
                <a:cubicBezTo>
                  <a:pt x="6742" y="5445"/>
                  <a:pt x="3491" y="6554"/>
                  <a:pt x="3267" y="9264"/>
                </a:cubicBezTo>
                <a:cubicBezTo>
                  <a:pt x="3461" y="8961"/>
                  <a:pt x="3788" y="8631"/>
                  <a:pt x="4329" y="8323"/>
                </a:cubicBezTo>
                <a:cubicBezTo>
                  <a:pt x="3980" y="8942"/>
                  <a:pt x="3705" y="9382"/>
                  <a:pt x="3498" y="9692"/>
                </a:cubicBezTo>
                <a:cubicBezTo>
                  <a:pt x="4319" y="8964"/>
                  <a:pt x="5372" y="8011"/>
                  <a:pt x="6755" y="7147"/>
                </a:cubicBezTo>
                <a:cubicBezTo>
                  <a:pt x="6276" y="7726"/>
                  <a:pt x="6277" y="8238"/>
                  <a:pt x="6277" y="8238"/>
                </a:cubicBezTo>
                <a:cubicBezTo>
                  <a:pt x="6277" y="8238"/>
                  <a:pt x="7903" y="6926"/>
                  <a:pt x="9878" y="5721"/>
                </a:cubicBezTo>
                <a:lnTo>
                  <a:pt x="9955" y="5696"/>
                </a:lnTo>
                <a:lnTo>
                  <a:pt x="9528" y="7094"/>
                </a:lnTo>
                <a:lnTo>
                  <a:pt x="9356" y="7101"/>
                </a:lnTo>
                <a:lnTo>
                  <a:pt x="8893" y="8821"/>
                </a:lnTo>
                <a:lnTo>
                  <a:pt x="8705" y="8738"/>
                </a:lnTo>
                <a:lnTo>
                  <a:pt x="8149" y="11431"/>
                </a:lnTo>
                <a:lnTo>
                  <a:pt x="7941" y="11442"/>
                </a:lnTo>
                <a:lnTo>
                  <a:pt x="7627" y="14159"/>
                </a:lnTo>
                <a:lnTo>
                  <a:pt x="7419" y="14126"/>
                </a:lnTo>
                <a:lnTo>
                  <a:pt x="7694" y="17418"/>
                </a:lnTo>
                <a:lnTo>
                  <a:pt x="7522" y="17467"/>
                </a:lnTo>
                <a:lnTo>
                  <a:pt x="8394" y="21600"/>
                </a:lnTo>
                <a:lnTo>
                  <a:pt x="10050" y="21600"/>
                </a:lnTo>
                <a:lnTo>
                  <a:pt x="9219" y="16988"/>
                </a:lnTo>
                <a:lnTo>
                  <a:pt x="9080" y="17027"/>
                </a:lnTo>
                <a:lnTo>
                  <a:pt x="9116" y="14389"/>
                </a:lnTo>
                <a:lnTo>
                  <a:pt x="9014" y="14372"/>
                </a:lnTo>
                <a:lnTo>
                  <a:pt x="9572" y="11356"/>
                </a:lnTo>
                <a:lnTo>
                  <a:pt x="9428" y="11363"/>
                </a:lnTo>
                <a:lnTo>
                  <a:pt x="10058" y="9345"/>
                </a:lnTo>
                <a:lnTo>
                  <a:pt x="9960" y="9300"/>
                </a:lnTo>
                <a:lnTo>
                  <a:pt x="10855" y="7042"/>
                </a:lnTo>
                <a:lnTo>
                  <a:pt x="10727" y="7047"/>
                </a:lnTo>
                <a:lnTo>
                  <a:pt x="11411" y="5590"/>
                </a:lnTo>
                <a:lnTo>
                  <a:pt x="11576" y="5625"/>
                </a:lnTo>
                <a:cubicBezTo>
                  <a:pt x="12145" y="5789"/>
                  <a:pt x="15386" y="6763"/>
                  <a:pt x="17263" y="8200"/>
                </a:cubicBezTo>
                <a:cubicBezTo>
                  <a:pt x="16976" y="7698"/>
                  <a:pt x="16556" y="7293"/>
                  <a:pt x="16069" y="6966"/>
                </a:cubicBezTo>
                <a:cubicBezTo>
                  <a:pt x="17217" y="7490"/>
                  <a:pt x="18204" y="8127"/>
                  <a:pt x="19190" y="8903"/>
                </a:cubicBezTo>
                <a:cubicBezTo>
                  <a:pt x="19190" y="8903"/>
                  <a:pt x="19243" y="8153"/>
                  <a:pt x="17860" y="6811"/>
                </a:cubicBezTo>
                <a:cubicBezTo>
                  <a:pt x="18409" y="6987"/>
                  <a:pt x="18782" y="7186"/>
                  <a:pt x="19030" y="7389"/>
                </a:cubicBezTo>
                <a:cubicBezTo>
                  <a:pt x="18317" y="5790"/>
                  <a:pt x="15876" y="5194"/>
                  <a:pt x="13878" y="4979"/>
                </a:cubicBezTo>
                <a:cubicBezTo>
                  <a:pt x="17204" y="4788"/>
                  <a:pt x="19688" y="5346"/>
                  <a:pt x="21345" y="5857"/>
                </a:cubicBezTo>
                <a:cubicBezTo>
                  <a:pt x="20837" y="5280"/>
                  <a:pt x="20715" y="5068"/>
                  <a:pt x="20715" y="5068"/>
                </a:cubicBezTo>
                <a:cubicBezTo>
                  <a:pt x="20715" y="5068"/>
                  <a:pt x="21165" y="5214"/>
                  <a:pt x="21600" y="5576"/>
                </a:cubicBezTo>
                <a:cubicBezTo>
                  <a:pt x="20243" y="3489"/>
                  <a:pt x="17402" y="3255"/>
                  <a:pt x="14925" y="3532"/>
                </a:cubicBezTo>
                <a:cubicBezTo>
                  <a:pt x="15909" y="3391"/>
                  <a:pt x="17016" y="3280"/>
                  <a:pt x="17963" y="3304"/>
                </a:cubicBezTo>
                <a:cubicBezTo>
                  <a:pt x="15130" y="2253"/>
                  <a:pt x="12296" y="4013"/>
                  <a:pt x="12296" y="4013"/>
                </a:cubicBezTo>
                <a:cubicBezTo>
                  <a:pt x="13338" y="2620"/>
                  <a:pt x="14831" y="1764"/>
                  <a:pt x="16875" y="900"/>
                </a:cubicBezTo>
                <a:cubicBezTo>
                  <a:pt x="16340" y="898"/>
                  <a:pt x="16147" y="879"/>
                  <a:pt x="16147" y="879"/>
                </a:cubicBezTo>
                <a:cubicBezTo>
                  <a:pt x="16147" y="879"/>
                  <a:pt x="16363" y="777"/>
                  <a:pt x="16743" y="691"/>
                </a:cubicBezTo>
                <a:cubicBezTo>
                  <a:pt x="14578" y="410"/>
                  <a:pt x="13156" y="975"/>
                  <a:pt x="12229" y="1755"/>
                </a:cubicBezTo>
                <a:cubicBezTo>
                  <a:pt x="12556" y="1366"/>
                  <a:pt x="12930" y="988"/>
                  <a:pt x="13335" y="689"/>
                </a:cubicBezTo>
                <a:cubicBezTo>
                  <a:pt x="10956" y="1222"/>
                  <a:pt x="10858" y="3023"/>
                  <a:pt x="10886" y="3574"/>
                </a:cubicBezTo>
                <a:cubicBezTo>
                  <a:pt x="10875" y="3599"/>
                  <a:pt x="10866" y="3625"/>
                  <a:pt x="10855" y="3649"/>
                </a:cubicBezTo>
                <a:cubicBezTo>
                  <a:pt x="10767" y="3402"/>
                  <a:pt x="10653" y="3150"/>
                  <a:pt x="10511" y="2900"/>
                </a:cubicBezTo>
                <a:cubicBezTo>
                  <a:pt x="9515" y="694"/>
                  <a:pt x="6984" y="0"/>
                  <a:pt x="6984" y="0"/>
                </a:cubicBezTo>
                <a:close/>
              </a:path>
            </a:pathLst>
          </a:custGeom>
          <a:solidFill>
            <a:schemeClr val="accent3"/>
          </a:solidFill>
          <a:ln w="25400">
            <a:solidFill>
              <a:schemeClr val="accent1"/>
            </a:solidFill>
          </a:ln>
        </p:spPr>
        <p:txBody>
          <a:bodyPr lIns="50800" tIns="50800" rIns="50800" bIns="50800" anchor="ctr"/>
          <a:lstStyle/>
          <a:p>
            <a:pPr/>
          </a:p>
        </p:txBody>
      </p:sp>
      <p:sp>
        <p:nvSpPr>
          <p:cNvPr id="255" name="Linea"/>
          <p:cNvSpPr/>
          <p:nvPr/>
        </p:nvSpPr>
        <p:spPr>
          <a:xfrm>
            <a:off x="1037579" y="7014633"/>
            <a:ext cx="10929642" cy="1"/>
          </a:xfrm>
          <a:prstGeom prst="line">
            <a:avLst/>
          </a:prstGeom>
          <a:ln w="25400">
            <a:solidFill>
              <a:schemeClr val="accent3"/>
            </a:solidFill>
          </a:ln>
        </p:spPr>
        <p:txBody>
          <a:bodyPr lIns="45718" tIns="45718" rIns="45718" bIns="45718"/>
          <a:lstStyle/>
          <a:p>
            <a:pPr/>
          </a:p>
        </p:txBody>
      </p:sp>
      <p:sp>
        <p:nvSpPr>
          <p:cNvPr id="256" name="Stories are like giraffes! Only the stories that resonate with us survive!"/>
          <p:cNvSpPr txBox="1"/>
          <p:nvPr/>
        </p:nvSpPr>
        <p:spPr>
          <a:xfrm>
            <a:off x="1738411" y="7595820"/>
            <a:ext cx="95279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Stories are like giraffes! Only the stories that resonate with us survive!</a:t>
            </a:r>
          </a:p>
        </p:txBody>
      </p:sp>
      <p:sp>
        <p:nvSpPr>
          <p:cNvPr id="257" name="Giraffa"/>
          <p:cNvSpPr/>
          <p:nvPr/>
        </p:nvSpPr>
        <p:spPr>
          <a:xfrm flipH="1">
            <a:off x="8238018" y="4990397"/>
            <a:ext cx="1439430" cy="2011537"/>
          </a:xfrm>
          <a:custGeom>
            <a:avLst/>
            <a:gdLst/>
            <a:ahLst/>
            <a:cxnLst>
              <a:cxn ang="0">
                <a:pos x="wd2" y="hd2"/>
              </a:cxn>
              <a:cxn ang="5400000">
                <a:pos x="wd2" y="hd2"/>
              </a:cxn>
              <a:cxn ang="10800000">
                <a:pos x="wd2" y="hd2"/>
              </a:cxn>
              <a:cxn ang="16200000">
                <a:pos x="wd2" y="hd2"/>
              </a:cxn>
            </a:cxnLst>
            <a:rect l="0" t="0" r="r" b="b"/>
            <a:pathLst>
              <a:path w="21248" h="21578" fill="norm" stroke="1" extrusionOk="0">
                <a:moveTo>
                  <a:pt x="18317" y="4"/>
                </a:moveTo>
                <a:cubicBezTo>
                  <a:pt x="18102" y="-22"/>
                  <a:pt x="17819" y="83"/>
                  <a:pt x="17917" y="224"/>
                </a:cubicBezTo>
                <a:cubicBezTo>
                  <a:pt x="18046" y="413"/>
                  <a:pt x="18279" y="823"/>
                  <a:pt x="17896" y="990"/>
                </a:cubicBezTo>
                <a:cubicBezTo>
                  <a:pt x="17719" y="1016"/>
                  <a:pt x="17528" y="1056"/>
                  <a:pt x="17326" y="1110"/>
                </a:cubicBezTo>
                <a:cubicBezTo>
                  <a:pt x="17127" y="980"/>
                  <a:pt x="16712" y="804"/>
                  <a:pt x="16021" y="811"/>
                </a:cubicBezTo>
                <a:cubicBezTo>
                  <a:pt x="15935" y="812"/>
                  <a:pt x="15893" y="885"/>
                  <a:pt x="15951" y="931"/>
                </a:cubicBezTo>
                <a:cubicBezTo>
                  <a:pt x="16169" y="1101"/>
                  <a:pt x="16340" y="1277"/>
                  <a:pt x="16456" y="1411"/>
                </a:cubicBezTo>
                <a:cubicBezTo>
                  <a:pt x="15708" y="1726"/>
                  <a:pt x="14981" y="2186"/>
                  <a:pt x="14625" y="2729"/>
                </a:cubicBezTo>
                <a:cubicBezTo>
                  <a:pt x="13756" y="4060"/>
                  <a:pt x="11581" y="6789"/>
                  <a:pt x="11139" y="6956"/>
                </a:cubicBezTo>
                <a:cubicBezTo>
                  <a:pt x="9027" y="7849"/>
                  <a:pt x="9121" y="8004"/>
                  <a:pt x="8929" y="8352"/>
                </a:cubicBezTo>
                <a:cubicBezTo>
                  <a:pt x="8373" y="9580"/>
                  <a:pt x="5053" y="9775"/>
                  <a:pt x="3210" y="10291"/>
                </a:cubicBezTo>
                <a:cubicBezTo>
                  <a:pt x="2829" y="10398"/>
                  <a:pt x="2559" y="10530"/>
                  <a:pt x="2373" y="10686"/>
                </a:cubicBezTo>
                <a:cubicBezTo>
                  <a:pt x="2371" y="10688"/>
                  <a:pt x="2369" y="10689"/>
                  <a:pt x="2368" y="10690"/>
                </a:cubicBezTo>
                <a:cubicBezTo>
                  <a:pt x="2322" y="10729"/>
                  <a:pt x="2281" y="10770"/>
                  <a:pt x="2245" y="10812"/>
                </a:cubicBezTo>
                <a:cubicBezTo>
                  <a:pt x="1892" y="11135"/>
                  <a:pt x="1182" y="11726"/>
                  <a:pt x="919" y="13474"/>
                </a:cubicBezTo>
                <a:cubicBezTo>
                  <a:pt x="778" y="14132"/>
                  <a:pt x="384" y="14821"/>
                  <a:pt x="384" y="14821"/>
                </a:cubicBezTo>
                <a:cubicBezTo>
                  <a:pt x="384" y="14821"/>
                  <a:pt x="-331" y="15180"/>
                  <a:pt x="191" y="16371"/>
                </a:cubicBezTo>
                <a:cubicBezTo>
                  <a:pt x="603" y="17310"/>
                  <a:pt x="103" y="18013"/>
                  <a:pt x="103" y="18013"/>
                </a:cubicBezTo>
                <a:cubicBezTo>
                  <a:pt x="103" y="18013"/>
                  <a:pt x="1062" y="17919"/>
                  <a:pt x="1091" y="17145"/>
                </a:cubicBezTo>
                <a:cubicBezTo>
                  <a:pt x="1111" y="16601"/>
                  <a:pt x="853" y="16444"/>
                  <a:pt x="810" y="15722"/>
                </a:cubicBezTo>
                <a:cubicBezTo>
                  <a:pt x="796" y="15502"/>
                  <a:pt x="1083" y="15355"/>
                  <a:pt x="810" y="14895"/>
                </a:cubicBezTo>
                <a:cubicBezTo>
                  <a:pt x="939" y="14529"/>
                  <a:pt x="1284" y="14007"/>
                  <a:pt x="1428" y="13546"/>
                </a:cubicBezTo>
                <a:cubicBezTo>
                  <a:pt x="1538" y="13196"/>
                  <a:pt x="1819" y="12500"/>
                  <a:pt x="2049" y="12145"/>
                </a:cubicBezTo>
                <a:cubicBezTo>
                  <a:pt x="2114" y="12556"/>
                  <a:pt x="2218" y="13021"/>
                  <a:pt x="2259" y="13541"/>
                </a:cubicBezTo>
                <a:cubicBezTo>
                  <a:pt x="2385" y="15174"/>
                  <a:pt x="1862" y="15998"/>
                  <a:pt x="1661" y="16193"/>
                </a:cubicBezTo>
                <a:cubicBezTo>
                  <a:pt x="1460" y="16388"/>
                  <a:pt x="1549" y="16444"/>
                  <a:pt x="1589" y="16695"/>
                </a:cubicBezTo>
                <a:cubicBezTo>
                  <a:pt x="1822" y="19444"/>
                  <a:pt x="1547" y="20141"/>
                  <a:pt x="1417" y="20378"/>
                </a:cubicBezTo>
                <a:cubicBezTo>
                  <a:pt x="1286" y="20615"/>
                  <a:pt x="1460" y="20887"/>
                  <a:pt x="1603" y="20997"/>
                </a:cubicBezTo>
                <a:cubicBezTo>
                  <a:pt x="1928" y="21247"/>
                  <a:pt x="1761" y="21578"/>
                  <a:pt x="1761" y="21578"/>
                </a:cubicBezTo>
                <a:lnTo>
                  <a:pt x="3226" y="21578"/>
                </a:lnTo>
                <a:cubicBezTo>
                  <a:pt x="3226" y="21578"/>
                  <a:pt x="3222" y="21193"/>
                  <a:pt x="2887" y="21037"/>
                </a:cubicBezTo>
                <a:cubicBezTo>
                  <a:pt x="2653" y="20926"/>
                  <a:pt x="2523" y="20719"/>
                  <a:pt x="2447" y="20336"/>
                </a:cubicBezTo>
                <a:cubicBezTo>
                  <a:pt x="2375" y="19976"/>
                  <a:pt x="2727" y="17756"/>
                  <a:pt x="2966" y="16780"/>
                </a:cubicBezTo>
                <a:cubicBezTo>
                  <a:pt x="3342" y="16644"/>
                  <a:pt x="3326" y="16231"/>
                  <a:pt x="3373" y="16095"/>
                </a:cubicBezTo>
                <a:cubicBezTo>
                  <a:pt x="3400" y="16014"/>
                  <a:pt x="3585" y="15825"/>
                  <a:pt x="3850" y="15554"/>
                </a:cubicBezTo>
                <a:cubicBezTo>
                  <a:pt x="4010" y="16091"/>
                  <a:pt x="4148" y="16579"/>
                  <a:pt x="4212" y="16869"/>
                </a:cubicBezTo>
                <a:cubicBezTo>
                  <a:pt x="4232" y="16960"/>
                  <a:pt x="4271" y="17044"/>
                  <a:pt x="4331" y="17123"/>
                </a:cubicBezTo>
                <a:cubicBezTo>
                  <a:pt x="4984" y="17975"/>
                  <a:pt x="5127" y="20302"/>
                  <a:pt x="5010" y="20579"/>
                </a:cubicBezTo>
                <a:cubicBezTo>
                  <a:pt x="4888" y="20868"/>
                  <a:pt x="5015" y="21016"/>
                  <a:pt x="5226" y="21096"/>
                </a:cubicBezTo>
                <a:cubicBezTo>
                  <a:pt x="5438" y="21177"/>
                  <a:pt x="5431" y="21578"/>
                  <a:pt x="5431" y="21578"/>
                </a:cubicBezTo>
                <a:lnTo>
                  <a:pt x="6850" y="21578"/>
                </a:lnTo>
                <a:cubicBezTo>
                  <a:pt x="6850" y="21578"/>
                  <a:pt x="6851" y="21234"/>
                  <a:pt x="6599" y="21049"/>
                </a:cubicBezTo>
                <a:cubicBezTo>
                  <a:pt x="6434" y="20928"/>
                  <a:pt x="6117" y="20751"/>
                  <a:pt x="6148" y="20491"/>
                </a:cubicBezTo>
                <a:cubicBezTo>
                  <a:pt x="6158" y="20406"/>
                  <a:pt x="6154" y="20321"/>
                  <a:pt x="6115" y="20243"/>
                </a:cubicBezTo>
                <a:cubicBezTo>
                  <a:pt x="5699" y="19407"/>
                  <a:pt x="5610" y="18059"/>
                  <a:pt x="5741" y="17011"/>
                </a:cubicBezTo>
                <a:cubicBezTo>
                  <a:pt x="5756" y="16885"/>
                  <a:pt x="5618" y="16364"/>
                  <a:pt x="5629" y="16240"/>
                </a:cubicBezTo>
                <a:cubicBezTo>
                  <a:pt x="5717" y="15263"/>
                  <a:pt x="5773" y="14373"/>
                  <a:pt x="5796" y="13644"/>
                </a:cubicBezTo>
                <a:cubicBezTo>
                  <a:pt x="7040" y="13829"/>
                  <a:pt x="8274" y="13810"/>
                  <a:pt x="9141" y="13754"/>
                </a:cubicBezTo>
                <a:cubicBezTo>
                  <a:pt x="9206" y="14485"/>
                  <a:pt x="9321" y="15875"/>
                  <a:pt x="9271" y="16191"/>
                </a:cubicBezTo>
                <a:cubicBezTo>
                  <a:pt x="9204" y="16625"/>
                  <a:pt x="8821" y="17008"/>
                  <a:pt x="8985" y="17554"/>
                </a:cubicBezTo>
                <a:cubicBezTo>
                  <a:pt x="9150" y="18100"/>
                  <a:pt x="8696" y="20015"/>
                  <a:pt x="8446" y="20385"/>
                </a:cubicBezTo>
                <a:cubicBezTo>
                  <a:pt x="8195" y="20754"/>
                  <a:pt x="8279" y="20930"/>
                  <a:pt x="8350" y="20978"/>
                </a:cubicBezTo>
                <a:cubicBezTo>
                  <a:pt x="8421" y="21026"/>
                  <a:pt x="8607" y="21281"/>
                  <a:pt x="8608" y="21578"/>
                </a:cubicBezTo>
                <a:lnTo>
                  <a:pt x="10148" y="21578"/>
                </a:lnTo>
                <a:cubicBezTo>
                  <a:pt x="10110" y="21310"/>
                  <a:pt x="9851" y="21113"/>
                  <a:pt x="9620" y="21008"/>
                </a:cubicBezTo>
                <a:cubicBezTo>
                  <a:pt x="9437" y="20926"/>
                  <a:pt x="9358" y="20763"/>
                  <a:pt x="9425" y="20615"/>
                </a:cubicBezTo>
                <a:cubicBezTo>
                  <a:pt x="9456" y="20546"/>
                  <a:pt x="9478" y="20467"/>
                  <a:pt x="9483" y="20385"/>
                </a:cubicBezTo>
                <a:cubicBezTo>
                  <a:pt x="9492" y="20031"/>
                  <a:pt x="9662" y="18184"/>
                  <a:pt x="9999" y="17799"/>
                </a:cubicBezTo>
                <a:cubicBezTo>
                  <a:pt x="10337" y="17413"/>
                  <a:pt x="10336" y="16962"/>
                  <a:pt x="10364" y="16577"/>
                </a:cubicBezTo>
                <a:cubicBezTo>
                  <a:pt x="10378" y="16392"/>
                  <a:pt x="10679" y="15599"/>
                  <a:pt x="10990" y="14826"/>
                </a:cubicBezTo>
                <a:cubicBezTo>
                  <a:pt x="11493" y="15612"/>
                  <a:pt x="11988" y="16442"/>
                  <a:pt x="12132" y="16869"/>
                </a:cubicBezTo>
                <a:cubicBezTo>
                  <a:pt x="12163" y="16960"/>
                  <a:pt x="12212" y="17044"/>
                  <a:pt x="12281" y="17123"/>
                </a:cubicBezTo>
                <a:cubicBezTo>
                  <a:pt x="13033" y="17975"/>
                  <a:pt x="13433" y="20209"/>
                  <a:pt x="13349" y="20486"/>
                </a:cubicBezTo>
                <a:cubicBezTo>
                  <a:pt x="13260" y="20775"/>
                  <a:pt x="13416" y="21016"/>
                  <a:pt x="13637" y="21096"/>
                </a:cubicBezTo>
                <a:cubicBezTo>
                  <a:pt x="13858" y="21177"/>
                  <a:pt x="13637" y="21578"/>
                  <a:pt x="13637" y="21578"/>
                </a:cubicBezTo>
                <a:lnTo>
                  <a:pt x="15253" y="21578"/>
                </a:lnTo>
                <a:cubicBezTo>
                  <a:pt x="15253" y="21578"/>
                  <a:pt x="15255" y="21248"/>
                  <a:pt x="14942" y="21049"/>
                </a:cubicBezTo>
                <a:cubicBezTo>
                  <a:pt x="14758" y="20932"/>
                  <a:pt x="14476" y="20658"/>
                  <a:pt x="14477" y="20398"/>
                </a:cubicBezTo>
                <a:cubicBezTo>
                  <a:pt x="14477" y="20313"/>
                  <a:pt x="14464" y="20228"/>
                  <a:pt x="14416" y="20150"/>
                </a:cubicBezTo>
                <a:cubicBezTo>
                  <a:pt x="13903" y="19314"/>
                  <a:pt x="13598" y="17949"/>
                  <a:pt x="13546" y="16898"/>
                </a:cubicBezTo>
                <a:cubicBezTo>
                  <a:pt x="13540" y="16771"/>
                  <a:pt x="13507" y="16647"/>
                  <a:pt x="13446" y="16528"/>
                </a:cubicBezTo>
                <a:cubicBezTo>
                  <a:pt x="12736" y="15131"/>
                  <a:pt x="12582" y="13984"/>
                  <a:pt x="12618" y="13158"/>
                </a:cubicBezTo>
                <a:cubicBezTo>
                  <a:pt x="12893" y="12835"/>
                  <a:pt x="13669" y="12212"/>
                  <a:pt x="13770" y="11505"/>
                </a:cubicBezTo>
                <a:cubicBezTo>
                  <a:pt x="13885" y="10695"/>
                  <a:pt x="12726" y="10199"/>
                  <a:pt x="13693" y="9314"/>
                </a:cubicBezTo>
                <a:cubicBezTo>
                  <a:pt x="15613" y="7556"/>
                  <a:pt x="15515" y="4849"/>
                  <a:pt x="16763" y="3245"/>
                </a:cubicBezTo>
                <a:cubicBezTo>
                  <a:pt x="17131" y="2771"/>
                  <a:pt x="17531" y="2673"/>
                  <a:pt x="17896" y="2798"/>
                </a:cubicBezTo>
                <a:cubicBezTo>
                  <a:pt x="18260" y="2924"/>
                  <a:pt x="18761" y="3161"/>
                  <a:pt x="19145" y="3175"/>
                </a:cubicBezTo>
                <a:cubicBezTo>
                  <a:pt x="19529" y="3189"/>
                  <a:pt x="19587" y="3135"/>
                  <a:pt x="20029" y="3469"/>
                </a:cubicBezTo>
                <a:cubicBezTo>
                  <a:pt x="20470" y="3804"/>
                  <a:pt x="20777" y="3650"/>
                  <a:pt x="20777" y="3650"/>
                </a:cubicBezTo>
                <a:cubicBezTo>
                  <a:pt x="20777" y="3650"/>
                  <a:pt x="20883" y="3698"/>
                  <a:pt x="21085" y="3770"/>
                </a:cubicBezTo>
                <a:cubicBezTo>
                  <a:pt x="21152" y="3795"/>
                  <a:pt x="21233" y="3762"/>
                  <a:pt x="21240" y="3708"/>
                </a:cubicBezTo>
                <a:cubicBezTo>
                  <a:pt x="21269" y="3494"/>
                  <a:pt x="21234" y="3198"/>
                  <a:pt x="20950" y="3021"/>
                </a:cubicBezTo>
                <a:cubicBezTo>
                  <a:pt x="20588" y="2797"/>
                  <a:pt x="20163" y="2311"/>
                  <a:pt x="19952" y="1906"/>
                </a:cubicBezTo>
                <a:cubicBezTo>
                  <a:pt x="19772" y="1562"/>
                  <a:pt x="19452" y="1220"/>
                  <a:pt x="18842" y="1047"/>
                </a:cubicBezTo>
                <a:cubicBezTo>
                  <a:pt x="18821" y="798"/>
                  <a:pt x="18747" y="354"/>
                  <a:pt x="18491" y="79"/>
                </a:cubicBezTo>
                <a:cubicBezTo>
                  <a:pt x="18452" y="37"/>
                  <a:pt x="18388" y="13"/>
                  <a:pt x="18317" y="4"/>
                </a:cubicBezTo>
                <a:close/>
              </a:path>
            </a:pathLst>
          </a:custGeom>
          <a:solidFill>
            <a:schemeClr val="accent4">
              <a:lumOff val="10294"/>
            </a:schemeClr>
          </a:solidFill>
          <a:ln w="25400">
            <a:solidFill>
              <a:schemeClr val="accent1"/>
            </a:solidFill>
          </a:ln>
        </p:spPr>
        <p:txBody>
          <a:bodyPr lIns="50800" tIns="50800" rIns="50800" bIns="50800"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000000 0.000000 L 0.255693 -0.002935" origin="layout" pathEditMode="relative">
                                      <p:cBhvr>
                                        <p:cTn id="14" dur="1000" fill="hold"/>
                                        <p:tgtEl>
                                          <p:spTgt spid="25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5" accel="50000" decel="50000" fill="hold">
                                  <p:stCondLst>
                                    <p:cond delay="0"/>
                                  </p:stCondLst>
                                  <p:childTnLst>
                                    <p:animMotion path="M 0.000000 0.000000 L -0.000000 -0.035928" origin="layout" pathEditMode="relative">
                                      <p:cBhvr>
                                        <p:cTn id="22" dur="1000" fill="hold"/>
                                        <p:tgtEl>
                                          <p:spTgt spid="25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6" accel="50000" decel="50000" fill="hold">
                                  <p:stCondLst>
                                    <p:cond delay="0"/>
                                  </p:stCondLst>
                                  <p:childTnLst>
                                    <p:animMotion path="M -0.000000 -0.035928 L -0.000000 -0.000000" origin="layout" pathEditMode="relative">
                                      <p:cBhvr>
                                        <p:cTn id="26" dur="1000" fill="hold"/>
                                        <p:tgtEl>
                                          <p:spTgt spid="25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Class="path" nodeType="clickEffect" presetSubtype="0" presetID="-1" grpId="7" accel="50000" decel="50000" fill="hold">
                                  <p:stCondLst>
                                    <p:cond delay="0"/>
                                  </p:stCondLst>
                                  <p:childTnLst>
                                    <p:animMotion path="M -0.000000 -0.000000 L -0.000000 -0.035928" origin="layout" pathEditMode="relative">
                                      <p:cBhvr>
                                        <p:cTn id="30" dur="1000" fill="hold"/>
                                        <p:tgtEl>
                                          <p:spTgt spid="257"/>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Class="path" nodeType="clickEffect" presetSubtype="0" presetID="-1" grpId="8" accel="50000" decel="50000" fill="hold">
                                  <p:stCondLst>
                                    <p:cond delay="0"/>
                                  </p:stCondLst>
                                  <p:childTnLst>
                                    <p:animMotion path="M -0.000000 -0.035928 L -0.000000 0.001302" origin="layout" pathEditMode="relative">
                                      <p:cBhvr>
                                        <p:cTn id="34" dur="1000" fill="hold"/>
                                        <p:tgtEl>
                                          <p:spTgt spid="257"/>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Class="emph" nodeType="clickEffect" presetID="9" grpId="9" fill="hold">
                                  <p:stCondLst>
                                    <p:cond delay="0"/>
                                  </p:stCondLst>
                                  <p:childTnLst>
                                    <p:set>
                                      <p:cBhvr>
                                        <p:cTn id="38" dur="indefinite" fill="hold"/>
                                        <p:tgtEl>
                                          <p:spTgt spid="257"/>
                                        </p:tgtEl>
                                        <p:attrNameLst>
                                          <p:attrName>style.opacity</p:attrName>
                                        </p:attrNameLst>
                                      </p:cBhvr>
                                      <p:to>
                                        <p:strVal val="0.00"/>
                                      </p:to>
                                    </p:set>
                                    <p:animEffect filter="image" prLst="opacity: 0.00; ">
                                      <p:cBhvr>
                                        <p:cTn id="39" dur="indefinite" fill="hold"/>
                                        <p:tgtEl>
                                          <p:spTgt spid="257"/>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0" fill="hold">
                                  <p:stCondLst>
                                    <p:cond delay="0"/>
                                  </p:stCondLst>
                                  <p:iterate type="el" backwards="0">
                                    <p:tmAbs val="0"/>
                                  </p:iterate>
                                  <p:childTnLst>
                                    <p:set>
                                      <p:cBhvr>
                                        <p:cTn id="43" fill="hold"/>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P build="whole" bldLvl="1" animBg="1" rev="0" advAuto="0" spid="257" grpId="9"/>
      <p:bldP build="whole" bldLvl="1" animBg="1" rev="0" advAuto="0" spid="253" grpId="2"/>
      <p:bldP build="whole" bldLvl="1" animBg="1" rev="0" advAuto="0" spid="257" grpId="4"/>
      <p:bldP build="whole" bldLvl="1" animBg="1" rev="0" advAuto="0" spid="256" grpId="10"/>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he company Core Story must be transformed into a collection of concrete stories relevant for the employees, customers, stakeholders"/>
          <p:cNvSpPr txBox="1"/>
          <p:nvPr>
            <p:ph type="title"/>
          </p:nvPr>
        </p:nvSpPr>
        <p:spPr>
          <a:xfrm>
            <a:off x="1269999" y="1257039"/>
            <a:ext cx="10464802" cy="2253674"/>
          </a:xfrm>
          <a:prstGeom prst="rect">
            <a:avLst/>
          </a:prstGeom>
        </p:spPr>
        <p:txBody>
          <a:bodyPr/>
          <a:lstStyle>
            <a:lvl1pPr defTabSz="255022">
              <a:defRPr sz="3440"/>
            </a:lvl1pPr>
          </a:lstStyle>
          <a:p>
            <a:pPr/>
            <a:r>
              <a:t>Before the invention of writing, stories were passed down from generation to generation as campfire, ghost, and bedtime stories. </a:t>
            </a:r>
          </a:p>
        </p:txBody>
      </p:sp>
      <p:sp>
        <p:nvSpPr>
          <p:cNvPr id="260" name="The company Core Story must be transformed into a collection of concrete stories relevant for the employees, customers, stakeholders"/>
          <p:cNvSpPr txBox="1"/>
          <p:nvPr/>
        </p:nvSpPr>
        <p:spPr>
          <a:xfrm>
            <a:off x="1269999" y="3360099"/>
            <a:ext cx="10464802" cy="3473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255022">
              <a:defRPr sz="3440">
                <a:latin typeface="Helvetica Neue Medium"/>
                <a:ea typeface="Helvetica Neue Medium"/>
                <a:cs typeface="Helvetica Neue Medium"/>
                <a:sym typeface="Helvetica Neue Medium"/>
              </a:defRPr>
            </a:pPr>
            <a:r>
              <a:t>Over time, as stories were told, memorized and retold, certain stories, ideas, themes, characters, and situations would </a:t>
            </a:r>
            <a:r>
              <a:rPr u="sng"/>
              <a:t>resonate</a:t>
            </a:r>
            <a:r>
              <a:t> deeply with listeners and would be </a:t>
            </a:r>
            <a:r>
              <a:rPr u="sng"/>
              <a:t>saved</a:t>
            </a:r>
            <a:r>
              <a:t>. Other story details would be found lacking and would be tossed aside.</a:t>
            </a:r>
          </a:p>
        </p:txBody>
      </p:sp>
      <p:sp>
        <p:nvSpPr>
          <p:cNvPr id="261" name="The company Core Story must be transformed into a collection of concrete stories relevant for the employees, customers, stakeholders"/>
          <p:cNvSpPr txBox="1"/>
          <p:nvPr/>
        </p:nvSpPr>
        <p:spPr>
          <a:xfrm>
            <a:off x="1269999" y="5910586"/>
            <a:ext cx="10464802" cy="3473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96538">
              <a:defRPr sz="3200">
                <a:latin typeface="Helvetica Neue Medium"/>
                <a:ea typeface="Helvetica Neue Medium"/>
                <a:cs typeface="Helvetica Neue Medium"/>
                <a:sym typeface="Helvetica Neue Medium"/>
              </a:defRPr>
            </a:lvl1pPr>
          </a:lstStyle>
          <a:p>
            <a:pPr/>
            <a:r>
              <a:t>The enduring, distilled stories become the universally ‘truthful’ fairy tales, legends and mythological stories that have come down to us today. (p.289)</a:t>
            </a:r>
          </a:p>
        </p:txBody>
      </p:sp>
      <p:sp>
        <p:nvSpPr>
          <p:cNvPr id="262" name="The company Core Story must be transformed into a collection of concrete stories relevant for the employees, customers, stakeholders"/>
          <p:cNvSpPr txBox="1"/>
          <p:nvPr/>
        </p:nvSpPr>
        <p:spPr>
          <a:xfrm>
            <a:off x="1269999" y="-839367"/>
            <a:ext cx="10464802" cy="34736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296538">
              <a:defRPr sz="4000" u="sng">
                <a:latin typeface="Helvetica Neue Medium"/>
                <a:ea typeface="Helvetica Neue Medium"/>
                <a:cs typeface="Helvetica Neue Medium"/>
                <a:sym typeface="Helvetica Neue Medium"/>
              </a:defRPr>
            </a:lvl1pPr>
          </a:lstStyle>
          <a:p>
            <a:pPr/>
            <a:r>
              <a:t>Darwininan natural selection of stories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
      <p:bldP build="whole" bldLvl="1" animBg="1" rev="0" advAuto="0" spid="260" grpId="2"/>
      <p:bldP build="whole" bldLvl="1" animBg="1" rev="0" advAuto="0" spid="261" grpId="3"/>
      <p:bldP build="whole" bldLvl="1" animBg="1" rev="0" advAuto="0" spid="262"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Linea"/>
          <p:cNvSpPr/>
          <p:nvPr/>
        </p:nvSpPr>
        <p:spPr>
          <a:xfrm flipV="1">
            <a:off x="6214194" y="1180159"/>
            <a:ext cx="1" cy="3354734"/>
          </a:xfrm>
          <a:prstGeom prst="line">
            <a:avLst/>
          </a:prstGeom>
          <a:ln w="25400">
            <a:solidFill>
              <a:schemeClr val="accent1"/>
            </a:solidFill>
            <a:tailEnd type="triangle"/>
          </a:ln>
        </p:spPr>
        <p:txBody>
          <a:bodyPr lIns="45718" tIns="45718" rIns="45718" bIns="45718"/>
          <a:lstStyle/>
          <a:p>
            <a:pPr/>
          </a:p>
        </p:txBody>
      </p:sp>
      <p:sp>
        <p:nvSpPr>
          <p:cNvPr id="265" name="Linea"/>
          <p:cNvSpPr/>
          <p:nvPr/>
        </p:nvSpPr>
        <p:spPr>
          <a:xfrm flipH="1">
            <a:off x="6214194" y="3966898"/>
            <a:ext cx="1" cy="3595415"/>
          </a:xfrm>
          <a:prstGeom prst="line">
            <a:avLst/>
          </a:prstGeom>
          <a:ln w="25400">
            <a:solidFill>
              <a:schemeClr val="accent1"/>
            </a:solidFill>
            <a:tailEnd type="triangle"/>
          </a:ln>
        </p:spPr>
        <p:txBody>
          <a:bodyPr lIns="45718" tIns="45718" rIns="45718" bIns="45718"/>
          <a:lstStyle/>
          <a:p>
            <a:pPr/>
          </a:p>
        </p:txBody>
      </p:sp>
      <p:sp>
        <p:nvSpPr>
          <p:cNvPr id="266" name="Linea"/>
          <p:cNvSpPr/>
          <p:nvPr/>
        </p:nvSpPr>
        <p:spPr>
          <a:xfrm>
            <a:off x="6226695" y="4534892"/>
            <a:ext cx="3682103" cy="1"/>
          </a:xfrm>
          <a:prstGeom prst="line">
            <a:avLst/>
          </a:prstGeom>
          <a:ln w="25400">
            <a:solidFill>
              <a:schemeClr val="accent1"/>
            </a:solidFill>
            <a:tailEnd type="triangle"/>
          </a:ln>
        </p:spPr>
        <p:txBody>
          <a:bodyPr lIns="45718" tIns="45718" rIns="45718" bIns="45718"/>
          <a:lstStyle/>
          <a:p>
            <a:pPr/>
          </a:p>
        </p:txBody>
      </p:sp>
      <p:sp>
        <p:nvSpPr>
          <p:cNvPr id="267" name="Linea"/>
          <p:cNvSpPr/>
          <p:nvPr/>
        </p:nvSpPr>
        <p:spPr>
          <a:xfrm flipH="1" flipV="1">
            <a:off x="2264913" y="4534892"/>
            <a:ext cx="4114183" cy="1"/>
          </a:xfrm>
          <a:prstGeom prst="line">
            <a:avLst/>
          </a:prstGeom>
          <a:ln w="25400">
            <a:solidFill>
              <a:schemeClr val="accent1"/>
            </a:solidFill>
            <a:tailEnd type="triangle"/>
          </a:ln>
        </p:spPr>
        <p:txBody>
          <a:bodyPr lIns="45718" tIns="45718" rIns="45718" bIns="45718"/>
          <a:lstStyle/>
          <a:p>
            <a:pPr/>
          </a:p>
        </p:txBody>
      </p:sp>
      <p:sp>
        <p:nvSpPr>
          <p:cNvPr id="268" name="Stability"/>
          <p:cNvSpPr txBox="1"/>
          <p:nvPr/>
        </p:nvSpPr>
        <p:spPr>
          <a:xfrm>
            <a:off x="5623421" y="5230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269" name="Independence"/>
          <p:cNvSpPr txBox="1"/>
          <p:nvPr/>
        </p:nvSpPr>
        <p:spPr>
          <a:xfrm>
            <a:off x="10203192"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270" name="Mastery"/>
          <p:cNvSpPr txBox="1"/>
          <p:nvPr/>
        </p:nvSpPr>
        <p:spPr>
          <a:xfrm>
            <a:off x="5568346" y="7783858"/>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271" name="Belonging"/>
          <p:cNvSpPr txBox="1"/>
          <p:nvPr/>
        </p:nvSpPr>
        <p:spPr>
          <a:xfrm>
            <a:off x="484138" y="4299942"/>
            <a:ext cx="1470125"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272" name="Paradise…"/>
          <p:cNvSpPr txBox="1"/>
          <p:nvPr/>
        </p:nvSpPr>
        <p:spPr>
          <a:xfrm>
            <a:off x="1889819" y="988483"/>
            <a:ext cx="1401962"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Paradise</a:t>
            </a:r>
          </a:p>
          <a:p>
            <a:pPr/>
            <a:r>
              <a:t>(almost)</a:t>
            </a:r>
          </a:p>
          <a:p>
            <a:pPr/>
            <a:r>
              <a:t>lost</a:t>
            </a:r>
          </a:p>
        </p:txBody>
      </p:sp>
      <p:sp>
        <p:nvSpPr>
          <p:cNvPr id="273" name="Paradise…"/>
          <p:cNvSpPr txBox="1"/>
          <p:nvPr/>
        </p:nvSpPr>
        <p:spPr>
          <a:xfrm>
            <a:off x="1889819" y="2915358"/>
            <a:ext cx="140196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Paradise</a:t>
            </a:r>
          </a:p>
          <a:p>
            <a:pPr/>
            <a:r>
              <a:t>visited</a:t>
            </a:r>
          </a:p>
        </p:txBody>
      </p:sp>
      <p:sp>
        <p:nvSpPr>
          <p:cNvPr id="274" name="Redemption"/>
          <p:cNvSpPr txBox="1"/>
          <p:nvPr/>
        </p:nvSpPr>
        <p:spPr>
          <a:xfrm>
            <a:off x="3693095" y="4030841"/>
            <a:ext cx="175781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Redemption</a:t>
            </a:r>
          </a:p>
        </p:txBody>
      </p:sp>
      <p:sp>
        <p:nvSpPr>
          <p:cNvPr id="275" name="Foundling…"/>
          <p:cNvSpPr txBox="1"/>
          <p:nvPr/>
        </p:nvSpPr>
        <p:spPr>
          <a:xfrm>
            <a:off x="6021420" y="3677358"/>
            <a:ext cx="153769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Foundling</a:t>
            </a:r>
          </a:p>
          <a:p>
            <a:pPr/>
            <a:r>
              <a:t>stories</a:t>
            </a:r>
          </a:p>
        </p:txBody>
      </p:sp>
      <p:sp>
        <p:nvSpPr>
          <p:cNvPr id="276" name="Ugly…"/>
          <p:cNvSpPr txBox="1"/>
          <p:nvPr/>
        </p:nvSpPr>
        <p:spPr>
          <a:xfrm>
            <a:off x="8264855" y="3677358"/>
            <a:ext cx="123259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Ugly </a:t>
            </a:r>
          </a:p>
          <a:p>
            <a:pPr/>
            <a:r>
              <a:t>duckling</a:t>
            </a:r>
          </a:p>
        </p:txBody>
      </p:sp>
      <p:sp>
        <p:nvSpPr>
          <p:cNvPr id="277" name="Paradise…"/>
          <p:cNvSpPr txBox="1"/>
          <p:nvPr/>
        </p:nvSpPr>
        <p:spPr>
          <a:xfrm>
            <a:off x="8738971" y="6391207"/>
            <a:ext cx="140196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Paradise</a:t>
            </a:r>
          </a:p>
          <a:p>
            <a:pPr/>
            <a:r>
              <a:t>found</a:t>
            </a:r>
          </a:p>
        </p:txBody>
      </p:sp>
      <p:sp>
        <p:nvSpPr>
          <p:cNvPr id="278" name="Journey"/>
          <p:cNvSpPr txBox="1"/>
          <p:nvPr/>
        </p:nvSpPr>
        <p:spPr>
          <a:xfrm>
            <a:off x="6757821" y="6575357"/>
            <a:ext cx="119866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Journey</a:t>
            </a:r>
          </a:p>
        </p:txBody>
      </p:sp>
      <p:sp>
        <p:nvSpPr>
          <p:cNvPr id="279" name="Wandering…"/>
          <p:cNvSpPr txBox="1"/>
          <p:nvPr/>
        </p:nvSpPr>
        <p:spPr>
          <a:xfrm>
            <a:off x="2530357" y="5800342"/>
            <a:ext cx="1661816"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Wandering</a:t>
            </a:r>
          </a:p>
          <a:p>
            <a:pPr/>
            <a:r>
              <a:t>angel</a:t>
            </a:r>
          </a:p>
        </p:txBody>
      </p:sp>
      <p:sp>
        <p:nvSpPr>
          <p:cNvPr id="280" name="[TRANSFORMATIONS]"/>
          <p:cNvSpPr txBox="1"/>
          <p:nvPr/>
        </p:nvSpPr>
        <p:spPr>
          <a:xfrm>
            <a:off x="4551114" y="5047814"/>
            <a:ext cx="332616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[TRANSFORMATIONS]</a:t>
            </a:r>
          </a:p>
        </p:txBody>
      </p:sp>
      <p:sp>
        <p:nvSpPr>
          <p:cNvPr id="281" name="Linea"/>
          <p:cNvSpPr/>
          <p:nvPr/>
        </p:nvSpPr>
        <p:spPr>
          <a:xfrm flipH="1" flipV="1">
            <a:off x="4677057" y="4596315"/>
            <a:ext cx="574129" cy="350420"/>
          </a:xfrm>
          <a:prstGeom prst="line">
            <a:avLst/>
          </a:prstGeom>
          <a:ln w="25400">
            <a:solidFill>
              <a:schemeClr val="accent1"/>
            </a:solidFill>
            <a:tailEnd type="triangle"/>
          </a:ln>
        </p:spPr>
        <p:txBody>
          <a:bodyPr lIns="45718" tIns="45718" rIns="45718" bIns="45718"/>
          <a:lstStyle/>
          <a:p>
            <a:pPr/>
          </a:p>
        </p:txBody>
      </p:sp>
      <p:sp>
        <p:nvSpPr>
          <p:cNvPr id="282" name="Linea"/>
          <p:cNvSpPr/>
          <p:nvPr/>
        </p:nvSpPr>
        <p:spPr>
          <a:xfrm flipV="1">
            <a:off x="6786155" y="4587842"/>
            <a:ext cx="1" cy="407022"/>
          </a:xfrm>
          <a:prstGeom prst="line">
            <a:avLst/>
          </a:prstGeom>
          <a:ln w="25400">
            <a:solidFill>
              <a:schemeClr val="accent1"/>
            </a:solidFill>
            <a:tailEnd type="triangle"/>
          </a:ln>
        </p:spPr>
        <p:txBody>
          <a:bodyPr lIns="45718" tIns="45718" rIns="45718" bIns="45718"/>
          <a:lstStyle/>
          <a:p>
            <a:pPr/>
          </a:p>
        </p:txBody>
      </p:sp>
      <p:sp>
        <p:nvSpPr>
          <p:cNvPr id="283" name="Linea"/>
          <p:cNvSpPr/>
          <p:nvPr/>
        </p:nvSpPr>
        <p:spPr>
          <a:xfrm flipV="1">
            <a:off x="7852955" y="4633634"/>
            <a:ext cx="778059" cy="394951"/>
          </a:xfrm>
          <a:prstGeom prst="line">
            <a:avLst/>
          </a:prstGeom>
          <a:ln w="25400">
            <a:solidFill>
              <a:schemeClr val="accent1"/>
            </a:solidFill>
            <a:tailEnd type="triangle"/>
          </a:ln>
        </p:spPr>
        <p:txBody>
          <a:bodyPr lIns="45718" tIns="45718" rIns="45718" bIns="45718"/>
          <a:lstStyle/>
          <a:p>
            <a:pPr/>
          </a:p>
        </p:txBody>
      </p:sp>
      <p:sp>
        <p:nvSpPr>
          <p:cNvPr id="284" name="Plot Archetypes"/>
          <p:cNvSpPr txBox="1"/>
          <p:nvPr/>
        </p:nvSpPr>
        <p:spPr>
          <a:xfrm>
            <a:off x="9822796" y="523081"/>
            <a:ext cx="223227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Plot Archetypes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10"/>
      <p:bldP build="whole" bldLvl="1" animBg="1" rev="0" advAuto="0" spid="281" grpId="4"/>
      <p:bldP build="whole" bldLvl="1" animBg="1" rev="0" advAuto="0" spid="280" grpId="3"/>
      <p:bldP build="whole" bldLvl="1" animBg="1" rev="0" advAuto="0" spid="275" grpId="7"/>
      <p:bldP build="whole" bldLvl="1" animBg="1" rev="0" advAuto="0" spid="278" grpId="11"/>
      <p:bldP build="whole" bldLvl="1" animBg="1" rev="0" advAuto="0" spid="282" grpId="6"/>
      <p:bldP build="whole" bldLvl="1" animBg="1" rev="0" advAuto="0" spid="277" grpId="12"/>
      <p:bldP build="whole" bldLvl="1" animBg="1" rev="0" advAuto="0" spid="273" grpId="2"/>
      <p:bldP build="whole" bldLvl="1" animBg="1" rev="0" advAuto="0" spid="272" grpId="1"/>
      <p:bldP build="whole" bldLvl="1" animBg="1" rev="0" advAuto="0" spid="283" grpId="8"/>
      <p:bldP build="whole" bldLvl="1" animBg="1" rev="0" advAuto="0" spid="276" grpId="9"/>
      <p:bldP build="whole" bldLvl="1" animBg="1" rev="0" advAuto="0" spid="274"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Linea"/>
          <p:cNvSpPr/>
          <p:nvPr/>
        </p:nvSpPr>
        <p:spPr>
          <a:xfrm flipV="1">
            <a:off x="6214194" y="1180159"/>
            <a:ext cx="1" cy="3354734"/>
          </a:xfrm>
          <a:prstGeom prst="line">
            <a:avLst/>
          </a:prstGeom>
          <a:ln w="25400">
            <a:solidFill>
              <a:schemeClr val="accent1"/>
            </a:solidFill>
            <a:tailEnd type="triangle"/>
          </a:ln>
        </p:spPr>
        <p:txBody>
          <a:bodyPr lIns="45718" tIns="45718" rIns="45718" bIns="45718"/>
          <a:lstStyle/>
          <a:p>
            <a:pPr/>
          </a:p>
        </p:txBody>
      </p:sp>
      <p:sp>
        <p:nvSpPr>
          <p:cNvPr id="287" name="Linea"/>
          <p:cNvSpPr/>
          <p:nvPr/>
        </p:nvSpPr>
        <p:spPr>
          <a:xfrm flipH="1">
            <a:off x="6214194" y="3966898"/>
            <a:ext cx="1" cy="3595415"/>
          </a:xfrm>
          <a:prstGeom prst="line">
            <a:avLst/>
          </a:prstGeom>
          <a:ln w="25400">
            <a:solidFill>
              <a:schemeClr val="accent1"/>
            </a:solidFill>
            <a:tailEnd type="triangle"/>
          </a:ln>
        </p:spPr>
        <p:txBody>
          <a:bodyPr lIns="45718" tIns="45718" rIns="45718" bIns="45718"/>
          <a:lstStyle/>
          <a:p>
            <a:pPr/>
          </a:p>
        </p:txBody>
      </p:sp>
      <p:sp>
        <p:nvSpPr>
          <p:cNvPr id="288" name="Linea"/>
          <p:cNvSpPr/>
          <p:nvPr/>
        </p:nvSpPr>
        <p:spPr>
          <a:xfrm>
            <a:off x="6226695" y="4534892"/>
            <a:ext cx="3682103" cy="1"/>
          </a:xfrm>
          <a:prstGeom prst="line">
            <a:avLst/>
          </a:prstGeom>
          <a:ln w="25400">
            <a:solidFill>
              <a:schemeClr val="accent1"/>
            </a:solidFill>
            <a:tailEnd type="triangle"/>
          </a:ln>
        </p:spPr>
        <p:txBody>
          <a:bodyPr lIns="45718" tIns="45718" rIns="45718" bIns="45718"/>
          <a:lstStyle/>
          <a:p>
            <a:pPr/>
          </a:p>
        </p:txBody>
      </p:sp>
      <p:sp>
        <p:nvSpPr>
          <p:cNvPr id="289" name="Linea"/>
          <p:cNvSpPr/>
          <p:nvPr/>
        </p:nvSpPr>
        <p:spPr>
          <a:xfrm flipH="1" flipV="1">
            <a:off x="2264913" y="4534892"/>
            <a:ext cx="4114183" cy="1"/>
          </a:xfrm>
          <a:prstGeom prst="line">
            <a:avLst/>
          </a:prstGeom>
          <a:ln w="25400">
            <a:solidFill>
              <a:schemeClr val="accent1"/>
            </a:solidFill>
            <a:tailEnd type="triangle"/>
          </a:ln>
        </p:spPr>
        <p:txBody>
          <a:bodyPr lIns="45718" tIns="45718" rIns="45718" bIns="45718"/>
          <a:lstStyle/>
          <a:p>
            <a:pPr/>
          </a:p>
        </p:txBody>
      </p:sp>
      <p:sp>
        <p:nvSpPr>
          <p:cNvPr id="290" name="Stability"/>
          <p:cNvSpPr txBox="1"/>
          <p:nvPr/>
        </p:nvSpPr>
        <p:spPr>
          <a:xfrm>
            <a:off x="5623421" y="5230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291" name="Independence"/>
          <p:cNvSpPr txBox="1"/>
          <p:nvPr/>
        </p:nvSpPr>
        <p:spPr>
          <a:xfrm>
            <a:off x="10203192"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292" name="Mastery"/>
          <p:cNvSpPr txBox="1"/>
          <p:nvPr/>
        </p:nvSpPr>
        <p:spPr>
          <a:xfrm>
            <a:off x="5568346" y="7783858"/>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293" name="Belonging"/>
          <p:cNvSpPr txBox="1"/>
          <p:nvPr/>
        </p:nvSpPr>
        <p:spPr>
          <a:xfrm>
            <a:off x="484138" y="4299942"/>
            <a:ext cx="1470125"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294" name="Paradise…"/>
          <p:cNvSpPr txBox="1"/>
          <p:nvPr/>
        </p:nvSpPr>
        <p:spPr>
          <a:xfrm>
            <a:off x="1178619" y="1327150"/>
            <a:ext cx="1401962"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Paradise</a:t>
            </a:r>
          </a:p>
          <a:p>
            <a:pPr>
              <a:defRPr u="sng"/>
            </a:pPr>
            <a:r>
              <a:t>(almost)</a:t>
            </a:r>
          </a:p>
          <a:p>
            <a:pPr>
              <a:defRPr u="sng"/>
            </a:pPr>
            <a:r>
              <a:t>lost</a:t>
            </a:r>
          </a:p>
        </p:txBody>
      </p:sp>
      <p:sp>
        <p:nvSpPr>
          <p:cNvPr id="295" name="Paradise…"/>
          <p:cNvSpPr txBox="1"/>
          <p:nvPr/>
        </p:nvSpPr>
        <p:spPr>
          <a:xfrm>
            <a:off x="1178619" y="3277096"/>
            <a:ext cx="140196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Paradise</a:t>
            </a:r>
          </a:p>
          <a:p>
            <a:pPr>
              <a:defRPr u="sng"/>
            </a:pPr>
            <a:r>
              <a:t>visited</a:t>
            </a:r>
          </a:p>
        </p:txBody>
      </p:sp>
      <p:sp>
        <p:nvSpPr>
          <p:cNvPr id="296" name="Hero unsatisfied reaches for the forbidden fruit and, as a result, loses all good that he had (Adam &amp; Eve, Dr. Faust) [Pact with the devil Archetype; the Warning Archetype]"/>
          <p:cNvSpPr txBox="1"/>
          <p:nvPr/>
        </p:nvSpPr>
        <p:spPr>
          <a:xfrm>
            <a:off x="3571370" y="958850"/>
            <a:ext cx="6758600"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unsatisfied reaches for the forbidden fruit and, as a result, loses all good that he had</a:t>
            </a:r>
            <a:br/>
            <a:r>
              <a:t>(Adam &amp; Eve, Dr. Faust)</a:t>
            </a:r>
            <a:br/>
            <a:r>
              <a:t>[Pact with the devil Archetype; the Warning Archetype]</a:t>
            </a:r>
          </a:p>
        </p:txBody>
      </p:sp>
      <p:sp>
        <p:nvSpPr>
          <p:cNvPr id="297" name="Linea"/>
          <p:cNvSpPr/>
          <p:nvPr/>
        </p:nvSpPr>
        <p:spPr>
          <a:xfrm>
            <a:off x="2514600" y="2074333"/>
            <a:ext cx="1181547" cy="1"/>
          </a:xfrm>
          <a:prstGeom prst="line">
            <a:avLst/>
          </a:prstGeom>
          <a:ln w="25400">
            <a:solidFill>
              <a:schemeClr val="accent1"/>
            </a:solidFill>
            <a:tailEnd type="triangle"/>
          </a:ln>
        </p:spPr>
        <p:txBody>
          <a:bodyPr lIns="45718" tIns="45718" rIns="45718" bIns="45718"/>
          <a:lstStyle/>
          <a:p>
            <a:pPr/>
          </a:p>
        </p:txBody>
      </p:sp>
      <p:sp>
        <p:nvSpPr>
          <p:cNvPr id="298" name="Linea"/>
          <p:cNvSpPr/>
          <p:nvPr/>
        </p:nvSpPr>
        <p:spPr>
          <a:xfrm>
            <a:off x="2514600" y="3783191"/>
            <a:ext cx="1181547" cy="1"/>
          </a:xfrm>
          <a:prstGeom prst="line">
            <a:avLst/>
          </a:prstGeom>
          <a:ln w="25400">
            <a:solidFill>
              <a:schemeClr val="accent1"/>
            </a:solidFill>
            <a:tailEnd type="triangle"/>
          </a:ln>
        </p:spPr>
        <p:txBody>
          <a:bodyPr lIns="45718" tIns="45718" rIns="45718" bIns="45718"/>
          <a:lstStyle/>
          <a:p>
            <a:pPr/>
          </a:p>
        </p:txBody>
      </p:sp>
      <p:sp>
        <p:nvSpPr>
          <p:cNvPr id="299" name="Hero has a taste of Paradise (innocence) but then has to return to the ordinary world (the wish of the Ruler to be Innocent for a moment)…"/>
          <p:cNvSpPr txBox="1"/>
          <p:nvPr/>
        </p:nvSpPr>
        <p:spPr>
          <a:xfrm>
            <a:off x="3495170" y="2968817"/>
            <a:ext cx="6758600"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has a taste of Paradise (innocence) but then has to return to the ordinary world</a:t>
            </a:r>
            <a:br/>
            <a:r>
              <a:t>(the wish of the Ruler to be Innocent for a moment)</a:t>
            </a:r>
          </a:p>
          <a:p>
            <a:pPr/>
            <a:r>
              <a:t>e.g. high end travel industry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5"/>
      <p:bldP build="whole" bldLvl="1" animBg="1" rev="0" advAuto="0" spid="291" grpId="4"/>
      <p:bldP build="whole" bldLvl="1" animBg="1" rev="0" advAuto="0" spid="295" grpId="8"/>
      <p:bldP build="whole" bldLvl="1" animBg="1" rev="0" advAuto="0" spid="297" grpId="6"/>
      <p:bldP build="whole" bldLvl="1" animBg="1" rev="0" advAuto="0" spid="293" grpId="3"/>
      <p:bldP build="whole" bldLvl="1" animBg="1" rev="0" advAuto="0" spid="290" grpId="1"/>
      <p:bldP build="whole" bldLvl="1" animBg="1" rev="0" advAuto="0" spid="292" grpId="2"/>
      <p:bldP build="whole" bldLvl="1" animBg="1" rev="0" advAuto="0" spid="296" grpId="7"/>
      <p:bldP build="whole" bldLvl="1" animBg="1" rev="0" advAuto="0" spid="299" grpId="9"/>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Linea"/>
          <p:cNvSpPr/>
          <p:nvPr/>
        </p:nvSpPr>
        <p:spPr>
          <a:xfrm flipV="1">
            <a:off x="6214194" y="1180159"/>
            <a:ext cx="1" cy="3354734"/>
          </a:xfrm>
          <a:prstGeom prst="line">
            <a:avLst/>
          </a:prstGeom>
          <a:ln w="25400">
            <a:solidFill>
              <a:schemeClr val="accent1"/>
            </a:solidFill>
            <a:tailEnd type="triangle"/>
          </a:ln>
        </p:spPr>
        <p:txBody>
          <a:bodyPr lIns="45718" tIns="45718" rIns="45718" bIns="45718"/>
          <a:lstStyle/>
          <a:p>
            <a:pPr/>
          </a:p>
        </p:txBody>
      </p:sp>
      <p:sp>
        <p:nvSpPr>
          <p:cNvPr id="302" name="Linea"/>
          <p:cNvSpPr/>
          <p:nvPr/>
        </p:nvSpPr>
        <p:spPr>
          <a:xfrm flipH="1">
            <a:off x="6214194" y="3966898"/>
            <a:ext cx="1" cy="3595415"/>
          </a:xfrm>
          <a:prstGeom prst="line">
            <a:avLst/>
          </a:prstGeom>
          <a:ln w="25400">
            <a:solidFill>
              <a:schemeClr val="accent1"/>
            </a:solidFill>
            <a:tailEnd type="triangle"/>
          </a:ln>
        </p:spPr>
        <p:txBody>
          <a:bodyPr lIns="45718" tIns="45718" rIns="45718" bIns="45718"/>
          <a:lstStyle/>
          <a:p>
            <a:pPr/>
          </a:p>
        </p:txBody>
      </p:sp>
      <p:sp>
        <p:nvSpPr>
          <p:cNvPr id="303" name="Linea"/>
          <p:cNvSpPr/>
          <p:nvPr/>
        </p:nvSpPr>
        <p:spPr>
          <a:xfrm>
            <a:off x="6226695" y="4534892"/>
            <a:ext cx="3682103" cy="1"/>
          </a:xfrm>
          <a:prstGeom prst="line">
            <a:avLst/>
          </a:prstGeom>
          <a:ln w="25400">
            <a:solidFill>
              <a:schemeClr val="accent1"/>
            </a:solidFill>
            <a:tailEnd type="triangle"/>
          </a:ln>
        </p:spPr>
        <p:txBody>
          <a:bodyPr lIns="45718" tIns="45718" rIns="45718" bIns="45718"/>
          <a:lstStyle/>
          <a:p>
            <a:pPr/>
          </a:p>
        </p:txBody>
      </p:sp>
      <p:sp>
        <p:nvSpPr>
          <p:cNvPr id="304" name="Linea"/>
          <p:cNvSpPr/>
          <p:nvPr/>
        </p:nvSpPr>
        <p:spPr>
          <a:xfrm flipH="1" flipV="1">
            <a:off x="2264913" y="4534892"/>
            <a:ext cx="4114183" cy="1"/>
          </a:xfrm>
          <a:prstGeom prst="line">
            <a:avLst/>
          </a:prstGeom>
          <a:ln w="25400">
            <a:solidFill>
              <a:schemeClr val="accent1"/>
            </a:solidFill>
            <a:tailEnd type="triangle"/>
          </a:ln>
        </p:spPr>
        <p:txBody>
          <a:bodyPr lIns="45718" tIns="45718" rIns="45718" bIns="45718"/>
          <a:lstStyle/>
          <a:p>
            <a:pPr/>
          </a:p>
        </p:txBody>
      </p:sp>
      <p:sp>
        <p:nvSpPr>
          <p:cNvPr id="305" name="Stability"/>
          <p:cNvSpPr txBox="1"/>
          <p:nvPr/>
        </p:nvSpPr>
        <p:spPr>
          <a:xfrm>
            <a:off x="5623421" y="5230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306" name="Independence"/>
          <p:cNvSpPr txBox="1"/>
          <p:nvPr/>
        </p:nvSpPr>
        <p:spPr>
          <a:xfrm>
            <a:off x="10203192"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307" name="Mastery"/>
          <p:cNvSpPr txBox="1"/>
          <p:nvPr/>
        </p:nvSpPr>
        <p:spPr>
          <a:xfrm>
            <a:off x="5568346" y="7783858"/>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308" name="Belonging"/>
          <p:cNvSpPr txBox="1"/>
          <p:nvPr/>
        </p:nvSpPr>
        <p:spPr>
          <a:xfrm>
            <a:off x="484138" y="4299942"/>
            <a:ext cx="1470125"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309" name="Redemption"/>
          <p:cNvSpPr txBox="1"/>
          <p:nvPr/>
        </p:nvSpPr>
        <p:spPr>
          <a:xfrm>
            <a:off x="3693095" y="4030841"/>
            <a:ext cx="175781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Redemption</a:t>
            </a:r>
          </a:p>
        </p:txBody>
      </p:sp>
      <p:sp>
        <p:nvSpPr>
          <p:cNvPr id="310" name="Foundling…"/>
          <p:cNvSpPr txBox="1"/>
          <p:nvPr/>
        </p:nvSpPr>
        <p:spPr>
          <a:xfrm>
            <a:off x="6021420" y="3677358"/>
            <a:ext cx="153769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Foundling</a:t>
            </a:r>
          </a:p>
          <a:p>
            <a:pPr>
              <a:defRPr u="sng"/>
            </a:pPr>
            <a:r>
              <a:t>stories</a:t>
            </a:r>
          </a:p>
        </p:txBody>
      </p:sp>
      <p:sp>
        <p:nvSpPr>
          <p:cNvPr id="311" name="Ugly…"/>
          <p:cNvSpPr txBox="1"/>
          <p:nvPr/>
        </p:nvSpPr>
        <p:spPr>
          <a:xfrm>
            <a:off x="8264855" y="3677358"/>
            <a:ext cx="123259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Ugly </a:t>
            </a:r>
          </a:p>
          <a:p>
            <a:pPr>
              <a:defRPr u="sng"/>
            </a:pPr>
            <a:r>
              <a:t>duckling</a:t>
            </a:r>
          </a:p>
        </p:txBody>
      </p:sp>
      <p:sp>
        <p:nvSpPr>
          <p:cNvPr id="312" name="[TRANSFORMATIONS]"/>
          <p:cNvSpPr txBox="1"/>
          <p:nvPr/>
        </p:nvSpPr>
        <p:spPr>
          <a:xfrm>
            <a:off x="4551114" y="5047814"/>
            <a:ext cx="332616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[TRANSFORMATIONS]</a:t>
            </a:r>
          </a:p>
        </p:txBody>
      </p:sp>
      <p:sp>
        <p:nvSpPr>
          <p:cNvPr id="313" name="Linea"/>
          <p:cNvSpPr/>
          <p:nvPr/>
        </p:nvSpPr>
        <p:spPr>
          <a:xfrm flipH="1" flipV="1">
            <a:off x="4677057" y="4596315"/>
            <a:ext cx="574129" cy="350420"/>
          </a:xfrm>
          <a:prstGeom prst="line">
            <a:avLst/>
          </a:prstGeom>
          <a:ln w="25400">
            <a:solidFill>
              <a:schemeClr val="accent1"/>
            </a:solidFill>
            <a:tailEnd type="triangle"/>
          </a:ln>
        </p:spPr>
        <p:txBody>
          <a:bodyPr lIns="45718" tIns="45718" rIns="45718" bIns="45718"/>
          <a:lstStyle/>
          <a:p>
            <a:pPr/>
          </a:p>
        </p:txBody>
      </p:sp>
      <p:sp>
        <p:nvSpPr>
          <p:cNvPr id="314" name="Linea"/>
          <p:cNvSpPr/>
          <p:nvPr/>
        </p:nvSpPr>
        <p:spPr>
          <a:xfrm flipV="1">
            <a:off x="6786155" y="4587842"/>
            <a:ext cx="1" cy="407022"/>
          </a:xfrm>
          <a:prstGeom prst="line">
            <a:avLst/>
          </a:prstGeom>
          <a:ln w="25400">
            <a:solidFill>
              <a:schemeClr val="accent1"/>
            </a:solidFill>
            <a:tailEnd type="triangle"/>
          </a:ln>
        </p:spPr>
        <p:txBody>
          <a:bodyPr lIns="45718" tIns="45718" rIns="45718" bIns="45718"/>
          <a:lstStyle/>
          <a:p>
            <a:pPr/>
          </a:p>
        </p:txBody>
      </p:sp>
      <p:sp>
        <p:nvSpPr>
          <p:cNvPr id="315" name="Linea"/>
          <p:cNvSpPr/>
          <p:nvPr/>
        </p:nvSpPr>
        <p:spPr>
          <a:xfrm flipV="1">
            <a:off x="7852955" y="4633634"/>
            <a:ext cx="778059" cy="394951"/>
          </a:xfrm>
          <a:prstGeom prst="line">
            <a:avLst/>
          </a:prstGeom>
          <a:ln w="25400">
            <a:solidFill>
              <a:schemeClr val="accent1"/>
            </a:solidFill>
            <a:tailEnd type="triangle"/>
          </a:ln>
        </p:spPr>
        <p:txBody>
          <a:bodyPr lIns="45718" tIns="45718" rIns="45718" bIns="45718"/>
          <a:lstStyle/>
          <a:p>
            <a:pPr/>
          </a:p>
        </p:txBody>
      </p:sp>
      <p:sp>
        <p:nvSpPr>
          <p:cNvPr id="316" name="Hero as an outlaw finds Innocence through the experience of Paradise (e.g. A Christmas Carol)"/>
          <p:cNvSpPr txBox="1"/>
          <p:nvPr/>
        </p:nvSpPr>
        <p:spPr>
          <a:xfrm>
            <a:off x="49350" y="1279711"/>
            <a:ext cx="4114184"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as an outlaw finds Innocence through the experience of Paradise</a:t>
            </a:r>
            <a:br/>
            <a:r>
              <a:t>(e.g. </a:t>
            </a:r>
            <a:r>
              <a:rPr i="1"/>
              <a:t>A Christmas Carol</a:t>
            </a:r>
            <a:r>
              <a:t>)</a:t>
            </a:r>
          </a:p>
        </p:txBody>
      </p:sp>
      <p:sp>
        <p:nvSpPr>
          <p:cNvPr id="317" name="Linea"/>
          <p:cNvSpPr/>
          <p:nvPr/>
        </p:nvSpPr>
        <p:spPr>
          <a:xfrm flipH="1" flipV="1">
            <a:off x="2773374" y="2862236"/>
            <a:ext cx="1168117" cy="1150755"/>
          </a:xfrm>
          <a:prstGeom prst="line">
            <a:avLst/>
          </a:prstGeom>
          <a:ln w="25400">
            <a:solidFill>
              <a:schemeClr val="accent1"/>
            </a:solidFill>
            <a:tailEnd type="triangle"/>
          </a:ln>
        </p:spPr>
        <p:txBody>
          <a:bodyPr lIns="45718" tIns="45718" rIns="45718" bIns="45718"/>
          <a:lstStyle/>
          <a:p>
            <a:pPr/>
          </a:p>
        </p:txBody>
      </p:sp>
      <p:sp>
        <p:nvSpPr>
          <p:cNvPr id="318" name="Hero is weak and feels lonely. Finds a creature that’s even weaker and becomes its protector. Thus he feels stronger. Communicates magically with the creature. Rescue the creature, that goes back to its home (E.T., Stranger Things…)"/>
          <p:cNvSpPr txBox="1"/>
          <p:nvPr/>
        </p:nvSpPr>
        <p:spPr>
          <a:xfrm>
            <a:off x="8264855" y="-33381"/>
            <a:ext cx="4523096"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is weak and feels lonely. Finds a creature that’s even weaker and becomes its protector. Thus he feels stronger. Communicates magically with the creature. Rescue the creature, that goes back to its home</a:t>
            </a:r>
            <a:br/>
            <a:r>
              <a:t>(</a:t>
            </a:r>
            <a:r>
              <a:rPr i="1"/>
              <a:t>E.T., Stranger Things…</a:t>
            </a:r>
            <a:r>
              <a:t>)</a:t>
            </a:r>
          </a:p>
        </p:txBody>
      </p:sp>
      <p:sp>
        <p:nvSpPr>
          <p:cNvPr id="319" name="Linea"/>
          <p:cNvSpPr/>
          <p:nvPr/>
        </p:nvSpPr>
        <p:spPr>
          <a:xfrm flipV="1">
            <a:off x="6798733" y="2122196"/>
            <a:ext cx="1528713" cy="1528712"/>
          </a:xfrm>
          <a:prstGeom prst="line">
            <a:avLst/>
          </a:prstGeom>
          <a:ln w="25400">
            <a:solidFill>
              <a:schemeClr val="accent1"/>
            </a:solidFill>
            <a:tailEnd type="triangle"/>
          </a:ln>
        </p:spPr>
        <p:txBody>
          <a:bodyPr lIns="45718" tIns="45718" rIns="45718" bIns="45718"/>
          <a:lstStyle/>
          <a:p>
            <a:pPr/>
          </a:p>
        </p:txBody>
      </p:sp>
      <p:sp>
        <p:nvSpPr>
          <p:cNvPr id="320" name="Hero has hidden virtues but is in stasis and has no plan. A mentor suspects about his virtues. The Hero “changes costumes” and is self-aware of his potentials. Hero struggles. Happy ending. (Cinderella, Elephant Man, Pretty Woman, Superman…)"/>
          <p:cNvSpPr txBox="1"/>
          <p:nvPr/>
        </p:nvSpPr>
        <p:spPr>
          <a:xfrm>
            <a:off x="8469311" y="5686865"/>
            <a:ext cx="4114183"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has hidden virtues but is in stasis and has no plan. A mentor suspects about his virtues. The Hero “changes costumes” and is self-aware of his potentials. Hero struggles. Happy ending.</a:t>
            </a:r>
            <a:br/>
            <a:r>
              <a:t>(</a:t>
            </a:r>
            <a:r>
              <a:rPr i="1"/>
              <a:t>Cinderella, Elephant Man, Pretty Woman, Superman…</a:t>
            </a:r>
            <a:r>
              <a:t>)</a:t>
            </a:r>
          </a:p>
        </p:txBody>
      </p:sp>
      <p:sp>
        <p:nvSpPr>
          <p:cNvPr id="321" name="Linea"/>
          <p:cNvSpPr/>
          <p:nvPr/>
        </p:nvSpPr>
        <p:spPr>
          <a:xfrm>
            <a:off x="9000066" y="4726967"/>
            <a:ext cx="361091" cy="872149"/>
          </a:xfrm>
          <a:prstGeom prst="line">
            <a:avLst/>
          </a:prstGeom>
          <a:ln w="25400">
            <a:solidFill>
              <a:schemeClr val="accent1"/>
            </a:solidFil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3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3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3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3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3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9"/>
      <p:bldP build="whole" bldLvl="1" animBg="1" rev="0" advAuto="0" spid="311" grpId="11"/>
      <p:bldP build="whole" bldLvl="1" animBg="1" rev="0" advAuto="0" spid="319" grpId="8"/>
      <p:bldP build="whole" bldLvl="1" animBg="1" rev="0" advAuto="0" spid="317" grpId="4"/>
      <p:bldP build="whole" bldLvl="1" animBg="1" rev="0" advAuto="0" spid="316" grpId="5"/>
      <p:bldP build="whole" bldLvl="1" animBg="1" rev="0" advAuto="0" spid="310" grpId="7"/>
      <p:bldP build="whole" bldLvl="1" animBg="1" rev="0" advAuto="0" spid="312" grpId="1"/>
      <p:bldP build="whole" bldLvl="1" animBg="1" rev="0" advAuto="0" spid="313" grpId="2"/>
      <p:bldP build="whole" bldLvl="1" animBg="1" rev="0" advAuto="0" spid="315" grpId="10"/>
      <p:bldP build="whole" bldLvl="1" animBg="1" rev="0" advAuto="0" spid="321" grpId="12"/>
      <p:bldP build="whole" bldLvl="1" animBg="1" rev="0" advAuto="0" spid="320" grpId="13"/>
      <p:bldP build="whole" bldLvl="1" animBg="1" rev="0" advAuto="0" spid="314" grpId="6"/>
      <p:bldP build="whole" bldLvl="1" animBg="1" rev="0" advAuto="0" spid="309"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Linea"/>
          <p:cNvSpPr/>
          <p:nvPr/>
        </p:nvSpPr>
        <p:spPr>
          <a:xfrm flipV="1">
            <a:off x="6214194" y="1180159"/>
            <a:ext cx="1" cy="3354734"/>
          </a:xfrm>
          <a:prstGeom prst="line">
            <a:avLst/>
          </a:prstGeom>
          <a:ln w="25400">
            <a:solidFill>
              <a:schemeClr val="accent1"/>
            </a:solidFill>
            <a:tailEnd type="triangle"/>
          </a:ln>
        </p:spPr>
        <p:txBody>
          <a:bodyPr lIns="45718" tIns="45718" rIns="45718" bIns="45718"/>
          <a:lstStyle/>
          <a:p>
            <a:pPr/>
          </a:p>
        </p:txBody>
      </p:sp>
      <p:sp>
        <p:nvSpPr>
          <p:cNvPr id="324" name="Linea"/>
          <p:cNvSpPr/>
          <p:nvPr/>
        </p:nvSpPr>
        <p:spPr>
          <a:xfrm flipH="1">
            <a:off x="6214194" y="3966898"/>
            <a:ext cx="1" cy="3595415"/>
          </a:xfrm>
          <a:prstGeom prst="line">
            <a:avLst/>
          </a:prstGeom>
          <a:ln w="25400">
            <a:solidFill>
              <a:schemeClr val="accent1"/>
            </a:solidFill>
            <a:tailEnd type="triangle"/>
          </a:ln>
        </p:spPr>
        <p:txBody>
          <a:bodyPr lIns="45718" tIns="45718" rIns="45718" bIns="45718"/>
          <a:lstStyle/>
          <a:p>
            <a:pPr/>
          </a:p>
        </p:txBody>
      </p:sp>
      <p:sp>
        <p:nvSpPr>
          <p:cNvPr id="325" name="Linea"/>
          <p:cNvSpPr/>
          <p:nvPr/>
        </p:nvSpPr>
        <p:spPr>
          <a:xfrm>
            <a:off x="6226695" y="4534892"/>
            <a:ext cx="3682103" cy="1"/>
          </a:xfrm>
          <a:prstGeom prst="line">
            <a:avLst/>
          </a:prstGeom>
          <a:ln w="25400">
            <a:solidFill>
              <a:schemeClr val="accent1"/>
            </a:solidFill>
            <a:tailEnd type="triangle"/>
          </a:ln>
        </p:spPr>
        <p:txBody>
          <a:bodyPr lIns="45718" tIns="45718" rIns="45718" bIns="45718"/>
          <a:lstStyle/>
          <a:p>
            <a:pPr/>
          </a:p>
        </p:txBody>
      </p:sp>
      <p:sp>
        <p:nvSpPr>
          <p:cNvPr id="326" name="Linea"/>
          <p:cNvSpPr/>
          <p:nvPr/>
        </p:nvSpPr>
        <p:spPr>
          <a:xfrm flipH="1" flipV="1">
            <a:off x="2264913" y="4534892"/>
            <a:ext cx="4114183" cy="1"/>
          </a:xfrm>
          <a:prstGeom prst="line">
            <a:avLst/>
          </a:prstGeom>
          <a:ln w="25400">
            <a:solidFill>
              <a:schemeClr val="accent1"/>
            </a:solidFill>
            <a:tailEnd type="triangle"/>
          </a:ln>
        </p:spPr>
        <p:txBody>
          <a:bodyPr lIns="45718" tIns="45718" rIns="45718" bIns="45718"/>
          <a:lstStyle/>
          <a:p>
            <a:pPr/>
          </a:p>
        </p:txBody>
      </p:sp>
      <p:sp>
        <p:nvSpPr>
          <p:cNvPr id="327" name="Stability"/>
          <p:cNvSpPr txBox="1"/>
          <p:nvPr/>
        </p:nvSpPr>
        <p:spPr>
          <a:xfrm>
            <a:off x="5623421" y="5230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328" name="Independence"/>
          <p:cNvSpPr txBox="1"/>
          <p:nvPr/>
        </p:nvSpPr>
        <p:spPr>
          <a:xfrm>
            <a:off x="10203192"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329" name="Mastery"/>
          <p:cNvSpPr txBox="1"/>
          <p:nvPr/>
        </p:nvSpPr>
        <p:spPr>
          <a:xfrm>
            <a:off x="5568346" y="7783858"/>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330" name="Belonging"/>
          <p:cNvSpPr txBox="1"/>
          <p:nvPr/>
        </p:nvSpPr>
        <p:spPr>
          <a:xfrm>
            <a:off x="484138" y="4299942"/>
            <a:ext cx="1470125"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331" name="Wandering…"/>
          <p:cNvSpPr txBox="1"/>
          <p:nvPr/>
        </p:nvSpPr>
        <p:spPr>
          <a:xfrm>
            <a:off x="563380" y="5345505"/>
            <a:ext cx="1661816"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Wandering</a:t>
            </a:r>
          </a:p>
          <a:p>
            <a:pPr>
              <a:defRPr u="sng"/>
            </a:pPr>
            <a:r>
              <a:t>angel</a:t>
            </a:r>
          </a:p>
        </p:txBody>
      </p:sp>
      <p:sp>
        <p:nvSpPr>
          <p:cNvPr id="332" name="Linea"/>
          <p:cNvSpPr/>
          <p:nvPr/>
        </p:nvSpPr>
        <p:spPr>
          <a:xfrm>
            <a:off x="2108200" y="5901266"/>
            <a:ext cx="925448" cy="1"/>
          </a:xfrm>
          <a:prstGeom prst="line">
            <a:avLst/>
          </a:prstGeom>
          <a:ln w="25400">
            <a:solidFill>
              <a:schemeClr val="accent1"/>
            </a:solidFill>
            <a:tailEnd type="triangle"/>
          </a:ln>
        </p:spPr>
        <p:txBody>
          <a:bodyPr lIns="45718" tIns="45718" rIns="45718" bIns="45718"/>
          <a:lstStyle/>
          <a:p>
            <a:pPr/>
          </a:p>
        </p:txBody>
      </p:sp>
      <p:sp>
        <p:nvSpPr>
          <p:cNvPr id="333" name="a mentor helps the hero to make a transition from one stage to the next in the process of maturation and self-development (e.g. Jerry McGuire, Road to Perdition)"/>
          <p:cNvSpPr txBox="1"/>
          <p:nvPr/>
        </p:nvSpPr>
        <p:spPr>
          <a:xfrm>
            <a:off x="3190676" y="5298016"/>
            <a:ext cx="8629187"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 mentor helps the hero to make a transition from one stage to the next in the process of maturation and self-development</a:t>
            </a:r>
            <a:br/>
            <a:r>
              <a:t>(e.g. </a:t>
            </a:r>
            <a:r>
              <a:rPr i="1"/>
              <a:t>Jerry McGuire, Road to Perdition</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5"/>
      <p:bldP build="whole" bldLvl="1" animBg="1" rev="0" advAuto="0" spid="328" grpId="4"/>
      <p:bldP build="whole" bldLvl="1" animBg="1" rev="0" advAuto="0" spid="327" grpId="1"/>
      <p:bldP build="whole" bldLvl="1" animBg="1" rev="0" advAuto="0" spid="332" grpId="6"/>
      <p:bldP build="whole" bldLvl="1" animBg="1" rev="0" advAuto="0" spid="330" grpId="3"/>
      <p:bldP build="whole" bldLvl="1" animBg="1" rev="0" advAuto="0" spid="329" grpId="2"/>
      <p:bldP build="whole" bldLvl="1" animBg="1" rev="0" advAuto="0" spid="333" grpId="7"/>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Linea"/>
          <p:cNvSpPr/>
          <p:nvPr/>
        </p:nvSpPr>
        <p:spPr>
          <a:xfrm flipV="1">
            <a:off x="6214194" y="1180159"/>
            <a:ext cx="1" cy="3354734"/>
          </a:xfrm>
          <a:prstGeom prst="line">
            <a:avLst/>
          </a:prstGeom>
          <a:ln w="25400">
            <a:solidFill>
              <a:schemeClr val="accent1"/>
            </a:solidFill>
            <a:tailEnd type="triangle"/>
          </a:ln>
        </p:spPr>
        <p:txBody>
          <a:bodyPr lIns="45718" tIns="45718" rIns="45718" bIns="45718"/>
          <a:lstStyle/>
          <a:p>
            <a:pPr/>
          </a:p>
        </p:txBody>
      </p:sp>
      <p:sp>
        <p:nvSpPr>
          <p:cNvPr id="336" name="Linea"/>
          <p:cNvSpPr/>
          <p:nvPr/>
        </p:nvSpPr>
        <p:spPr>
          <a:xfrm flipH="1">
            <a:off x="6214194" y="3966898"/>
            <a:ext cx="1" cy="3595415"/>
          </a:xfrm>
          <a:prstGeom prst="line">
            <a:avLst/>
          </a:prstGeom>
          <a:ln w="25400">
            <a:solidFill>
              <a:schemeClr val="accent1"/>
            </a:solidFill>
            <a:tailEnd type="triangle"/>
          </a:ln>
        </p:spPr>
        <p:txBody>
          <a:bodyPr lIns="45718" tIns="45718" rIns="45718" bIns="45718"/>
          <a:lstStyle/>
          <a:p>
            <a:pPr/>
          </a:p>
        </p:txBody>
      </p:sp>
      <p:sp>
        <p:nvSpPr>
          <p:cNvPr id="337" name="Linea"/>
          <p:cNvSpPr/>
          <p:nvPr/>
        </p:nvSpPr>
        <p:spPr>
          <a:xfrm>
            <a:off x="6226695" y="4534892"/>
            <a:ext cx="3682103" cy="1"/>
          </a:xfrm>
          <a:prstGeom prst="line">
            <a:avLst/>
          </a:prstGeom>
          <a:ln w="25400">
            <a:solidFill>
              <a:schemeClr val="accent1"/>
            </a:solidFill>
            <a:tailEnd type="triangle"/>
          </a:ln>
        </p:spPr>
        <p:txBody>
          <a:bodyPr lIns="45718" tIns="45718" rIns="45718" bIns="45718"/>
          <a:lstStyle/>
          <a:p>
            <a:pPr/>
          </a:p>
        </p:txBody>
      </p:sp>
      <p:sp>
        <p:nvSpPr>
          <p:cNvPr id="338" name="Linea"/>
          <p:cNvSpPr/>
          <p:nvPr/>
        </p:nvSpPr>
        <p:spPr>
          <a:xfrm flipH="1" flipV="1">
            <a:off x="2264913" y="4534892"/>
            <a:ext cx="4114183" cy="1"/>
          </a:xfrm>
          <a:prstGeom prst="line">
            <a:avLst/>
          </a:prstGeom>
          <a:ln w="25400">
            <a:solidFill>
              <a:schemeClr val="accent1"/>
            </a:solidFill>
            <a:tailEnd type="triangle"/>
          </a:ln>
        </p:spPr>
        <p:txBody>
          <a:bodyPr lIns="45718" tIns="45718" rIns="45718" bIns="45718"/>
          <a:lstStyle/>
          <a:p>
            <a:pPr/>
          </a:p>
        </p:txBody>
      </p:sp>
      <p:sp>
        <p:nvSpPr>
          <p:cNvPr id="339" name="Stability"/>
          <p:cNvSpPr txBox="1"/>
          <p:nvPr/>
        </p:nvSpPr>
        <p:spPr>
          <a:xfrm>
            <a:off x="5623421" y="5230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340" name="Independence"/>
          <p:cNvSpPr txBox="1"/>
          <p:nvPr/>
        </p:nvSpPr>
        <p:spPr>
          <a:xfrm>
            <a:off x="10203192"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341" name="Mastery"/>
          <p:cNvSpPr txBox="1"/>
          <p:nvPr/>
        </p:nvSpPr>
        <p:spPr>
          <a:xfrm>
            <a:off x="5568346" y="7783858"/>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342" name="Belonging"/>
          <p:cNvSpPr txBox="1"/>
          <p:nvPr/>
        </p:nvSpPr>
        <p:spPr>
          <a:xfrm>
            <a:off x="484138" y="4299942"/>
            <a:ext cx="1470125"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343" name="Paradise…"/>
          <p:cNvSpPr txBox="1"/>
          <p:nvPr/>
        </p:nvSpPr>
        <p:spPr>
          <a:xfrm>
            <a:off x="6605371" y="7017740"/>
            <a:ext cx="140196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u="sng"/>
            </a:pPr>
            <a:r>
              <a:t>Paradise</a:t>
            </a:r>
          </a:p>
          <a:p>
            <a:pPr>
              <a:defRPr u="sng"/>
            </a:pPr>
            <a:r>
              <a:t>found</a:t>
            </a:r>
          </a:p>
        </p:txBody>
      </p:sp>
      <p:sp>
        <p:nvSpPr>
          <p:cNvPr id="344" name="Journey"/>
          <p:cNvSpPr txBox="1"/>
          <p:nvPr/>
        </p:nvSpPr>
        <p:spPr>
          <a:xfrm>
            <a:off x="6707021" y="5102157"/>
            <a:ext cx="119866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Journey</a:t>
            </a:r>
          </a:p>
        </p:txBody>
      </p:sp>
      <p:sp>
        <p:nvSpPr>
          <p:cNvPr id="345" name="Hero called, refuse, journey starts, road of trials, meeting the goddess, return transformed…"/>
          <p:cNvSpPr txBox="1"/>
          <p:nvPr/>
        </p:nvSpPr>
        <p:spPr>
          <a:xfrm>
            <a:off x="8330008" y="767155"/>
            <a:ext cx="3682104"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called, refuse, journey starts, road of trials, meeting the goddess, return transformed</a:t>
            </a:r>
          </a:p>
          <a:p>
            <a:pPr/>
            <a:r>
              <a:t>(</a:t>
            </a:r>
            <a:r>
              <a:rPr i="1"/>
              <a:t>Odyssey, Star Wars, Lord of the Rings</a:t>
            </a:r>
            <a:r>
              <a:t>)</a:t>
            </a:r>
          </a:p>
        </p:txBody>
      </p:sp>
      <p:sp>
        <p:nvSpPr>
          <p:cNvPr id="346" name="Hero in stasis, touches Paradise, back to ordinary world, struggle to go back to Paradise, change in life so that it is impossible to go back to the ordinary world. Hero stays in Paradise (stories of change for a more fulfilling life)"/>
          <p:cNvSpPr txBox="1"/>
          <p:nvPr/>
        </p:nvSpPr>
        <p:spPr>
          <a:xfrm>
            <a:off x="8939608" y="5354340"/>
            <a:ext cx="3682104"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Hero in stasis, touches Paradise, back to ordinary world, struggle to go back to Paradise, change in life so that it is impossible to go back to the ordinary world. Hero stays in Paradise</a:t>
            </a:r>
            <a:br/>
            <a:r>
              <a:t>(stories of change for a more fulfilling life)</a:t>
            </a:r>
          </a:p>
        </p:txBody>
      </p:sp>
      <p:sp>
        <p:nvSpPr>
          <p:cNvPr id="347" name="Linea"/>
          <p:cNvSpPr/>
          <p:nvPr/>
        </p:nvSpPr>
        <p:spPr>
          <a:xfrm flipV="1">
            <a:off x="7608663" y="3246842"/>
            <a:ext cx="1375317" cy="1918561"/>
          </a:xfrm>
          <a:prstGeom prst="line">
            <a:avLst/>
          </a:prstGeom>
          <a:ln w="25400">
            <a:solidFill>
              <a:schemeClr val="accent1"/>
            </a:solidFill>
            <a:tailEnd type="triangle"/>
          </a:ln>
        </p:spPr>
        <p:txBody>
          <a:bodyPr lIns="45718" tIns="45718" rIns="45718" bIns="45718"/>
          <a:lstStyle/>
          <a:p>
            <a:pPr/>
          </a:p>
        </p:txBody>
      </p:sp>
      <p:sp>
        <p:nvSpPr>
          <p:cNvPr id="348" name="Linea"/>
          <p:cNvSpPr/>
          <p:nvPr/>
        </p:nvSpPr>
        <p:spPr>
          <a:xfrm flipV="1">
            <a:off x="7814733" y="7545494"/>
            <a:ext cx="1198216" cy="1"/>
          </a:xfrm>
          <a:prstGeom prst="line">
            <a:avLst/>
          </a:prstGeom>
          <a:ln w="25400">
            <a:solidFill>
              <a:schemeClr val="accent1"/>
            </a:solidFil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5" grpId="3"/>
      <p:bldP build="whole" bldLvl="1" animBg="1" rev="0" advAuto="0" spid="347" grpId="2"/>
      <p:bldP build="whole" bldLvl="1" animBg="1" rev="0" advAuto="0" spid="343" grpId="4"/>
      <p:bldP build="whole" bldLvl="1" animBg="1" rev="0" advAuto="0" spid="348" grpId="5"/>
      <p:bldP build="whole" bldLvl="1" animBg="1" rev="0" advAuto="0" spid="346" grpId="6"/>
      <p:bldP build="whole" bldLvl="1" animBg="1" rev="0" advAuto="0" spid="34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50" name="Tabella"/>
          <p:cNvGraphicFramePr/>
          <p:nvPr/>
        </p:nvGraphicFramePr>
        <p:xfrm>
          <a:off x="1352717" y="2065443"/>
          <a:ext cx="10312066" cy="56354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33121"/>
                <a:gridCol w="3433121"/>
                <a:gridCol w="3433121"/>
              </a:tblGrid>
              <a:tr h="1124542">
                <a:tc>
                  <a:txBody>
                    <a:bodyPr/>
                    <a:lstStyle/>
                    <a:p>
                      <a:pPr>
                        <a:defRPr sz="1800"/>
                      </a:pPr>
                      <a:r>
                        <a:rPr b="1">
                          <a:sym typeface="Helvetica"/>
                        </a:rPr>
                        <a:t>Motivational Need</a:t>
                      </a:r>
                    </a:p>
                  </a:txBody>
                  <a:tcPr marL="0" marR="0" marT="0" marB="0" anchor="t" anchorCtr="0" horzOverflow="overflow"/>
                </a:tc>
                <a:tc>
                  <a:txBody>
                    <a:bodyPr/>
                    <a:lstStyle/>
                    <a:p>
                      <a:pPr>
                        <a:defRPr sz="1800"/>
                      </a:pPr>
                      <a:r>
                        <a:rPr b="1">
                          <a:sym typeface="Helvetica"/>
                        </a:rPr>
                        <a:t>Message</a:t>
                      </a:r>
                    </a:p>
                  </a:txBody>
                  <a:tcPr marL="0" marR="0" marT="0" marB="0" anchor="t" anchorCtr="0" horzOverflow="overflow"/>
                </a:tc>
                <a:tc>
                  <a:txBody>
                    <a:bodyPr/>
                    <a:lstStyle/>
                    <a:p>
                      <a:pPr>
                        <a:defRPr sz="1800"/>
                      </a:pPr>
                      <a:r>
                        <a:rPr b="1">
                          <a:sym typeface="Helvetica"/>
                        </a:rPr>
                        <a:t>Plot archetype</a:t>
                      </a:r>
                    </a:p>
                  </a:txBody>
                  <a:tcPr marL="0" marR="0" marT="0" marB="0" anchor="t" anchorCtr="0" horzOverflow="overflow"/>
                </a:tc>
              </a:tr>
              <a:tr h="1124542">
                <a:tc>
                  <a:txBody>
                    <a:bodyPr/>
                    <a:lstStyle/>
                    <a:p>
                      <a:pPr>
                        <a:defRPr sz="1800"/>
                      </a:pPr>
                      <a:r>
                        <a:rPr>
                          <a:sym typeface="Helvetica"/>
                        </a:rPr>
                        <a:t>Safety / Belonging</a:t>
                      </a:r>
                    </a:p>
                  </a:txBody>
                  <a:tcPr marL="0" marR="0" marT="0" marB="0" anchor="t" anchorCtr="0" horzOverflow="overflow"/>
                </a:tc>
                <a:tc>
                  <a:txBody>
                    <a:bodyPr/>
                    <a:lstStyle/>
                    <a:p>
                      <a:pPr>
                        <a:defRPr sz="1800"/>
                      </a:pPr>
                      <a:r>
                        <a:rPr>
                          <a:sym typeface="Helvetica"/>
                        </a:rPr>
                        <a:t>Appreciate your world and your place in it</a:t>
                      </a:r>
                    </a:p>
                  </a:txBody>
                  <a:tcPr marL="0" marR="0" marT="0" marB="0" anchor="t" anchorCtr="0" horzOverflow="overflow"/>
                </a:tc>
                <a:tc>
                  <a:txBody>
                    <a:bodyPr/>
                    <a:lstStyle/>
                    <a:p>
                      <a:pPr>
                        <a:defRPr sz="1800"/>
                      </a:pPr>
                      <a:r>
                        <a:rPr>
                          <a:sym typeface="Helvetica"/>
                        </a:rPr>
                        <a:t>Paradise (almost) lost Paradise visited</a:t>
                      </a:r>
                    </a:p>
                  </a:txBody>
                  <a:tcPr marL="0" marR="0" marT="0" marB="0" anchor="t" anchorCtr="0" horzOverflow="overflow"/>
                </a:tc>
              </a:tr>
              <a:tr h="1124542">
                <a:tc>
                  <a:txBody>
                    <a:bodyPr/>
                    <a:lstStyle/>
                    <a:p>
                      <a:pPr>
                        <a:defRPr sz="1800"/>
                      </a:pPr>
                      <a:r>
                        <a:rPr>
                          <a:sym typeface="Helvetica"/>
                        </a:rPr>
                        <a:t>Mastery / Independence (wish for)</a:t>
                      </a:r>
                    </a:p>
                  </a:txBody>
                  <a:tcPr marL="0" marR="0" marT="0" marB="0" anchor="t" anchorCtr="0" horzOverflow="overflow"/>
                </a:tc>
                <a:tc>
                  <a:txBody>
                    <a:bodyPr/>
                    <a:lstStyle/>
                    <a:p>
                      <a:pPr>
                        <a:defRPr sz="1800"/>
                      </a:pPr>
                      <a:r>
                        <a:rPr>
                          <a:sym typeface="Helvetica"/>
                        </a:rPr>
                        <a:t>Maturation and growth are difficult, but achievable; you have it within yourself to change</a:t>
                      </a:r>
                    </a:p>
                  </a:txBody>
                  <a:tcPr marL="0" marR="0" marT="0" marB="0" anchor="t" anchorCtr="0" horzOverflow="overflow"/>
                </a:tc>
                <a:tc>
                  <a:txBody>
                    <a:bodyPr/>
                    <a:lstStyle/>
                    <a:p>
                      <a:pPr>
                        <a:defRPr sz="1800"/>
                      </a:pPr>
                      <a:r>
                        <a:rPr>
                          <a:sym typeface="Helvetica"/>
                        </a:rPr>
                        <a:t>Redemption stories Foundling stories Ugly Duckling</a:t>
                      </a:r>
                    </a:p>
                  </a:txBody>
                  <a:tcPr marL="0" marR="0" marT="0" marB="0" anchor="t" anchorCtr="0" horzOverflow="overflow"/>
                </a:tc>
              </a:tr>
              <a:tr h="1124542">
                <a:tc>
                  <a:txBody>
                    <a:bodyPr/>
                    <a:lstStyle/>
                    <a:p>
                      <a:pPr>
                        <a:defRPr sz="1800"/>
                      </a:pPr>
                      <a:r>
                        <a:rPr>
                          <a:sym typeface="Helvetica"/>
                        </a:rPr>
                        <a:t>Mastery / Independence (realizing)</a:t>
                      </a:r>
                    </a:p>
                  </a:txBody>
                  <a:tcPr marL="0" marR="0" marT="0" marB="0" anchor="t" anchorCtr="0" horzOverflow="overflow"/>
                </a:tc>
                <a:tc>
                  <a:txBody>
                    <a:bodyPr/>
                    <a:lstStyle/>
                    <a:p>
                      <a:pPr>
                        <a:defRPr sz="1800"/>
                      </a:pPr>
                      <a:r>
                        <a:rPr>
                          <a:sym typeface="Helvetica"/>
                        </a:rPr>
                        <a:t>If you have the courage to grow, you can achieve true happiness in this life</a:t>
                      </a:r>
                    </a:p>
                  </a:txBody>
                  <a:tcPr marL="0" marR="0" marT="0" marB="0" anchor="t" anchorCtr="0" horzOverflow="overflow"/>
                </a:tc>
                <a:tc>
                  <a:txBody>
                    <a:bodyPr/>
                    <a:lstStyle/>
                    <a:p>
                      <a:pPr>
                        <a:defRPr sz="1800"/>
                      </a:pPr>
                      <a:r>
                        <a:rPr>
                          <a:sym typeface="Helvetica"/>
                        </a:rPr>
                        <a:t>Journey Paradise found</a:t>
                      </a:r>
                    </a:p>
                  </a:txBody>
                  <a:tcPr marL="0" marR="0" marT="0" marB="0" anchor="t" anchorCtr="0" horzOverflow="overflow"/>
                </a:tc>
              </a:tr>
              <a:tr h="1124542">
                <a:tc>
                  <a:txBody>
                    <a:bodyPr/>
                    <a:lstStyle/>
                    <a:p>
                      <a:pPr>
                        <a:defRPr sz="1800"/>
                      </a:pPr>
                      <a:r>
                        <a:rPr>
                          <a:sym typeface="Helvetica"/>
                        </a:rPr>
                        <a:t>Mastery / Belonging</a:t>
                      </a:r>
                    </a:p>
                  </a:txBody>
                  <a:tcPr marL="0" marR="0" marT="0" marB="0" anchor="t" anchorCtr="0" horzOverflow="overflow"/>
                </a:tc>
                <a:tc>
                  <a:txBody>
                    <a:bodyPr/>
                    <a:lstStyle/>
                    <a:p>
                      <a:pPr>
                        <a:defRPr sz="1800"/>
                      </a:pPr>
                      <a:r>
                        <a:rPr>
                          <a:sym typeface="Helvetica"/>
                        </a:rPr>
                        <a:t>Your spirit is ready for a change but a mentor is needed</a:t>
                      </a:r>
                    </a:p>
                  </a:txBody>
                  <a:tcPr marL="0" marR="0" marT="0" marB="0" anchor="t" anchorCtr="0" horzOverflow="overflow"/>
                </a:tc>
                <a:tc>
                  <a:txBody>
                    <a:bodyPr/>
                    <a:lstStyle/>
                    <a:p>
                      <a:pPr>
                        <a:defRPr sz="1800"/>
                      </a:pPr>
                      <a:r>
                        <a:rPr>
                          <a:sym typeface="Helvetica"/>
                        </a:rPr>
                        <a:t>Wandering angel</a:t>
                      </a:r>
                    </a:p>
                  </a:txBody>
                  <a:tcPr marL="0" marR="0" marT="0" marB="0" anchor="t" anchorCtr="0" horzOverflow="overflow"/>
                </a:tc>
              </a:tr>
            </a:tbl>
          </a:graphicData>
        </a:graphic>
      </p:graphicFrame>
      <p:sp>
        <p:nvSpPr>
          <p:cNvPr id="351" name="Which psychological need for which story?"/>
          <p:cNvSpPr txBox="1"/>
          <p:nvPr/>
        </p:nvSpPr>
        <p:spPr>
          <a:xfrm>
            <a:off x="3573685" y="713316"/>
            <a:ext cx="585743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Which psychological need for which story?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Testo"/>
          <p:cNvSpPr txBox="1"/>
          <p:nvPr/>
        </p:nvSpPr>
        <p:spPr>
          <a:xfrm>
            <a:off x="10162108"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54" name="Testo"/>
          <p:cNvSpPr txBox="1"/>
          <p:nvPr/>
        </p:nvSpPr>
        <p:spPr>
          <a:xfrm>
            <a:off x="8144718" y="7771837"/>
            <a:ext cx="16510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300"/>
              </a:lnSpc>
              <a:defRPr sz="1600" u="sng">
                <a:solidFill>
                  <a:srgbClr val="0000FF"/>
                </a:solidFill>
                <a:uFill>
                  <a:solidFill>
                    <a:srgbClr val="0000FF"/>
                  </a:solidFill>
                </a:uFill>
                <a:latin typeface="Times"/>
                <a:ea typeface="Times"/>
                <a:cs typeface="Times"/>
                <a:sym typeface="Times"/>
                <a:hlinkClick r:id="rId2" invalidUrl="" action="" tgtFrame="" tooltip="" history="1" highlightClick="0" endSnd="0"/>
              </a:defRPr>
            </a:lvl1pPr>
          </a:lstStyle>
          <a:p>
            <a:pPr>
              <a:defRPr>
                <a:solidFill>
                  <a:srgbClr val="0000EE"/>
                </a:solidFill>
                <a:uFillTx/>
              </a:defRPr>
            </a:pPr>
            <a:r>
              <a:rPr>
                <a:solidFill>
                  <a:srgbClr val="0000FF"/>
                </a:solidFill>
                <a:uFill>
                  <a:solidFill>
                    <a:srgbClr val="0000FF"/>
                  </a:solidFill>
                </a:uFill>
                <a:hlinkClick r:id="rId2" invalidUrl="" action="" tgtFrame="" tooltip="" history="1" highlightClick="0" endSnd="0"/>
              </a:rPr>
              <a:t> </a:t>
            </a:r>
          </a:p>
        </p:txBody>
      </p:sp>
      <p:sp>
        <p:nvSpPr>
          <p:cNvPr id="355" name="Testo"/>
          <p:cNvSpPr txBox="1"/>
          <p:nvPr/>
        </p:nvSpPr>
        <p:spPr>
          <a:xfrm>
            <a:off x="10009708"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56" name="Testo"/>
          <p:cNvSpPr txBox="1"/>
          <p:nvPr/>
        </p:nvSpPr>
        <p:spPr>
          <a:xfrm>
            <a:off x="10009708"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57" name="Testo"/>
          <p:cNvSpPr txBox="1"/>
          <p:nvPr/>
        </p:nvSpPr>
        <p:spPr>
          <a:xfrm>
            <a:off x="10162108"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58" name="Testo"/>
          <p:cNvSpPr txBox="1"/>
          <p:nvPr/>
        </p:nvSpPr>
        <p:spPr>
          <a:xfrm>
            <a:off x="984672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59" name="Testo"/>
          <p:cNvSpPr txBox="1"/>
          <p:nvPr/>
        </p:nvSpPr>
        <p:spPr>
          <a:xfrm>
            <a:off x="9846725"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0" name="Testo"/>
          <p:cNvSpPr txBox="1"/>
          <p:nvPr/>
        </p:nvSpPr>
        <p:spPr>
          <a:xfrm>
            <a:off x="9846725"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1" name="Testo"/>
          <p:cNvSpPr txBox="1"/>
          <p:nvPr/>
        </p:nvSpPr>
        <p:spPr>
          <a:xfrm>
            <a:off x="10009708"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2" name="Testo"/>
          <p:cNvSpPr txBox="1"/>
          <p:nvPr/>
        </p:nvSpPr>
        <p:spPr>
          <a:xfrm>
            <a:off x="10009708"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3" name="Testo"/>
          <p:cNvSpPr txBox="1"/>
          <p:nvPr/>
        </p:nvSpPr>
        <p:spPr>
          <a:xfrm>
            <a:off x="9846725" y="755579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4" name="Testo"/>
          <p:cNvSpPr txBox="1"/>
          <p:nvPr/>
        </p:nvSpPr>
        <p:spPr>
          <a:xfrm>
            <a:off x="9687975"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5" name="Testo"/>
          <p:cNvSpPr txBox="1"/>
          <p:nvPr/>
        </p:nvSpPr>
        <p:spPr>
          <a:xfrm>
            <a:off x="968797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66" name="Testo"/>
          <p:cNvSpPr txBox="1"/>
          <p:nvPr/>
        </p:nvSpPr>
        <p:spPr>
          <a:xfrm>
            <a:off x="968797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graphicFrame>
        <p:nvGraphicFramePr>
          <p:cNvPr id="367" name="Tabella"/>
          <p:cNvGraphicFramePr/>
          <p:nvPr/>
        </p:nvGraphicFramePr>
        <p:xfrm>
          <a:off x="576862" y="1282740"/>
          <a:ext cx="10580221" cy="6110412"/>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320940"/>
                <a:gridCol w="1320940"/>
                <a:gridCol w="1320940"/>
                <a:gridCol w="1320940"/>
                <a:gridCol w="1320940"/>
                <a:gridCol w="1320940"/>
                <a:gridCol w="1320940"/>
                <a:gridCol w="1320940"/>
                <a:gridCol w="1320940"/>
              </a:tblGrid>
              <a:tr h="1119311">
                <a:tc>
                  <a:txBody>
                    <a:bodyPr/>
                    <a:lstStyle/>
                    <a:p>
                      <a:pPr>
                        <a:defRPr b="0" sz="1800">
                          <a:solidFill>
                            <a:srgbClr val="000000"/>
                          </a:solidFill>
                        </a:defRPr>
                      </a:pPr>
                      <a:r>
                        <a:rPr b="1" sz="2000" u="sng">
                          <a:solidFill>
                            <a:srgbClr val="FFFFFF"/>
                          </a:solidFill>
                          <a:sym typeface="Helvetica"/>
                        </a:rPr>
                        <a:t>Story stages</a:t>
                      </a:r>
                    </a:p>
                  </a:txBody>
                  <a:tcPr marL="0" marR="0" marT="0" marB="0" anchor="t" anchorCtr="0" horzOverflow="overflow"/>
                </a:tc>
                <a:tc>
                  <a:txBody>
                    <a:bodyPr/>
                    <a:lstStyle/>
                    <a:p>
                      <a:pPr>
                        <a:defRPr b="0" sz="1800">
                          <a:solidFill>
                            <a:srgbClr val="000000"/>
                          </a:solidFill>
                        </a:defRPr>
                      </a:pPr>
                      <a:r>
                        <a:rPr b="1" sz="2000">
                          <a:solidFill>
                            <a:srgbClr val="FFFFFF"/>
                          </a:solidFill>
                          <a:sym typeface="Helvetica"/>
                        </a:rPr>
                        <a:t>Introduction</a:t>
                      </a:r>
                    </a:p>
                  </a:txBody>
                  <a:tcPr marL="0" marR="0" marT="0" marB="0" anchor="t" anchorCtr="0" horzOverflow="overflow"/>
                </a:tc>
                <a:tc>
                  <a:txBody>
                    <a:bodyPr/>
                    <a:lstStyle/>
                    <a:p>
                      <a:pPr>
                        <a:defRPr b="0" sz="1800">
                          <a:solidFill>
                            <a:srgbClr val="000000"/>
                          </a:solidFill>
                        </a:defRPr>
                      </a:pPr>
                      <a:r>
                        <a:rPr b="1" sz="2000">
                          <a:solidFill>
                            <a:srgbClr val="FFFFFF"/>
                          </a:solidFill>
                          <a:sym typeface="Helvetica"/>
                        </a:rPr>
                        <a:t>Characters</a:t>
                      </a:r>
                    </a:p>
                  </a:txBody>
                  <a:tcPr marL="0" marR="0" marT="0" marB="0" anchor="t" anchorCtr="0" horzOverflow="overflow"/>
                </a:tc>
                <a:tc>
                  <a:txBody>
                    <a:bodyPr/>
                    <a:lstStyle/>
                    <a:p>
                      <a:pPr>
                        <a:defRPr b="0" sz="1800">
                          <a:solidFill>
                            <a:srgbClr val="000000"/>
                          </a:solidFill>
                        </a:defRPr>
                      </a:pPr>
                      <a:r>
                        <a:rPr b="1" sz="2000">
                          <a:solidFill>
                            <a:srgbClr val="FFFFFF"/>
                          </a:solidFill>
                          <a:sym typeface="Helvetica"/>
                        </a:rPr>
                        <a:t>Problem</a:t>
                      </a:r>
                    </a:p>
                  </a:txBody>
                  <a:tcPr marL="0" marR="0" marT="0" marB="0" anchor="t" anchorCtr="0" horzOverflow="overflow"/>
                </a:tc>
                <a:tc>
                  <a:txBody>
                    <a:bodyPr/>
                    <a:lstStyle/>
                    <a:p>
                      <a:pPr>
                        <a:defRPr b="0" sz="1800">
                          <a:solidFill>
                            <a:srgbClr val="000000"/>
                          </a:solidFill>
                        </a:defRPr>
                      </a:pPr>
                      <a:r>
                        <a:rPr b="1" i="1" sz="2000">
                          <a:solidFill>
                            <a:srgbClr val="FFFFFF"/>
                          </a:solidFill>
                          <a:sym typeface="Helvetica"/>
                        </a:rPr>
                        <a:t>Peripeteia</a:t>
                      </a:r>
                    </a:p>
                  </a:txBody>
                  <a:tcPr marL="0" marR="0" marT="0" marB="0" anchor="t" anchorCtr="0" horzOverflow="overflow"/>
                </a:tc>
                <a:tc>
                  <a:txBody>
                    <a:bodyPr/>
                    <a:lstStyle/>
                    <a:p>
                      <a:pPr>
                        <a:defRPr b="0" sz="1800">
                          <a:solidFill>
                            <a:srgbClr val="000000"/>
                          </a:solidFill>
                        </a:defRPr>
                      </a:pPr>
                      <a:r>
                        <a:rPr b="1" sz="2000">
                          <a:solidFill>
                            <a:srgbClr val="FFFFFF"/>
                          </a:solidFill>
                          <a:sym typeface="Helvetica"/>
                        </a:rPr>
                        <a:t>Climax</a:t>
                      </a:r>
                    </a:p>
                  </a:txBody>
                  <a:tcPr marL="0" marR="0" marT="0" marB="0" anchor="t" anchorCtr="0" horzOverflow="overflow"/>
                </a:tc>
                <a:tc>
                  <a:txBody>
                    <a:bodyPr/>
                    <a:lstStyle/>
                    <a:p>
                      <a:pPr>
                        <a:defRPr b="0" sz="1800">
                          <a:solidFill>
                            <a:srgbClr val="000000"/>
                          </a:solidFill>
                        </a:defRPr>
                      </a:pPr>
                      <a:r>
                        <a:rPr b="1" sz="2000">
                          <a:solidFill>
                            <a:srgbClr val="FFFFFF"/>
                          </a:solidFill>
                          <a:sym typeface="Helvetica"/>
                        </a:rPr>
                        <a:t>Resolution</a:t>
                      </a:r>
                    </a:p>
                  </a:txBody>
                  <a:tcPr marL="0" marR="0" marT="0" marB="0" anchor="t" anchorCtr="0" horzOverflow="overflow"/>
                </a:tc>
                <a:tc>
                  <a:txBody>
                    <a:bodyPr/>
                    <a:lstStyle/>
                    <a:p>
                      <a:pPr>
                        <a:defRPr b="0" sz="1800">
                          <a:solidFill>
                            <a:srgbClr val="000000"/>
                          </a:solidFill>
                        </a:defRPr>
                      </a:pPr>
                      <a:r>
                        <a:rPr b="1" i="1" sz="2000">
                          <a:solidFill>
                            <a:srgbClr val="FFFFFF"/>
                          </a:solidFill>
                          <a:sym typeface="Helvetica"/>
                        </a:rPr>
                        <a:t>Rite de Sortie</a:t>
                      </a:r>
                    </a:p>
                  </a:txBody>
                  <a:tcPr marL="0" marR="0" marT="0" marB="0" anchor="t" anchorCtr="0" horzOverflow="overflow"/>
                </a:tc>
                <a:tc>
                  <a:txBody>
                    <a:bodyPr/>
                    <a:lstStyle/>
                    <a:p>
                      <a:pPr>
                        <a:defRPr b="0" sz="1800">
                          <a:solidFill>
                            <a:srgbClr val="000000"/>
                          </a:solidFill>
                        </a:defRPr>
                      </a:pPr>
                      <a:r>
                        <a:rPr b="1" i="1" sz="2000">
                          <a:solidFill>
                            <a:srgbClr val="FFFFFF"/>
                          </a:solidFill>
                          <a:sym typeface="Helvetica"/>
                        </a:rPr>
                        <a:t>Plot Archetype</a:t>
                      </a:r>
                    </a:p>
                  </a:txBody>
                  <a:tcPr marL="0" marR="0" marT="0" marB="0" anchor="t" anchorCtr="0" horzOverflow="overflow"/>
                </a:tc>
              </a:tr>
              <a:tr h="4978400">
                <a:tc>
                  <a:txBody>
                    <a:bodyPr/>
                    <a:lstStyle/>
                    <a:p>
                      <a:pPr>
                        <a:defRPr sz="2000">
                          <a:sym typeface="Helvetica"/>
                        </a:defRPr>
                      </a:pPr>
                    </a:p>
                  </a:txBody>
                  <a:tcPr marL="0" marR="0" marT="0" marB="0" anchor="t" anchorCtr="0" horzOverflow="overflow"/>
                </a:tc>
                <a:tc>
                  <a:txBody>
                    <a:bodyPr/>
                    <a:lstStyle/>
                    <a:p>
                      <a:pPr>
                        <a:defRPr sz="2000">
                          <a:sym typeface="Helvetica"/>
                        </a:defRPr>
                      </a:pPr>
                      <a:r>
                        <a:t>Time and place (</a:t>
                      </a:r>
                      <a:r>
                        <a:rPr i="1"/>
                        <a:t>illud tempus</a:t>
                      </a:r>
                      <a:r>
                        <a:t>). Where is the story set? When?</a:t>
                      </a:r>
                    </a:p>
                  </a:txBody>
                  <a:tcPr marL="0" marR="0" marT="0" marB="0" anchor="t" anchorCtr="0" horzOverflow="overflow"/>
                </a:tc>
                <a:tc>
                  <a:txBody>
                    <a:bodyPr/>
                    <a:lstStyle/>
                    <a:p>
                      <a:pPr>
                        <a:defRPr sz="1800"/>
                      </a:pPr>
                      <a:r>
                        <a:rPr sz="2000">
                          <a:sym typeface="Helvetica"/>
                        </a:rPr>
                        <a:t>Psychological interpretation (who are they? How many?) symbolism of numbers; roles of characters.</a:t>
                      </a:r>
                    </a:p>
                  </a:txBody>
                  <a:tcPr marL="0" marR="0" marT="0" marB="0" anchor="t" anchorCtr="0" horzOverflow="overflow"/>
                </a:tc>
                <a:tc>
                  <a:txBody>
                    <a:bodyPr/>
                    <a:lstStyle/>
                    <a:p>
                      <a:pPr>
                        <a:defRPr sz="1800"/>
                      </a:pPr>
                      <a:r>
                        <a:rPr sz="2000">
                          <a:sym typeface="Helvetica"/>
                        </a:rPr>
                        <a:t>What is the problem, the conflict? The story starts here</a:t>
                      </a:r>
                    </a:p>
                  </a:txBody>
                  <a:tcPr marL="0" marR="0" marT="0" marB="0" anchor="t" anchorCtr="0" horzOverflow="overflow"/>
                </a:tc>
                <a:tc>
                  <a:txBody>
                    <a:bodyPr/>
                    <a:lstStyle/>
                    <a:p>
                      <a:pPr>
                        <a:defRPr sz="1800"/>
                      </a:pPr>
                      <a:r>
                        <a:rPr sz="2000">
                          <a:sym typeface="Helvetica"/>
                        </a:rPr>
                        <a:t>Rising actions (how many?) Into the extra-ordinary world</a:t>
                      </a:r>
                    </a:p>
                  </a:txBody>
                  <a:tcPr marL="0" marR="0" marT="0" marB="0" anchor="t" anchorCtr="0" horzOverflow="overflow"/>
                </a:tc>
                <a:tc>
                  <a:txBody>
                    <a:bodyPr/>
                    <a:lstStyle/>
                    <a:p>
                      <a:pPr>
                        <a:defRPr sz="1800"/>
                      </a:pPr>
                      <a:r>
                        <a:rPr sz="2000">
                          <a:sym typeface="Helvetica"/>
                        </a:rPr>
                        <a:t>Highest degree of tension. The problem is solved</a:t>
                      </a:r>
                    </a:p>
                  </a:txBody>
                  <a:tcPr marL="0" marR="0" marT="0" marB="0" anchor="t" anchorCtr="0" horzOverflow="overflow"/>
                </a:tc>
                <a:tc>
                  <a:txBody>
                    <a:bodyPr/>
                    <a:lstStyle/>
                    <a:p>
                      <a:pPr>
                        <a:defRPr sz="1800"/>
                      </a:pPr>
                      <a:r>
                        <a:rPr sz="2000">
                          <a:sym typeface="Helvetica"/>
                        </a:rPr>
                        <a:t>Back to the ordinary world. Happy ending or tragedy?</a:t>
                      </a:r>
                    </a:p>
                  </a:txBody>
                  <a:tcPr marL="0" marR="0" marT="0" marB="0" anchor="t" anchorCtr="0" horzOverflow="overflow"/>
                </a:tc>
                <a:tc>
                  <a:txBody>
                    <a:bodyPr/>
                    <a:lstStyle/>
                    <a:p>
                      <a:pPr>
                        <a:defRPr sz="1800"/>
                      </a:pPr>
                      <a:r>
                        <a:rPr sz="2000">
                          <a:sym typeface="Helvetica"/>
                        </a:rPr>
                        <a:t>What is the universal archetype? Once you found the archetype, you can interpret the moral of the story. Is there a payoff?</a:t>
                      </a:r>
                    </a:p>
                  </a:txBody>
                  <a:tcPr marL="0" marR="0" marT="0" marB="0" anchor="t" anchorCtr="0" horzOverflow="overflow"/>
                </a:tc>
                <a:tc>
                  <a:txBody>
                    <a:bodyPr/>
                    <a:lstStyle/>
                    <a:p>
                      <a:pPr>
                        <a:defRPr sz="1800"/>
                      </a:pPr>
                      <a:r>
                        <a:rPr sz="2000">
                          <a:sym typeface="Helvetica"/>
                        </a:rPr>
                        <a:t>Where does the plot fit in?</a:t>
                      </a:r>
                    </a:p>
                  </a:txBody>
                  <a:tcPr marL="0" marR="0" marT="0" marB="0" anchor="t" anchorCtr="0" horzOverflow="overflow"/>
                </a:tc>
              </a:tr>
            </a:tbl>
          </a:graphicData>
        </a:graphic>
      </p:graphicFrame>
      <p:sp>
        <p:nvSpPr>
          <p:cNvPr id="368" name="Story Analysis"/>
          <p:cNvSpPr txBox="1"/>
          <p:nvPr/>
        </p:nvSpPr>
        <p:spPr>
          <a:xfrm>
            <a:off x="5488061" y="442383"/>
            <a:ext cx="20286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Story Analysis</a:t>
            </a:r>
          </a:p>
        </p:txBody>
      </p:sp>
      <p:sp>
        <p:nvSpPr>
          <p:cNvPr id="369" name="Linea"/>
          <p:cNvSpPr/>
          <p:nvPr/>
        </p:nvSpPr>
        <p:spPr>
          <a:xfrm>
            <a:off x="2108200" y="7611533"/>
            <a:ext cx="8788401" cy="1"/>
          </a:xfrm>
          <a:prstGeom prst="line">
            <a:avLst/>
          </a:prstGeom>
          <a:ln w="25400">
            <a:solidFill>
              <a:schemeClr val="accent1"/>
            </a:solidFill>
            <a:tailEnd type="triangle"/>
          </a:ln>
        </p:spPr>
        <p:txBody>
          <a:bodyPr lIns="45718" tIns="45718" rIns="45718" bIns="45718"/>
          <a:lstStyle/>
          <a:p>
            <a:pPr/>
          </a:p>
        </p:txBody>
      </p:sp>
      <p:sp>
        <p:nvSpPr>
          <p:cNvPr id="370" name="Amplify: widen a theme to find parallel versions. What are the parallel motives? Find the archetype!"/>
          <p:cNvSpPr txBox="1"/>
          <p:nvPr/>
        </p:nvSpPr>
        <p:spPr>
          <a:xfrm>
            <a:off x="1965093" y="7741399"/>
            <a:ext cx="9208559"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pPr>
            <a:r>
              <a:rPr b="1"/>
              <a:t>Amplify</a:t>
            </a:r>
            <a:r>
              <a:t>: widen a theme to find parallel versions. What are the parallel motives? </a:t>
            </a:r>
            <a:r>
              <a:rPr u="sng"/>
              <a:t>Find the archetype</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3" grpId="3"/>
      <p:bldP build="whole" bldLvl="1" animBg="1" rev="0" advAuto="0" spid="356" grpId="2"/>
      <p:bldP build="whole" bldLvl="1" animBg="1" rev="0" advAuto="0" spid="366" grpId="1"/>
      <p:bldP build="whole" bldLvl="1" animBg="1" rev="0" advAuto="0" spid="354"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bjectives of the lesson:…"/>
          <p:cNvSpPr txBox="1"/>
          <p:nvPr/>
        </p:nvSpPr>
        <p:spPr>
          <a:xfrm>
            <a:off x="2399675" y="1953870"/>
            <a:ext cx="7348686" cy="26708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a:latin typeface="+mj-lt"/>
                <a:ea typeface="+mj-ea"/>
                <a:cs typeface="+mj-cs"/>
                <a:sym typeface="Helvetica Neue"/>
              </a:defRPr>
            </a:pPr>
            <a:r>
              <a:t>Objectives of the lesson:</a:t>
            </a:r>
          </a:p>
          <a:p>
            <a:pPr algn="l">
              <a:defRPr b="1" i="1">
                <a:latin typeface="+mj-lt"/>
                <a:ea typeface="+mj-ea"/>
                <a:cs typeface="+mj-cs"/>
                <a:sym typeface="Helvetica Neue"/>
              </a:defRPr>
            </a:pPr>
          </a:p>
          <a:p>
            <a:pPr marL="333375" indent="-333375" algn="l">
              <a:buSzPct val="145000"/>
              <a:buChar char="-"/>
              <a:defRPr b="1">
                <a:latin typeface="+mj-lt"/>
                <a:ea typeface="+mj-ea"/>
                <a:cs typeface="+mj-cs"/>
                <a:sym typeface="Helvetica Neue"/>
              </a:defRPr>
            </a:pPr>
            <a:r>
              <a:t>Plots follow archetypes too! Discover and describe them</a:t>
            </a:r>
          </a:p>
          <a:p>
            <a:pPr algn="l">
              <a:defRPr b="1">
                <a:latin typeface="+mj-lt"/>
                <a:ea typeface="+mj-ea"/>
                <a:cs typeface="+mj-cs"/>
                <a:sym typeface="Helvetica Neue"/>
              </a:defRPr>
            </a:pPr>
          </a:p>
          <a:p>
            <a:pPr marL="333375" indent="-333375" algn="l">
              <a:buSzPct val="145000"/>
              <a:buChar char="-"/>
              <a:defRPr b="1">
                <a:latin typeface="+mj-lt"/>
                <a:ea typeface="+mj-ea"/>
                <a:cs typeface="+mj-cs"/>
                <a:sym typeface="Helvetica Neue"/>
              </a:defRPr>
            </a:pPr>
            <a:r>
              <a:t>Learn h</a:t>
            </a:r>
            <a:r>
              <a:t>ow do you analyze a story through archetypes. How does it fit with reality?</a:t>
            </a:r>
          </a:p>
        </p:txBody>
      </p:sp>
      <p:sp>
        <p:nvSpPr>
          <p:cNvPr id="150" name="Reference: Fog, Butz, Yakaboylu, Storytelling, Branding in Practice, 2005 (pp. 30-95)"/>
          <p:cNvSpPr txBox="1"/>
          <p:nvPr/>
        </p:nvSpPr>
        <p:spPr>
          <a:xfrm>
            <a:off x="1421535" y="6452520"/>
            <a:ext cx="10161728"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M. Mark, C. S. Pearson, </a:t>
            </a:r>
            <a:r>
              <a:rPr i="1"/>
              <a:t>The Hero and the Outlaw</a:t>
            </a:r>
            <a:r>
              <a:t>, 2001, McGraw-Hill</a:t>
            </a:r>
          </a:p>
          <a:p>
            <a:pPr>
              <a:defRPr b="1">
                <a:latin typeface="+mj-lt"/>
                <a:ea typeface="+mj-ea"/>
                <a:cs typeface="+mj-cs"/>
                <a:sym typeface="Helvetica Neue"/>
              </a:defRPr>
            </a:pPr>
            <a:r>
              <a:t>pages: 1-47</a:t>
            </a:r>
          </a:p>
          <a:p>
            <a:pPr>
              <a:defRPr b="1">
                <a:latin typeface="+mj-lt"/>
                <a:ea typeface="+mj-ea"/>
                <a:cs typeface="+mj-cs"/>
                <a:sym typeface="Helvetica Neue"/>
              </a:defRPr>
            </a:pPr>
            <a:r>
              <a:t>pages: 263-375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Testo"/>
          <p:cNvSpPr txBox="1"/>
          <p:nvPr/>
        </p:nvSpPr>
        <p:spPr>
          <a:xfrm>
            <a:off x="10162108"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3" name="Testo"/>
          <p:cNvSpPr txBox="1"/>
          <p:nvPr/>
        </p:nvSpPr>
        <p:spPr>
          <a:xfrm>
            <a:off x="8144718" y="7771837"/>
            <a:ext cx="16510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300"/>
              </a:lnSpc>
              <a:defRPr sz="1600" u="sng">
                <a:solidFill>
                  <a:srgbClr val="0000FF"/>
                </a:solidFill>
                <a:uFill>
                  <a:solidFill>
                    <a:srgbClr val="0000FF"/>
                  </a:solidFill>
                </a:uFill>
                <a:latin typeface="Times"/>
                <a:ea typeface="Times"/>
                <a:cs typeface="Times"/>
                <a:sym typeface="Times"/>
                <a:hlinkClick r:id="rId2" invalidUrl="" action="" tgtFrame="" tooltip="" history="1" highlightClick="0" endSnd="0"/>
              </a:defRPr>
            </a:lvl1pPr>
          </a:lstStyle>
          <a:p>
            <a:pPr>
              <a:defRPr>
                <a:solidFill>
                  <a:srgbClr val="0000EE"/>
                </a:solidFill>
                <a:uFillTx/>
              </a:defRPr>
            </a:pPr>
            <a:r>
              <a:rPr>
                <a:solidFill>
                  <a:srgbClr val="0000FF"/>
                </a:solidFill>
                <a:uFill>
                  <a:solidFill>
                    <a:srgbClr val="0000FF"/>
                  </a:solidFill>
                </a:uFill>
                <a:hlinkClick r:id="rId2" invalidUrl="" action="" tgtFrame="" tooltip="" history="1" highlightClick="0" endSnd="0"/>
              </a:rPr>
              <a:t> </a:t>
            </a:r>
          </a:p>
        </p:txBody>
      </p:sp>
      <p:sp>
        <p:nvSpPr>
          <p:cNvPr id="374" name="Testo"/>
          <p:cNvSpPr txBox="1"/>
          <p:nvPr/>
        </p:nvSpPr>
        <p:spPr>
          <a:xfrm>
            <a:off x="10009708"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5" name="Testo"/>
          <p:cNvSpPr txBox="1"/>
          <p:nvPr/>
        </p:nvSpPr>
        <p:spPr>
          <a:xfrm>
            <a:off x="10009708"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6" name="Testo"/>
          <p:cNvSpPr txBox="1"/>
          <p:nvPr/>
        </p:nvSpPr>
        <p:spPr>
          <a:xfrm>
            <a:off x="10162108"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7" name="Testo"/>
          <p:cNvSpPr txBox="1"/>
          <p:nvPr/>
        </p:nvSpPr>
        <p:spPr>
          <a:xfrm>
            <a:off x="984672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8" name="Testo"/>
          <p:cNvSpPr txBox="1"/>
          <p:nvPr/>
        </p:nvSpPr>
        <p:spPr>
          <a:xfrm>
            <a:off x="9846725" y="770833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79" name="Testo"/>
          <p:cNvSpPr txBox="1"/>
          <p:nvPr/>
        </p:nvSpPr>
        <p:spPr>
          <a:xfrm>
            <a:off x="9846725"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0" name="Testo"/>
          <p:cNvSpPr txBox="1"/>
          <p:nvPr/>
        </p:nvSpPr>
        <p:spPr>
          <a:xfrm>
            <a:off x="10009708"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1" name="Testo"/>
          <p:cNvSpPr txBox="1"/>
          <p:nvPr/>
        </p:nvSpPr>
        <p:spPr>
          <a:xfrm>
            <a:off x="10009708"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2" name="Testo"/>
          <p:cNvSpPr txBox="1"/>
          <p:nvPr/>
        </p:nvSpPr>
        <p:spPr>
          <a:xfrm>
            <a:off x="9846725" y="7555797"/>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3" name="Testo"/>
          <p:cNvSpPr txBox="1"/>
          <p:nvPr/>
        </p:nvSpPr>
        <p:spPr>
          <a:xfrm>
            <a:off x="9687975" y="7653633"/>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4" name="Testo"/>
          <p:cNvSpPr txBox="1"/>
          <p:nvPr/>
        </p:nvSpPr>
        <p:spPr>
          <a:xfrm>
            <a:off x="968797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sp>
        <p:nvSpPr>
          <p:cNvPr id="385" name="Testo"/>
          <p:cNvSpPr txBox="1"/>
          <p:nvPr/>
        </p:nvSpPr>
        <p:spPr>
          <a:xfrm>
            <a:off x="9687975" y="7783858"/>
            <a:ext cx="19898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FF"/>
                </a:solidFill>
                <a:uFill>
                  <a:solidFill>
                    <a:srgbClr val="0000FF"/>
                  </a:solidFill>
                </a:uFill>
                <a:hlinkClick r:id="" invalidUrl="" action="ppaction://hlinkshowjump?jump=nextslide"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 invalidUrl="" action="ppaction://hlinkshowjump?jump=nextslide" tgtFrame="" tooltip="" history="1" highlightClick="0" endSnd="0"/>
              </a:rPr>
              <a:t> </a:t>
            </a:r>
          </a:p>
        </p:txBody>
      </p:sp>
      <p:graphicFrame>
        <p:nvGraphicFramePr>
          <p:cNvPr id="386" name="Tabella"/>
          <p:cNvGraphicFramePr/>
          <p:nvPr/>
        </p:nvGraphicFramePr>
        <p:xfrm>
          <a:off x="637978" y="1076642"/>
          <a:ext cx="11741544" cy="6084022"/>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303204"/>
                <a:gridCol w="1303204"/>
                <a:gridCol w="1303204"/>
                <a:gridCol w="1303204"/>
                <a:gridCol w="1303204"/>
                <a:gridCol w="1303204"/>
                <a:gridCol w="1303204"/>
                <a:gridCol w="1303204"/>
                <a:gridCol w="1303204"/>
              </a:tblGrid>
              <a:tr h="635000">
                <a:tc>
                  <a:txBody>
                    <a:bodyPr/>
                    <a:lstStyle/>
                    <a:p>
                      <a:pPr>
                        <a:defRPr b="0" sz="1800">
                          <a:solidFill>
                            <a:srgbClr val="000000"/>
                          </a:solidFill>
                        </a:defRPr>
                      </a:pPr>
                      <a:r>
                        <a:rPr b="1" u="sng">
                          <a:solidFill>
                            <a:srgbClr val="FFFFFF"/>
                          </a:solidFill>
                          <a:sym typeface="Helvetica"/>
                        </a:rPr>
                        <a:t>Story stages</a:t>
                      </a:r>
                    </a:p>
                  </a:txBody>
                  <a:tcPr marL="0" marR="0" marT="0" marB="0" anchor="t" anchorCtr="0" horzOverflow="overflow"/>
                </a:tc>
                <a:tc>
                  <a:txBody>
                    <a:bodyPr/>
                    <a:lstStyle/>
                    <a:p>
                      <a:pPr>
                        <a:defRPr b="0" sz="1800">
                          <a:solidFill>
                            <a:srgbClr val="000000"/>
                          </a:solidFill>
                        </a:defRPr>
                      </a:pPr>
                      <a:r>
                        <a:rPr b="1">
                          <a:solidFill>
                            <a:srgbClr val="FFFFFF"/>
                          </a:solidFill>
                          <a:sym typeface="Helvetica"/>
                        </a:rPr>
                        <a:t>Introduction</a:t>
                      </a:r>
                    </a:p>
                  </a:txBody>
                  <a:tcPr marL="0" marR="0" marT="0" marB="0" anchor="t" anchorCtr="0" horzOverflow="overflow"/>
                </a:tc>
                <a:tc>
                  <a:txBody>
                    <a:bodyPr/>
                    <a:lstStyle/>
                    <a:p>
                      <a:pPr>
                        <a:defRPr b="0" sz="1800">
                          <a:solidFill>
                            <a:srgbClr val="000000"/>
                          </a:solidFill>
                        </a:defRPr>
                      </a:pPr>
                      <a:r>
                        <a:rPr b="1">
                          <a:solidFill>
                            <a:srgbClr val="FFFFFF"/>
                          </a:solidFill>
                          <a:sym typeface="Helvetica"/>
                        </a:rPr>
                        <a:t>Characters</a:t>
                      </a:r>
                    </a:p>
                  </a:txBody>
                  <a:tcPr marL="0" marR="0" marT="0" marB="0" anchor="t" anchorCtr="0" horzOverflow="overflow"/>
                </a:tc>
                <a:tc>
                  <a:txBody>
                    <a:bodyPr/>
                    <a:lstStyle/>
                    <a:p>
                      <a:pPr>
                        <a:defRPr b="0" sz="1800">
                          <a:solidFill>
                            <a:srgbClr val="000000"/>
                          </a:solidFill>
                        </a:defRPr>
                      </a:pPr>
                      <a:r>
                        <a:rPr b="1">
                          <a:solidFill>
                            <a:srgbClr val="FFFFFF"/>
                          </a:solidFill>
                          <a:sym typeface="Helvetica"/>
                        </a:rPr>
                        <a:t>Problem</a:t>
                      </a:r>
                    </a:p>
                  </a:txBody>
                  <a:tcPr marL="0" marR="0" marT="0" marB="0" anchor="t" anchorCtr="0" horzOverflow="overflow"/>
                </a:tc>
                <a:tc>
                  <a:txBody>
                    <a:bodyPr/>
                    <a:lstStyle/>
                    <a:p>
                      <a:pPr>
                        <a:defRPr b="0" sz="1800">
                          <a:solidFill>
                            <a:srgbClr val="000000"/>
                          </a:solidFill>
                        </a:defRPr>
                      </a:pPr>
                      <a:r>
                        <a:rPr b="1" i="1">
                          <a:solidFill>
                            <a:srgbClr val="FFFFFF"/>
                          </a:solidFill>
                          <a:sym typeface="Helvetica"/>
                        </a:rPr>
                        <a:t>Peripeteia</a:t>
                      </a:r>
                    </a:p>
                  </a:txBody>
                  <a:tcPr marL="0" marR="0" marT="0" marB="0" anchor="t" anchorCtr="0" horzOverflow="overflow"/>
                </a:tc>
                <a:tc>
                  <a:txBody>
                    <a:bodyPr/>
                    <a:lstStyle/>
                    <a:p>
                      <a:pPr>
                        <a:defRPr b="0" sz="1800">
                          <a:solidFill>
                            <a:srgbClr val="000000"/>
                          </a:solidFill>
                        </a:defRPr>
                      </a:pPr>
                      <a:r>
                        <a:rPr b="1">
                          <a:solidFill>
                            <a:srgbClr val="FFFFFF"/>
                          </a:solidFill>
                          <a:sym typeface="Helvetica"/>
                        </a:rPr>
                        <a:t>Climax</a:t>
                      </a:r>
                    </a:p>
                  </a:txBody>
                  <a:tcPr marL="0" marR="0" marT="0" marB="0" anchor="t" anchorCtr="0" horzOverflow="overflow"/>
                </a:tc>
                <a:tc>
                  <a:txBody>
                    <a:bodyPr/>
                    <a:lstStyle/>
                    <a:p>
                      <a:pPr>
                        <a:defRPr b="0" sz="1800">
                          <a:solidFill>
                            <a:srgbClr val="000000"/>
                          </a:solidFill>
                        </a:defRPr>
                      </a:pPr>
                      <a:r>
                        <a:rPr b="1">
                          <a:solidFill>
                            <a:srgbClr val="FFFFFF"/>
                          </a:solidFill>
                          <a:sym typeface="Helvetica"/>
                        </a:rPr>
                        <a:t>Resolution</a:t>
                      </a:r>
                    </a:p>
                  </a:txBody>
                  <a:tcPr marL="0" marR="0" marT="0" marB="0" anchor="t" anchorCtr="0" horzOverflow="overflow"/>
                </a:tc>
                <a:tc>
                  <a:txBody>
                    <a:bodyPr/>
                    <a:lstStyle/>
                    <a:p>
                      <a:pPr>
                        <a:defRPr b="0" sz="1800">
                          <a:solidFill>
                            <a:srgbClr val="000000"/>
                          </a:solidFill>
                        </a:defRPr>
                      </a:pPr>
                      <a:r>
                        <a:rPr b="1" i="1">
                          <a:solidFill>
                            <a:srgbClr val="FFFFFF"/>
                          </a:solidFill>
                          <a:sym typeface="Helvetica"/>
                        </a:rPr>
                        <a:t>Rite de Sortie</a:t>
                      </a:r>
                    </a:p>
                  </a:txBody>
                  <a:tcPr marL="0" marR="0" marT="0" marB="0" anchor="t" anchorCtr="0" horzOverflow="overflow"/>
                </a:tc>
                <a:tc>
                  <a:txBody>
                    <a:bodyPr/>
                    <a:lstStyle/>
                    <a:p>
                      <a:pPr>
                        <a:defRPr b="0" sz="1800">
                          <a:solidFill>
                            <a:srgbClr val="000000"/>
                          </a:solidFill>
                        </a:defRPr>
                      </a:pPr>
                      <a:r>
                        <a:rPr b="1" i="1">
                          <a:solidFill>
                            <a:srgbClr val="FFFFFF"/>
                          </a:solidFill>
                          <a:sym typeface="Helvetica"/>
                        </a:rPr>
                        <a:t>Plot Archetype</a:t>
                      </a:r>
                    </a:p>
                  </a:txBody>
                  <a:tcPr marL="0" marR="0" marT="0" marB="0" anchor="t" anchorCtr="0" horzOverflow="overflow"/>
                </a:tc>
              </a:tr>
              <a:tr h="1087264">
                <a:tc>
                  <a:txBody>
                    <a:bodyPr/>
                    <a:lstStyle/>
                    <a:p>
                      <a:pPr>
                        <a:defRPr b="0" sz="1800">
                          <a:solidFill>
                            <a:srgbClr val="000000"/>
                          </a:solidFill>
                        </a:defRPr>
                      </a:pPr>
                      <a:r>
                        <a:rPr b="1">
                          <a:solidFill>
                            <a:srgbClr val="FFFFFF"/>
                          </a:solidFill>
                          <a:sym typeface="Helvetica"/>
                        </a:rPr>
                        <a:t>Apple -Homepod</a:t>
                      </a: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r>
              <a:tr h="1087264">
                <a:tc>
                  <a:txBody>
                    <a:bodyPr/>
                    <a:lstStyle/>
                    <a:p>
                      <a:pPr>
                        <a:defRPr sz="1800">
                          <a:sym typeface="Helvetica"/>
                        </a:defRPr>
                      </a:pPr>
                      <a:r>
                        <a:t>KPN - </a:t>
                      </a:r>
                      <a:r>
                        <a:rPr u="sng">
                          <a:solidFill>
                            <a:srgbClr val="0000FF"/>
                          </a:solidFill>
                          <a:uFill>
                            <a:solidFill>
                              <a:srgbClr val="0000FF"/>
                            </a:solidFill>
                          </a:uFill>
                          <a:hlinkClick r:id="rId3" invalidUrl="" action="" tgtFrame="" tooltip="" history="1" highlightClick="0" endSnd="0"/>
                        </a:rPr>
                        <a:t>evert45.com</a:t>
                      </a: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r>
              <a:tr h="1087264">
                <a:tc>
                  <a:txBody>
                    <a:bodyPr/>
                    <a:lstStyle/>
                    <a:p>
                      <a:pPr>
                        <a:defRPr b="0" sz="1800">
                          <a:solidFill>
                            <a:srgbClr val="000000"/>
                          </a:solidFill>
                        </a:defRPr>
                      </a:pPr>
                      <a:r>
                        <a:rPr b="1">
                          <a:solidFill>
                            <a:srgbClr val="FFFFFF"/>
                          </a:solidFill>
                          <a:sym typeface="Helvetica"/>
                        </a:rPr>
                        <a:t>84 Lumber - The Journey</a:t>
                      </a: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r>
              <a:tr h="1087264">
                <a:tc>
                  <a:txBody>
                    <a:bodyPr/>
                    <a:lstStyle/>
                    <a:p>
                      <a:pPr>
                        <a:defRPr sz="1800">
                          <a:sym typeface="Helvetica"/>
                        </a:defRPr>
                      </a:pPr>
                      <a:r>
                        <a:t>Red Cross - Hope </a:t>
                      </a:r>
                      <a:r>
                        <a:rPr u="sng">
                          <a:solidFill>
                            <a:srgbClr val="0000FF"/>
                          </a:solidFill>
                          <a:uFill>
                            <a:solidFill>
                              <a:srgbClr val="0000FF"/>
                            </a:solidFill>
                          </a:uFill>
                          <a:hlinkClick r:id="rId4" invalidUrl="" action="" tgtFrame="" tooltip="" history="1" highlightClick="0" endSnd="0"/>
                        </a:rPr>
                        <a:t>https://youtu.be/A93_uVTYYA4</a:t>
                      </a: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r>
              <a:tr h="1087264">
                <a:tc>
                  <a:txBody>
                    <a:bodyPr/>
                    <a:lstStyle/>
                    <a:p>
                      <a:pPr>
                        <a:defRPr b="0" sz="1800">
                          <a:solidFill>
                            <a:srgbClr val="000000"/>
                          </a:solidFill>
                        </a:defRPr>
                      </a:pPr>
                      <a:r>
                        <a:rPr b="1">
                          <a:solidFill>
                            <a:srgbClr val="FFFFFF"/>
                          </a:solidFill>
                          <a:sym typeface="Helvetica"/>
                        </a:rPr>
                        <a:t>The tale of Thomas Burberry</a:t>
                      </a: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c>
                  <a:txBody>
                    <a:bodyPr/>
                    <a:lstStyle/>
                    <a:p>
                      <a:pPr>
                        <a:defRPr sz="1800">
                          <a:sym typeface="Helvetica"/>
                        </a:defRPr>
                      </a:pPr>
                    </a:p>
                  </a:txBody>
                  <a:tcPr marL="0" marR="0" marT="0" marB="0" anchor="t" anchorCtr="0" horzOverflow="overflow"/>
                </a:tc>
              </a:tr>
            </a:tbl>
          </a:graphicData>
        </a:graphic>
      </p:graphicFrame>
      <p:sp>
        <p:nvSpPr>
          <p:cNvPr id="387" name="Story Analysis"/>
          <p:cNvSpPr txBox="1"/>
          <p:nvPr/>
        </p:nvSpPr>
        <p:spPr>
          <a:xfrm>
            <a:off x="5488061" y="273050"/>
            <a:ext cx="20286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Story Analysis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4"/>
      <p:bldP build="whole" bldLvl="1" animBg="1" rev="0" advAuto="0" spid="385" grpId="1"/>
      <p:bldP build="whole" bldLvl="1" animBg="1" rev="0" advAuto="0" spid="372" grpId="3"/>
      <p:bldP build="whole" bldLvl="1" animBg="1" rev="0" advAuto="0" spid="375"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9" name="mFkJa82.jpg" descr="mFkJa82.jpg"/>
          <p:cNvPicPr>
            <a:picLocks noChangeAspect="1"/>
          </p:cNvPicPr>
          <p:nvPr/>
        </p:nvPicPr>
        <p:blipFill>
          <a:blip r:embed="rId2">
            <a:extLst/>
          </a:blip>
          <a:stretch>
            <a:fillRect/>
          </a:stretch>
        </p:blipFill>
        <p:spPr>
          <a:xfrm>
            <a:off x="-864028" y="-34152"/>
            <a:ext cx="14732856" cy="982190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Rettangolo"/>
          <p:cNvSpPr/>
          <p:nvPr/>
        </p:nvSpPr>
        <p:spPr>
          <a:xfrm>
            <a:off x="-152400" y="-152400"/>
            <a:ext cx="13449764" cy="10074672"/>
          </a:xfrm>
          <a:prstGeom prst="rect">
            <a:avLst/>
          </a:prstGeom>
          <a:solidFill>
            <a:schemeClr val="accent5">
              <a:lumOff val="8676"/>
            </a:schemeClr>
          </a:solidFill>
          <a:ln w="25400">
            <a:solidFill>
              <a:schemeClr val="accent3">
                <a:lumOff val="11764"/>
              </a:schemeClr>
            </a:solidFill>
          </a:ln>
        </p:spPr>
        <p:txBody>
          <a:bodyPr lIns="50800" tIns="50800" rIns="50800" bIns="50800" anchor="ctr"/>
          <a:lstStyle/>
          <a:p>
            <a:pPr/>
          </a:p>
        </p:txBody>
      </p:sp>
      <p:sp>
        <p:nvSpPr>
          <p:cNvPr id="392" name="MEDIA ECOLOGY"/>
          <p:cNvSpPr txBox="1"/>
          <p:nvPr/>
        </p:nvSpPr>
        <p:spPr>
          <a:xfrm>
            <a:off x="3220516" y="4368799"/>
            <a:ext cx="656376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1">
                    <a:lumOff val="12500"/>
                  </a:schemeClr>
                </a:solidFill>
              </a:defRPr>
            </a:lvl1pPr>
          </a:lstStyle>
          <a:p>
            <a:pPr/>
            <a:r>
              <a:t>MEDIA ECOLOGY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Rettangolo"/>
          <p:cNvSpPr/>
          <p:nvPr/>
        </p:nvSpPr>
        <p:spPr>
          <a:xfrm>
            <a:off x="-152400" y="-152400"/>
            <a:ext cx="13449764" cy="10074672"/>
          </a:xfrm>
          <a:prstGeom prst="rect">
            <a:avLst/>
          </a:prstGeom>
          <a:solidFill>
            <a:schemeClr val="accent3">
              <a:lumOff val="11764"/>
            </a:schemeClr>
          </a:solidFill>
          <a:ln w="25400">
            <a:solidFill>
              <a:schemeClr val="accent3">
                <a:lumOff val="11764"/>
              </a:schemeClr>
            </a:solidFill>
          </a:ln>
        </p:spPr>
        <p:txBody>
          <a:bodyPr lIns="50800" tIns="50800" rIns="50800" bIns="50800" anchor="ctr"/>
          <a:lstStyle/>
          <a:p>
            <a:pPr/>
          </a:p>
        </p:txBody>
      </p:sp>
      <p:sp>
        <p:nvSpPr>
          <p:cNvPr id="395" name="ZEITGEIST"/>
          <p:cNvSpPr txBox="1"/>
          <p:nvPr/>
        </p:nvSpPr>
        <p:spPr>
          <a:xfrm>
            <a:off x="4476625" y="4368799"/>
            <a:ext cx="405155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solidFill>
              </a:defRPr>
            </a:lvl1pPr>
          </a:lstStyle>
          <a:p>
            <a:pPr/>
            <a:r>
              <a:t>ZEITGEIST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7" name="Rafaël-Rozendaal-Random-fear-with-Mirrors-2019.-Collection-Rattan-Chadha.-Photo-Rafaël-Rozendaal.jpg" descr="Rafaël-Rozendaal-Random-fear-with-Mirrors-2019.-Collection-Rattan-Chadha.-Photo-Rafaël-Rozendaal.jpg"/>
          <p:cNvPicPr>
            <a:picLocks noChangeAspect="1"/>
          </p:cNvPicPr>
          <p:nvPr/>
        </p:nvPicPr>
        <p:blipFill>
          <a:blip r:embed="rId2">
            <a:extLst/>
          </a:blip>
          <a:stretch>
            <a:fillRect/>
          </a:stretch>
        </p:blipFill>
        <p:spPr>
          <a:xfrm>
            <a:off x="-678230" y="-38277"/>
            <a:ext cx="15894528" cy="983015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Rettangolo"/>
          <p:cNvSpPr/>
          <p:nvPr/>
        </p:nvSpPr>
        <p:spPr>
          <a:xfrm>
            <a:off x="-152400" y="-152400"/>
            <a:ext cx="13449764" cy="10074672"/>
          </a:xfrm>
          <a:prstGeom prst="rect">
            <a:avLst/>
          </a:prstGeom>
          <a:solidFill>
            <a:schemeClr val="accent1">
              <a:lumOff val="12500"/>
            </a:schemeClr>
          </a:solidFill>
          <a:ln w="25400">
            <a:solidFill>
              <a:schemeClr val="accent3">
                <a:lumOff val="11764"/>
              </a:schemeClr>
            </a:solidFill>
          </a:ln>
        </p:spPr>
        <p:txBody>
          <a:bodyPr lIns="50800" tIns="50800" rIns="50800" bIns="50800" anchor="ctr"/>
          <a:lstStyle/>
          <a:p>
            <a:pPr/>
          </a:p>
        </p:txBody>
      </p:sp>
      <p:sp>
        <p:nvSpPr>
          <p:cNvPr id="400" name="FRAGMENTS"/>
          <p:cNvSpPr txBox="1"/>
          <p:nvPr/>
        </p:nvSpPr>
        <p:spPr>
          <a:xfrm>
            <a:off x="4032374" y="4368799"/>
            <a:ext cx="494005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6"/>
                </a:solidFill>
              </a:defRPr>
            </a:lvl1pPr>
          </a:lstStyle>
          <a:p>
            <a:pPr/>
            <a:r>
              <a:t>FRAGMENTS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Rettangolo"/>
          <p:cNvSpPr/>
          <p:nvPr/>
        </p:nvSpPr>
        <p:spPr>
          <a:xfrm>
            <a:off x="-152400" y="-152400"/>
            <a:ext cx="13449764" cy="10074672"/>
          </a:xfrm>
          <a:prstGeom prst="rect">
            <a:avLst/>
          </a:prstGeom>
          <a:solidFill>
            <a:schemeClr val="accent6">
              <a:lumOff val="8627"/>
            </a:schemeClr>
          </a:solidFill>
          <a:ln w="25400">
            <a:solidFill>
              <a:schemeClr val="accent3">
                <a:lumOff val="11764"/>
              </a:schemeClr>
            </a:solidFill>
          </a:ln>
        </p:spPr>
        <p:txBody>
          <a:bodyPr lIns="50800" tIns="50800" rIns="50800" bIns="50800" anchor="ctr"/>
          <a:lstStyle/>
          <a:p>
            <a:pPr/>
          </a:p>
        </p:txBody>
      </p:sp>
      <p:sp>
        <p:nvSpPr>
          <p:cNvPr id="403" name="AUTHENTICITY &amp; FLUENCY"/>
          <p:cNvSpPr txBox="1"/>
          <p:nvPr/>
        </p:nvSpPr>
        <p:spPr>
          <a:xfrm>
            <a:off x="1372071" y="4368799"/>
            <a:ext cx="1026065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4">
                    <a:lumOff val="10294"/>
                  </a:schemeClr>
                </a:solidFill>
              </a:defRPr>
            </a:lvl1pPr>
          </a:lstStyle>
          <a:p>
            <a:pPr/>
            <a:r>
              <a:t>AUTHENTICITY &amp; FLUENCY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Rettangolo"/>
          <p:cNvSpPr/>
          <p:nvPr/>
        </p:nvSpPr>
        <p:spPr>
          <a:xfrm>
            <a:off x="-152400" y="-152400"/>
            <a:ext cx="13449764" cy="10074672"/>
          </a:xfrm>
          <a:prstGeom prst="rect">
            <a:avLst/>
          </a:prstGeom>
          <a:solidFill>
            <a:schemeClr val="accent3">
              <a:lumOff val="23529"/>
            </a:schemeClr>
          </a:solidFill>
          <a:ln w="25400">
            <a:solidFill>
              <a:schemeClr val="accent3">
                <a:lumOff val="11764"/>
              </a:schemeClr>
            </a:solidFill>
          </a:ln>
        </p:spPr>
        <p:txBody>
          <a:bodyPr lIns="50800" tIns="50800" rIns="50800" bIns="50800" anchor="ctr"/>
          <a:lstStyle/>
          <a:p>
            <a:pPr/>
          </a:p>
        </p:txBody>
      </p:sp>
      <p:sp>
        <p:nvSpPr>
          <p:cNvPr id="406" name="PERSONAL NARRATIVES"/>
          <p:cNvSpPr txBox="1"/>
          <p:nvPr/>
        </p:nvSpPr>
        <p:spPr>
          <a:xfrm>
            <a:off x="1780604" y="4368799"/>
            <a:ext cx="944359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PERSONAL NARRATIVES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The Monomyth"/>
          <p:cNvSpPr txBox="1"/>
          <p:nvPr/>
        </p:nvSpPr>
        <p:spPr>
          <a:xfrm>
            <a:off x="4677562" y="539425"/>
            <a:ext cx="3649676" cy="5230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800">
                <a:latin typeface="+mj-lt"/>
                <a:ea typeface="+mj-ea"/>
                <a:cs typeface="+mj-cs"/>
                <a:sym typeface="Helvetica Neue"/>
              </a:defRPr>
            </a:lvl1pPr>
          </a:lstStyle>
          <a:p>
            <a:pPr/>
            <a:r>
              <a:t>A Tale of Two Stories</a:t>
            </a:r>
          </a:p>
        </p:txBody>
      </p:sp>
      <p:sp>
        <p:nvSpPr>
          <p:cNvPr id="409" name="When, in your life or in business, did you act differently than what your values say? When you felt pressure to act differently than your own values.…"/>
          <p:cNvSpPr txBox="1"/>
          <p:nvPr/>
        </p:nvSpPr>
        <p:spPr>
          <a:xfrm>
            <a:off x="745066" y="1642428"/>
            <a:ext cx="10632909" cy="60284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100">
                <a:solidFill>
                  <a:srgbClr val="222222"/>
                </a:solidFill>
                <a:latin typeface="Times New Roman"/>
                <a:ea typeface="Times New Roman"/>
                <a:cs typeface="Times New Roman"/>
                <a:sym typeface="Times New Roman"/>
              </a:defRPr>
            </a:pPr>
            <a:r>
              <a:t>When, in your life or in business, did you act differently than what your values say? When you felt pressure to act differently than your own values.</a:t>
            </a:r>
          </a:p>
          <a:p>
            <a:pPr algn="l" defTabSz="457200">
              <a:defRPr sz="3100">
                <a:solidFill>
                  <a:srgbClr val="222222"/>
                </a:solidFill>
                <a:latin typeface="Times New Roman"/>
                <a:ea typeface="Times New Roman"/>
                <a:cs typeface="Times New Roman"/>
                <a:sym typeface="Times New Roman"/>
              </a:defRPr>
            </a:pPr>
          </a:p>
          <a:p>
            <a:pPr algn="l" defTabSz="457200">
              <a:defRPr sz="3100">
                <a:solidFill>
                  <a:srgbClr val="222222"/>
                </a:solidFill>
                <a:latin typeface="Times New Roman"/>
                <a:ea typeface="Times New Roman"/>
                <a:cs typeface="Times New Roman"/>
                <a:sym typeface="Times New Roman"/>
              </a:defRPr>
            </a:pPr>
            <a:r>
              <a:t>1: what did you do and what happened? what was the impact?</a:t>
            </a: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r>
              <a:rPr>
                <a:solidFill>
                  <a:srgbClr val="000000"/>
                </a:solidFill>
              </a:rPr>
              <a:t>2</a:t>
            </a:r>
            <a:r>
              <a:t>: what motivated you to speak up and act?</a:t>
            </a: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r>
              <a:rPr>
                <a:solidFill>
                  <a:srgbClr val="000000"/>
                </a:solidFill>
              </a:rPr>
              <a:t>3</a:t>
            </a:r>
            <a:r>
              <a:t>: how satisfied are you? is there something you would have done differently?</a:t>
            </a: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endParaRPr>
              <a:solidFill>
                <a:srgbClr val="000000"/>
              </a:solidFill>
            </a:endParaRPr>
          </a:p>
          <a:p>
            <a:pPr algn="l" defTabSz="457200">
              <a:defRPr sz="3100">
                <a:solidFill>
                  <a:srgbClr val="222222"/>
                </a:solidFill>
                <a:latin typeface="Times New Roman"/>
                <a:ea typeface="Times New Roman"/>
                <a:cs typeface="Times New Roman"/>
                <a:sym typeface="Times New Roman"/>
              </a:defRPr>
            </a:pPr>
            <a:r>
              <a:rPr>
                <a:solidFill>
                  <a:srgbClr val="000000"/>
                </a:solidFill>
              </a:rPr>
              <a:t>4</a:t>
            </a:r>
            <a:r>
              <a:t>: what made it easier for you to speak and act? (the Enablers) and what made it hard (the Disablers)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The Monomyth"/>
          <p:cNvSpPr txBox="1"/>
          <p:nvPr/>
        </p:nvSpPr>
        <p:spPr>
          <a:xfrm>
            <a:off x="656365" y="556633"/>
            <a:ext cx="846964"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mj-lt"/>
                <a:ea typeface="+mj-ea"/>
                <a:cs typeface="+mj-cs"/>
                <a:sym typeface="Helvetica Neue"/>
              </a:defRPr>
            </a:lvl1pPr>
          </a:lstStyle>
          <a:p>
            <a:pPr/>
            <a:r>
              <a:t>Trends</a:t>
            </a:r>
          </a:p>
        </p:txBody>
      </p:sp>
      <p:sp>
        <p:nvSpPr>
          <p:cNvPr id="412" name="Rescue from Without"/>
          <p:cNvSpPr txBox="1"/>
          <p:nvPr/>
        </p:nvSpPr>
        <p:spPr>
          <a:xfrm>
            <a:off x="782105" y="6457321"/>
            <a:ext cx="1881707" cy="33700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Fake News</a:t>
            </a:r>
          </a:p>
        </p:txBody>
      </p:sp>
      <p:sp>
        <p:nvSpPr>
          <p:cNvPr id="413" name="The Hero needs a powerful guide to bring him/her back to the ordinary life (the Hero has been wounded or weakened by the experience)"/>
          <p:cNvSpPr txBox="1"/>
          <p:nvPr/>
        </p:nvSpPr>
        <p:spPr>
          <a:xfrm>
            <a:off x="3397661" y="6079724"/>
            <a:ext cx="741205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The trust of people towards media and institution has decreased. Social networks have become the ‘echo room’ for increasing fake news. Companies have to regain control of information. </a:t>
            </a:r>
            <a:r>
              <a:rPr i="1"/>
              <a:t>False news</a:t>
            </a:r>
            <a:r>
              <a:t> </a:t>
            </a:r>
            <a:r>
              <a:rPr u="sng">
                <a:solidFill>
                  <a:srgbClr val="0000FF"/>
                </a:solidFill>
                <a:uFill>
                  <a:solidFill>
                    <a:srgbClr val="0000FF"/>
                  </a:solidFill>
                </a:uFill>
                <a:hlinkClick r:id="rId2" invalidUrl="" action="" tgtFrame="" tooltip="" history="1" highlightClick="0" endSnd="0"/>
              </a:rPr>
              <a:t>https://youtu.be/cSKGa_7XJkg</a:t>
            </a:r>
          </a:p>
        </p:txBody>
      </p:sp>
      <p:sp>
        <p:nvSpPr>
          <p:cNvPr id="414" name="Crossing the Return Threshold"/>
          <p:cNvSpPr txBox="1"/>
          <p:nvPr/>
        </p:nvSpPr>
        <p:spPr>
          <a:xfrm>
            <a:off x="775555" y="7655096"/>
            <a:ext cx="1894808" cy="33700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Choice</a:t>
            </a:r>
          </a:p>
        </p:txBody>
      </p:sp>
      <p:sp>
        <p:nvSpPr>
          <p:cNvPr id="415" name="The final ordeal: retaining the wisdom gained on the quest; integrating the wisdom into a human life; sharing the wisdom with the rest of the world"/>
          <p:cNvSpPr txBox="1"/>
          <p:nvPr/>
        </p:nvSpPr>
        <p:spPr>
          <a:xfrm>
            <a:off x="3384961" y="7310479"/>
            <a:ext cx="741205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Companies have to make a choice. Either you stay on one side of the river (activism, feminism, diversity, environmental issues etc) or the other side, that is just silence, and that is not an option anymore. </a:t>
            </a:r>
            <a:r>
              <a:rPr i="1"/>
              <a:t>Parks</a:t>
            </a:r>
            <a:r>
              <a:t> </a:t>
            </a:r>
            <a:r>
              <a:rPr u="sng">
                <a:solidFill>
                  <a:srgbClr val="0000FF"/>
                </a:solidFill>
                <a:uFill>
                  <a:solidFill>
                    <a:srgbClr val="0000FF"/>
                  </a:solidFill>
                </a:uFill>
                <a:hlinkClick r:id="rId3" invalidUrl="" action="" tgtFrame="" tooltip="" history="1" highlightClick="0" endSnd="0"/>
              </a:rPr>
              <a:t>https://www.parksdiversity.eu</a:t>
            </a:r>
          </a:p>
        </p:txBody>
      </p:sp>
      <p:sp>
        <p:nvSpPr>
          <p:cNvPr id="416" name="Master of Two Worlds"/>
          <p:cNvSpPr txBox="1"/>
          <p:nvPr/>
        </p:nvSpPr>
        <p:spPr>
          <a:xfrm>
            <a:off x="778687" y="3925072"/>
            <a:ext cx="1922410" cy="33700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#metoo</a:t>
            </a:r>
          </a:p>
        </p:txBody>
      </p:sp>
      <p:sp>
        <p:nvSpPr>
          <p:cNvPr id="417" name="Acheiving a balance between the Spiritual and the Material world"/>
          <p:cNvSpPr txBox="1"/>
          <p:nvPr/>
        </p:nvSpPr>
        <p:spPr>
          <a:xfrm>
            <a:off x="3410361" y="3687175"/>
            <a:ext cx="7412051"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The difference between manpower and womanpower has become unsustainable. Communication have to be authentic, avoiding the so-called pink-washing. </a:t>
            </a:r>
            <a:r>
              <a:rPr i="1"/>
              <a:t>Like a girl</a:t>
            </a:r>
            <a:r>
              <a:t> </a:t>
            </a:r>
            <a:r>
              <a:rPr u="sng">
                <a:solidFill>
                  <a:srgbClr val="0000FF"/>
                </a:solidFill>
                <a:uFill>
                  <a:solidFill>
                    <a:srgbClr val="0000FF"/>
                  </a:solidFill>
                </a:uFill>
                <a:hlinkClick r:id="rId4" invalidUrl="" action="" tgtFrame="" tooltip="" history="1" highlightClick="0" endSnd="0"/>
              </a:rPr>
              <a:t>https://youtu.be/XjJQBjWYDTs</a:t>
            </a:r>
          </a:p>
        </p:txBody>
      </p:sp>
      <p:sp>
        <p:nvSpPr>
          <p:cNvPr id="418" name="Refusal of Return"/>
          <p:cNvSpPr txBox="1"/>
          <p:nvPr/>
        </p:nvSpPr>
        <p:spPr>
          <a:xfrm>
            <a:off x="771592" y="2305939"/>
            <a:ext cx="1936600" cy="33700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Environment</a:t>
            </a:r>
          </a:p>
        </p:txBody>
      </p:sp>
      <p:sp>
        <p:nvSpPr>
          <p:cNvPr id="419" name="Having found bliss and enlightenment in the Extraordinary world, the Hero refuses to return to the Ordinary world to bestow the boon onto his/her fellow man"/>
          <p:cNvSpPr txBox="1"/>
          <p:nvPr/>
        </p:nvSpPr>
        <p:spPr>
          <a:xfrm>
            <a:off x="3397661" y="2220444"/>
            <a:ext cx="741205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Brands convey environmental values. Dialogue is consistent with different stakeholders, who are always connected. Brands perceive reality and try to make a sense of it going beyond products and services. </a:t>
            </a:r>
            <a:r>
              <a:rPr i="1"/>
              <a:t>Patagonia</a:t>
            </a:r>
            <a:r>
              <a:t> </a:t>
            </a:r>
            <a:r>
              <a:rPr u="sng">
                <a:solidFill>
                  <a:srgbClr val="0000FF"/>
                </a:solidFill>
                <a:uFill>
                  <a:solidFill>
                    <a:srgbClr val="0000FF"/>
                  </a:solidFill>
                </a:uFill>
                <a:hlinkClick r:id="rId5" invalidUrl="" action="" tgtFrame="" tooltip="" history="1" highlightClick="0" endSnd="0"/>
              </a:rPr>
              <a:t>https://eu.patagonia.com/it/it/artifishal.html</a:t>
            </a:r>
          </a:p>
        </p:txBody>
      </p:sp>
      <p:sp>
        <p:nvSpPr>
          <p:cNvPr id="420" name="The Magic Flight"/>
          <p:cNvSpPr txBox="1"/>
          <p:nvPr/>
        </p:nvSpPr>
        <p:spPr>
          <a:xfrm>
            <a:off x="754659" y="5259545"/>
            <a:ext cx="1936600" cy="33700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Privacy</a:t>
            </a:r>
          </a:p>
        </p:txBody>
      </p:sp>
      <p:sp>
        <p:nvSpPr>
          <p:cNvPr id="421" name="The Hero escapes with the boon. Crossing this threshold to return can be as dangerous as it was to get into the Extraordinary world."/>
          <p:cNvSpPr txBox="1"/>
          <p:nvPr/>
        </p:nvSpPr>
        <p:spPr>
          <a:xfrm>
            <a:off x="3394837" y="4818449"/>
            <a:ext cx="741205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Data: the ‘oil of the XXI Century’. Protecting the users data has grown to be foundamental. Users and consumers are afraid of the use of their information. Companies have this responsibility. </a:t>
            </a:r>
            <a:r>
              <a:rPr i="1"/>
              <a:t>Cambridge Analytica</a:t>
            </a:r>
            <a:r>
              <a:t> </a:t>
            </a:r>
            <a:r>
              <a:rPr u="sng">
                <a:solidFill>
                  <a:srgbClr val="0000FF"/>
                </a:solidFill>
                <a:uFill>
                  <a:solidFill>
                    <a:srgbClr val="0000FF"/>
                  </a:solidFill>
                </a:uFill>
                <a:hlinkClick r:id="rId6" invalidUrl="" action="" tgtFrame="" tooltip="" history="1" highlightClick="0" endSnd="0"/>
              </a:rPr>
              <a:t>https://youtu.be/Q91nvbJSmS4</a:t>
            </a:r>
          </a:p>
        </p:txBody>
      </p:sp>
      <p:sp>
        <p:nvSpPr>
          <p:cNvPr id="422" name="Refusal of Return"/>
          <p:cNvSpPr txBox="1"/>
          <p:nvPr/>
        </p:nvSpPr>
        <p:spPr>
          <a:xfrm>
            <a:off x="771592" y="1240421"/>
            <a:ext cx="1936600" cy="33700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600">
                <a:solidFill>
                  <a:srgbClr val="FFFFFF"/>
                </a:solidFill>
                <a:latin typeface="+mj-lt"/>
                <a:ea typeface="+mj-ea"/>
                <a:cs typeface="+mj-cs"/>
                <a:sym typeface="Helvetica Neue"/>
              </a:defRPr>
            </a:lvl1pPr>
          </a:lstStyle>
          <a:p>
            <a:pPr/>
            <a:r>
              <a:t>Media Ecology</a:t>
            </a:r>
          </a:p>
        </p:txBody>
      </p:sp>
      <p:sp>
        <p:nvSpPr>
          <p:cNvPr id="423" name="Acheiving a balance between the Spiritual and the Material world"/>
          <p:cNvSpPr txBox="1"/>
          <p:nvPr/>
        </p:nvSpPr>
        <p:spPr>
          <a:xfrm>
            <a:off x="3384961" y="799325"/>
            <a:ext cx="741205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The quality of your life depends on the quality of the messages you are exposed to (Chuck Palaniuk). Communication professionals have to create a good media ecology in order to speak with their audience. </a:t>
            </a:r>
            <a:r>
              <a:rPr i="1"/>
              <a:t>Changing Perspective</a:t>
            </a:r>
            <a:r>
              <a:t> </a:t>
            </a:r>
            <a:r>
              <a:rPr u="sng">
                <a:solidFill>
                  <a:srgbClr val="0000FF"/>
                </a:solidFill>
                <a:uFill>
                  <a:solidFill>
                    <a:srgbClr val="0000FF"/>
                  </a:solidFill>
                </a:uFill>
                <a:hlinkClick r:id="rId7" invalidUrl="" action="" tgtFrame="" tooltip="" history="1" highlightClick="0" endSnd="0"/>
              </a:rPr>
              <a:t>https://youtu.be/iN6g2mr0p3Q</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4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4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4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4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4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1"/>
      <p:bldP build="whole" bldLvl="1" animBg="1" rev="0" advAuto="0" spid="412" grpId="7"/>
      <p:bldP build="whole" bldLvl="1" animBg="1" rev="0" advAuto="0" spid="420" grpId="5"/>
      <p:bldP build="whole" bldLvl="1" animBg="1" rev="0" advAuto="0" spid="416" grpId="3"/>
      <p:bldP build="whole" bldLvl="1" animBg="1" rev="0" advAuto="0" spid="423" grpId="12"/>
      <p:bldP build="whole" bldLvl="1" animBg="1" rev="0" advAuto="0" spid="418" grpId="1"/>
      <p:bldP build="whole" bldLvl="1" animBg="1" rev="0" advAuto="0" spid="413" grpId="8"/>
      <p:bldP build="whole" bldLvl="1" animBg="1" rev="0" advAuto="0" spid="421" grpId="6"/>
      <p:bldP build="whole" bldLvl="1" animBg="1" rev="0" advAuto="0" spid="415" grpId="10"/>
      <p:bldP build="whole" bldLvl="1" animBg="1" rev="0" advAuto="0" spid="417" grpId="4"/>
      <p:bldP build="whole" bldLvl="1" animBg="1" rev="0" advAuto="0" spid="419" grpId="2"/>
      <p:bldP build="whole" bldLvl="1" animBg="1" rev="0" advAuto="0" spid="414" grpId="9"/>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babe304af2fcfe3266074c1ee8448599.jpg" descr="babe304af2fcfe3266074c1ee8448599.jpg"/>
          <p:cNvPicPr>
            <a:picLocks noChangeAspect="1"/>
          </p:cNvPicPr>
          <p:nvPr/>
        </p:nvPicPr>
        <p:blipFill>
          <a:blip r:embed="rId2">
            <a:extLst/>
          </a:blip>
          <a:stretch>
            <a:fillRect/>
          </a:stretch>
        </p:blipFill>
        <p:spPr>
          <a:xfrm>
            <a:off x="668866" y="791632"/>
            <a:ext cx="5862279" cy="7691643"/>
          </a:xfrm>
          <a:prstGeom prst="rect">
            <a:avLst/>
          </a:prstGeom>
          <a:ln w="12700">
            <a:miter lim="400000"/>
          </a:ln>
        </p:spPr>
      </p:pic>
      <p:sp>
        <p:nvSpPr>
          <p:cNvPr id="153" name="Linea"/>
          <p:cNvSpPr/>
          <p:nvPr/>
        </p:nvSpPr>
        <p:spPr>
          <a:xfrm>
            <a:off x="6560053" y="6680200"/>
            <a:ext cx="4968577" cy="0"/>
          </a:xfrm>
          <a:prstGeom prst="line">
            <a:avLst/>
          </a:prstGeom>
          <a:ln w="25400">
            <a:solidFill>
              <a:srgbClr val="000000"/>
            </a:solidFill>
            <a:miter lim="400000"/>
          </a:ln>
        </p:spPr>
        <p:txBody>
          <a:bodyPr lIns="45718" tIns="45718" rIns="45718" bIns="45718"/>
          <a:lstStyle/>
          <a:p>
            <a:pPr/>
          </a:p>
        </p:txBody>
      </p:sp>
      <p:sp>
        <p:nvSpPr>
          <p:cNvPr id="154" name="Linea"/>
          <p:cNvSpPr/>
          <p:nvPr/>
        </p:nvSpPr>
        <p:spPr>
          <a:xfrm>
            <a:off x="6543119" y="5444066"/>
            <a:ext cx="4968578" cy="1"/>
          </a:xfrm>
          <a:prstGeom prst="line">
            <a:avLst/>
          </a:prstGeom>
          <a:ln w="25400">
            <a:solidFill>
              <a:srgbClr val="000000"/>
            </a:solidFill>
            <a:miter lim="400000"/>
          </a:ln>
        </p:spPr>
        <p:txBody>
          <a:bodyPr lIns="45718" tIns="45718" rIns="45718" bIns="45718"/>
          <a:lstStyle/>
          <a:p>
            <a:pPr/>
          </a:p>
        </p:txBody>
      </p:sp>
      <p:sp>
        <p:nvSpPr>
          <p:cNvPr id="155" name="Linea"/>
          <p:cNvSpPr/>
          <p:nvPr/>
        </p:nvSpPr>
        <p:spPr>
          <a:xfrm>
            <a:off x="6543119" y="4586653"/>
            <a:ext cx="4968577" cy="1"/>
          </a:xfrm>
          <a:prstGeom prst="line">
            <a:avLst/>
          </a:prstGeom>
          <a:ln w="25400">
            <a:solidFill>
              <a:srgbClr val="000000"/>
            </a:solidFill>
            <a:miter lim="400000"/>
          </a:ln>
        </p:spPr>
        <p:txBody>
          <a:bodyPr lIns="45718" tIns="45718" rIns="45718" bIns="45718"/>
          <a:lstStyle/>
          <a:p>
            <a:pPr/>
          </a:p>
        </p:txBody>
      </p:sp>
      <p:sp>
        <p:nvSpPr>
          <p:cNvPr id="156" name="Linea"/>
          <p:cNvSpPr/>
          <p:nvPr/>
        </p:nvSpPr>
        <p:spPr>
          <a:xfrm>
            <a:off x="6543119" y="2910253"/>
            <a:ext cx="4968578" cy="1"/>
          </a:xfrm>
          <a:prstGeom prst="line">
            <a:avLst/>
          </a:prstGeom>
          <a:ln w="25400">
            <a:solidFill>
              <a:srgbClr val="000000"/>
            </a:solidFill>
            <a:miter lim="400000"/>
          </a:ln>
        </p:spPr>
        <p:txBody>
          <a:bodyPr lIns="45718" tIns="45718" rIns="45718" bIns="45718"/>
          <a:lstStyle/>
          <a:p>
            <a:pPr/>
          </a:p>
        </p:txBody>
      </p:sp>
      <p:sp>
        <p:nvSpPr>
          <p:cNvPr id="157" name="Linea"/>
          <p:cNvSpPr/>
          <p:nvPr/>
        </p:nvSpPr>
        <p:spPr>
          <a:xfrm>
            <a:off x="726363" y="742787"/>
            <a:ext cx="10785727" cy="1"/>
          </a:xfrm>
          <a:prstGeom prst="line">
            <a:avLst/>
          </a:prstGeom>
          <a:ln w="25400">
            <a:solidFill>
              <a:srgbClr val="000000"/>
            </a:solidFill>
            <a:miter lim="400000"/>
          </a:ln>
        </p:spPr>
        <p:txBody>
          <a:bodyPr lIns="45718" tIns="45718" rIns="45718" bIns="45718"/>
          <a:lstStyle/>
          <a:p>
            <a:pPr/>
          </a:p>
        </p:txBody>
      </p:sp>
      <p:sp>
        <p:nvSpPr>
          <p:cNvPr id="158" name="Sense-making"/>
          <p:cNvSpPr txBox="1"/>
          <p:nvPr/>
        </p:nvSpPr>
        <p:spPr>
          <a:xfrm>
            <a:off x="9334072" y="6678268"/>
            <a:ext cx="220218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Sense-making</a:t>
            </a:r>
          </a:p>
        </p:txBody>
      </p:sp>
      <p:sp>
        <p:nvSpPr>
          <p:cNvPr id="159" name="Branding in Practice"/>
          <p:cNvSpPr txBox="1"/>
          <p:nvPr/>
        </p:nvSpPr>
        <p:spPr>
          <a:xfrm>
            <a:off x="8518431" y="5402896"/>
            <a:ext cx="307147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Branding in Practice</a:t>
            </a:r>
          </a:p>
        </p:txBody>
      </p:sp>
      <p:sp>
        <p:nvSpPr>
          <p:cNvPr id="160" name="Structure of Stories"/>
          <p:cNvSpPr txBox="1"/>
          <p:nvPr/>
        </p:nvSpPr>
        <p:spPr>
          <a:xfrm>
            <a:off x="8627905" y="4564696"/>
            <a:ext cx="29541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Structure of Stories</a:t>
            </a:r>
          </a:p>
        </p:txBody>
      </p:sp>
      <p:sp>
        <p:nvSpPr>
          <p:cNvPr id="161" name="Content Management"/>
          <p:cNvSpPr txBox="1"/>
          <p:nvPr/>
        </p:nvSpPr>
        <p:spPr>
          <a:xfrm>
            <a:off x="8305071" y="2862893"/>
            <a:ext cx="32695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Content Management</a:t>
            </a:r>
          </a:p>
        </p:txBody>
      </p:sp>
      <p:sp>
        <p:nvSpPr>
          <p:cNvPr id="162" name="Story-telling and Story-listening"/>
          <p:cNvSpPr txBox="1"/>
          <p:nvPr/>
        </p:nvSpPr>
        <p:spPr>
          <a:xfrm>
            <a:off x="6874776" y="738927"/>
            <a:ext cx="472470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Story-telling and Story-listening</a:t>
            </a:r>
          </a:p>
        </p:txBody>
      </p:sp>
      <p:sp>
        <p:nvSpPr>
          <p:cNvPr id="163" name="The Tree of Corporate Storytelling"/>
          <p:cNvSpPr txBox="1"/>
          <p:nvPr/>
        </p:nvSpPr>
        <p:spPr>
          <a:xfrm>
            <a:off x="1291894" y="226670"/>
            <a:ext cx="503621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The Tree of Corporate Storytelling</a:t>
            </a:r>
          </a:p>
        </p:txBody>
      </p:sp>
      <p:sp>
        <p:nvSpPr>
          <p:cNvPr id="164" name="Freccia"/>
          <p:cNvSpPr/>
          <p:nvPr/>
        </p:nvSpPr>
        <p:spPr>
          <a:xfrm rot="16200000">
            <a:off x="8965196" y="3361316"/>
            <a:ext cx="6452562" cy="1113901"/>
          </a:xfrm>
          <a:prstGeom prst="rightArrow">
            <a:avLst>
              <a:gd name="adj1" fmla="val 32000"/>
              <a:gd name="adj2" fmla="val 72969"/>
            </a:avLst>
          </a:prstGeom>
          <a:gradFill>
            <a:gsLst>
              <a:gs pos="0">
                <a:srgbClr val="FF8DC6"/>
              </a:gs>
              <a:gs pos="100000">
                <a:srgbClr val="56C1FF"/>
              </a:gs>
            </a:gsLst>
          </a:gradFill>
          <a:ln w="12700">
            <a:miter lim="400000"/>
          </a:ln>
        </p:spPr>
        <p:txBody>
          <a:bodyPr lIns="50800" tIns="50800" rIns="50800" bIns="50800" anchor="ctr"/>
          <a:lstStyle/>
          <a:p>
            <a:pPr>
              <a:defRPr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5"/>
      <p:bldP build="whole" bldLvl="1" animBg="1" rev="0" advAuto="0" spid="160" grpId="6"/>
      <p:bldP build="whole" bldLvl="1" animBg="1" rev="0" advAuto="0" spid="159" grpId="4"/>
      <p:bldP build="whole" bldLvl="1" animBg="1" rev="0" advAuto="0" spid="158" grpId="2"/>
      <p:bldP build="whole" bldLvl="1" animBg="1" rev="0" advAuto="0" spid="154" grpId="3"/>
      <p:bldP build="whole" bldLvl="1" animBg="1" rev="0" advAuto="0" spid="156" grpId="7"/>
      <p:bldP build="whole" bldLvl="1" animBg="1" rev="0" advAuto="0" spid="161" grpId="8"/>
      <p:bldP build="whole" bldLvl="1" animBg="1" rev="0" advAuto="0" spid="162" grpId="9"/>
      <p:bldP build="whole" bldLvl="1" animBg="1" rev="0" advAuto="0" spid="164" grpId="10"/>
      <p:bldP build="whole" bldLvl="1" animBg="1" rev="0" advAuto="0" spid="153"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Rettangolo"/>
          <p:cNvSpPr/>
          <p:nvPr/>
        </p:nvSpPr>
        <p:spPr>
          <a:xfrm>
            <a:off x="-152400" y="-152400"/>
            <a:ext cx="13449764" cy="10074672"/>
          </a:xfrm>
          <a:prstGeom prst="rect">
            <a:avLst/>
          </a:prstGeom>
          <a:solidFill>
            <a:schemeClr val="accent4"/>
          </a:solidFill>
          <a:ln w="25400">
            <a:solidFill>
              <a:schemeClr val="accent3">
                <a:lumOff val="11764"/>
              </a:schemeClr>
            </a:solidFill>
          </a:ln>
        </p:spPr>
        <p:txBody>
          <a:bodyPr lIns="50800" tIns="50800" rIns="50800" bIns="50800" anchor="ctr"/>
          <a:lstStyle/>
          <a:p>
            <a:pPr/>
          </a:p>
        </p:txBody>
      </p:sp>
      <p:sp>
        <p:nvSpPr>
          <p:cNvPr id="426" name="MEDIA ECOLOGY"/>
          <p:cNvSpPr txBox="1"/>
          <p:nvPr/>
        </p:nvSpPr>
        <p:spPr>
          <a:xfrm>
            <a:off x="3220516" y="931333"/>
            <a:ext cx="656376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MEDIA ECOLOGY</a:t>
            </a:r>
          </a:p>
        </p:txBody>
      </p:sp>
      <p:sp>
        <p:nvSpPr>
          <p:cNvPr id="427" name="The quality of your life depends on the quality of the messages you are exposed to (Chuck Palaniuk). Communication professionals have to create a good media ecology in order to speak with their audience. Changing Perspective https://youtu.be/iN6g2mr0p3Q Apple turn experiences into stories https://youtu.be/M-1GPznHrrM Xbox turn consumers into designers https://youtu.be/PwT4Bj1KLSA"/>
          <p:cNvSpPr txBox="1"/>
          <p:nvPr/>
        </p:nvSpPr>
        <p:spPr>
          <a:xfrm>
            <a:off x="2646428" y="2404533"/>
            <a:ext cx="7852107"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br/>
            <a:r>
              <a:t>The quality of your life depends on the quality of the messages you are exposed to (Chuck Palaniuk). Communication professionals have to create a good media ecology in order to speak with their audience. </a:t>
            </a:r>
            <a:r>
              <a:rPr i="1"/>
              <a:t>Changing Perspective</a:t>
            </a:r>
            <a:r>
              <a:t> </a:t>
            </a:r>
            <a:r>
              <a:rPr u="sng">
                <a:solidFill>
                  <a:srgbClr val="0000FF"/>
                </a:solidFill>
                <a:uFill>
                  <a:solidFill>
                    <a:srgbClr val="0000FF"/>
                  </a:solidFill>
                </a:uFill>
                <a:hlinkClick r:id="rId2" invalidUrl="" action="" tgtFrame="" tooltip="" history="1" highlightClick="0" endSnd="0"/>
              </a:rPr>
              <a:t>https://youtu.be/iN6g2mr0p3Q</a:t>
            </a:r>
            <a:br>
              <a:rPr i="1"/>
            </a:br>
            <a:r>
              <a:rPr i="1"/>
              <a:t>Apple turn experiences into stories </a:t>
            </a:r>
            <a:r>
              <a:rPr u="sng">
                <a:solidFill>
                  <a:srgbClr val="0000FF"/>
                </a:solidFill>
                <a:uFill>
                  <a:solidFill>
                    <a:srgbClr val="0000FF"/>
                  </a:solidFill>
                </a:uFill>
                <a:hlinkClick r:id="rId3" invalidUrl="" action="" tgtFrame="" tooltip="" history="1" highlightClick="0" endSnd="0"/>
              </a:rPr>
              <a:t>https://youtu.be/M-1GPznHrrM</a:t>
            </a:r>
            <a:br>
              <a:rPr i="1"/>
            </a:br>
            <a:r>
              <a:rPr i="1"/>
              <a:t>Xbox turn consumers into designers </a:t>
            </a:r>
            <a:r>
              <a:rPr u="sng">
                <a:solidFill>
                  <a:srgbClr val="0000FF"/>
                </a:solidFill>
                <a:uFill>
                  <a:solidFill>
                    <a:srgbClr val="0000FF"/>
                  </a:solidFill>
                </a:uFill>
                <a:hlinkClick r:id="rId4" invalidUrl="" action="" tgtFrame="" tooltip="" history="1" highlightClick="0" endSnd="0"/>
              </a:rPr>
              <a:t>https://youtu.be/PwT4Bj1KLSA</a:t>
            </a:r>
            <a:br>
              <a:rPr u="sng">
                <a:solidFill>
                  <a:srgbClr val="0000FF"/>
                </a:solidFill>
                <a:uFill>
                  <a:solidFill>
                    <a:srgbClr val="0000FF"/>
                  </a:solidFill>
                </a:uFill>
              </a:rPr>
            </a:b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Rettangolo"/>
          <p:cNvSpPr/>
          <p:nvPr/>
        </p:nvSpPr>
        <p:spPr>
          <a:xfrm>
            <a:off x="-152400" y="-152400"/>
            <a:ext cx="13449764" cy="10074672"/>
          </a:xfrm>
          <a:prstGeom prst="rect">
            <a:avLst/>
          </a:prstGeom>
          <a:solidFill>
            <a:schemeClr val="accent6">
              <a:lumOff val="8627"/>
            </a:schemeClr>
          </a:solidFill>
          <a:ln w="25400">
            <a:solidFill>
              <a:schemeClr val="accent5">
                <a:lumOff val="8676"/>
              </a:schemeClr>
            </a:solidFill>
          </a:ln>
        </p:spPr>
        <p:txBody>
          <a:bodyPr lIns="50800" tIns="50800" rIns="50800" bIns="50800" anchor="ctr"/>
          <a:lstStyle/>
          <a:p>
            <a:pPr/>
          </a:p>
        </p:txBody>
      </p:sp>
      <p:sp>
        <p:nvSpPr>
          <p:cNvPr id="430" name="ENVIRONMENT"/>
          <p:cNvSpPr txBox="1"/>
          <p:nvPr/>
        </p:nvSpPr>
        <p:spPr>
          <a:xfrm>
            <a:off x="3629979" y="931333"/>
            <a:ext cx="574484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ENVIRONMENT</a:t>
            </a:r>
          </a:p>
        </p:txBody>
      </p:sp>
      <p:sp>
        <p:nvSpPr>
          <p:cNvPr id="431" name="Brands convey environmental values. Dialogue is consistent with different stakeholders, who are always connected. Brands perceive reality and try to make a sense of it going beyond products and services…"/>
          <p:cNvSpPr txBox="1"/>
          <p:nvPr/>
        </p:nvSpPr>
        <p:spPr>
          <a:xfrm>
            <a:off x="2264170" y="2510366"/>
            <a:ext cx="8616624"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Brands convey environmental values. Dialogue is consistent with different stakeholders, who are always connected. Brands perceive reality and try to make a sense of it going beyond products and services</a:t>
            </a:r>
          </a:p>
          <a:p>
            <a:pPr algn="l">
              <a:defRPr sz="1800"/>
            </a:pPr>
            <a:r>
              <a:rPr i="1"/>
              <a:t>Patagonia</a:t>
            </a:r>
            <a:r>
              <a:t> </a:t>
            </a:r>
            <a:r>
              <a:rPr u="sng">
                <a:solidFill>
                  <a:srgbClr val="0000FF"/>
                </a:solidFill>
                <a:uFill>
                  <a:solidFill>
                    <a:srgbClr val="0000FF"/>
                  </a:solidFill>
                </a:uFill>
                <a:hlinkClick r:id="rId2" invalidUrl="" action="" tgtFrame="" tooltip="" history="1" highlightClick="0" endSnd="0"/>
              </a:rPr>
              <a:t>https://eu.patagonia.com/it/it/artifishal.html</a:t>
            </a:r>
            <a:br/>
            <a:r>
              <a:t>Sixtinction </a:t>
            </a:r>
            <a:r>
              <a:rPr u="sng">
                <a:solidFill>
                  <a:srgbClr val="0000FF"/>
                </a:solidFill>
                <a:uFill>
                  <a:solidFill>
                    <a:srgbClr val="0000FF"/>
                  </a:solidFill>
                </a:uFill>
                <a:hlinkClick r:id="rId3" invalidUrl="" action="" tgtFrame="" tooltip="" history="1" highlightClick="0" endSnd="0"/>
              </a:rPr>
              <a:t>http://sixtinction.net</a:t>
            </a:r>
            <a:br>
              <a:rPr u="sng">
                <a:solidFill>
                  <a:srgbClr val="0000FF"/>
                </a:solidFill>
                <a:uFill>
                  <a:solidFill>
                    <a:srgbClr val="0000FF"/>
                  </a:solidFill>
                </a:uFill>
              </a:rPr>
            </a:br>
            <a:r>
              <a:t>Unilever 10river10ocean Alex Bellini</a:t>
            </a:r>
            <a:br/>
            <a:r>
              <a:t>Adidas x Parley </a:t>
            </a:r>
            <a:r>
              <a:rPr u="sng">
                <a:solidFill>
                  <a:srgbClr val="0000FF"/>
                </a:solidFill>
                <a:uFill>
                  <a:solidFill>
                    <a:srgbClr val="0000FF"/>
                  </a:solidFill>
                </a:uFill>
                <a:hlinkClick r:id="rId4" invalidUrl="" action="" tgtFrame="" tooltip="" history="1" highlightClick="0" endSnd="0"/>
              </a:rPr>
              <a:t>https://www.adidas.it/parley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Rettangolo"/>
          <p:cNvSpPr/>
          <p:nvPr/>
        </p:nvSpPr>
        <p:spPr>
          <a:xfrm>
            <a:off x="-152400" y="-152400"/>
            <a:ext cx="13449764" cy="10074672"/>
          </a:xfrm>
          <a:prstGeom prst="rect">
            <a:avLst/>
          </a:prstGeom>
          <a:solidFill>
            <a:schemeClr val="accent1"/>
          </a:solidFill>
          <a:ln w="25400">
            <a:solidFill>
              <a:schemeClr val="accent3">
                <a:lumOff val="11764"/>
              </a:schemeClr>
            </a:solidFill>
          </a:ln>
        </p:spPr>
        <p:txBody>
          <a:bodyPr lIns="50800" tIns="50800" rIns="50800" bIns="50800" anchor="ctr"/>
          <a:lstStyle/>
          <a:p>
            <a:pPr/>
          </a:p>
        </p:txBody>
      </p:sp>
      <p:sp>
        <p:nvSpPr>
          <p:cNvPr id="434" name="#METOO"/>
          <p:cNvSpPr txBox="1"/>
          <p:nvPr/>
        </p:nvSpPr>
        <p:spPr>
          <a:xfrm>
            <a:off x="4843115" y="931333"/>
            <a:ext cx="331857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#METOO</a:t>
            </a:r>
          </a:p>
        </p:txBody>
      </p:sp>
      <p:sp>
        <p:nvSpPr>
          <p:cNvPr id="435" name="The difference between manpower and womanpower has become unsustainable. Communication have to be authentic, avoiding the so-called pink-washing. Like a girl https://youtu.be/XjJQBjWYDTs NASA women spacewalk cancelled https://www.theguardian.com/science/2019/mar/25/nasa-all-female-spacewalk-canceled-women-spacesuits DOVE Campaign for real beauty…"/>
          <p:cNvSpPr txBox="1"/>
          <p:nvPr/>
        </p:nvSpPr>
        <p:spPr>
          <a:xfrm>
            <a:off x="2478079" y="2722033"/>
            <a:ext cx="8188806" cy="261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The difference between manpower and womanpower has become unsustainable. Communication have to be authentic, avoiding the so-called pink-washing.</a:t>
            </a:r>
            <a:br/>
            <a:r>
              <a:rPr i="1"/>
              <a:t>Like a girl</a:t>
            </a:r>
            <a:r>
              <a:t> </a:t>
            </a:r>
            <a:r>
              <a:rPr u="sng">
                <a:solidFill>
                  <a:srgbClr val="0000FF"/>
                </a:solidFill>
                <a:uFill>
                  <a:solidFill>
                    <a:srgbClr val="0000FF"/>
                  </a:solidFill>
                </a:uFill>
                <a:hlinkClick r:id="rId2" invalidUrl="" action="" tgtFrame="" tooltip="" history="1" highlightClick="0" endSnd="0"/>
              </a:rPr>
              <a:t>https://youtu.be/XjJQBjWYDTs</a:t>
            </a:r>
            <a:br/>
            <a:r>
              <a:t>NASA women spacewalk cancelled </a:t>
            </a:r>
            <a:r>
              <a:rPr u="sng">
                <a:solidFill>
                  <a:srgbClr val="0000FF"/>
                </a:solidFill>
                <a:uFill>
                  <a:solidFill>
                    <a:srgbClr val="0000FF"/>
                  </a:solidFill>
                </a:uFill>
                <a:hlinkClick r:id="rId3" invalidUrl="" action="" tgtFrame="" tooltip="" history="1" highlightClick="0" endSnd="0"/>
              </a:rPr>
              <a:t>https://www.theguardian.com/science/2019/mar/25/nasa-all-female-spacewalk-canceled-women-spacesuits</a:t>
            </a:r>
            <a:br/>
            <a:r>
              <a:t>DOVE Campaign for real beauty</a:t>
            </a:r>
          </a:p>
          <a:p>
            <a:pPr algn="l">
              <a:defRPr sz="1800"/>
            </a:pPr>
            <a:r>
              <a:t>NIKE Serena Williams </a:t>
            </a:r>
            <a:r>
              <a:rPr u="sng">
                <a:solidFill>
                  <a:srgbClr val="0000FF"/>
                </a:solidFill>
                <a:uFill>
                  <a:solidFill>
                    <a:srgbClr val="0000FF"/>
                  </a:solidFill>
                </a:uFill>
                <a:hlinkClick r:id="rId4" invalidUrl="" action="" tgtFrame="" tooltip="" history="1" highlightClick="0" endSnd="0"/>
              </a:rPr>
              <a:t>https://www.nike.com/it/launch/t/serena-williams-unlimited-greatness/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Rettangolo"/>
          <p:cNvSpPr/>
          <p:nvPr/>
        </p:nvSpPr>
        <p:spPr>
          <a:xfrm>
            <a:off x="-152400" y="-152400"/>
            <a:ext cx="13449764" cy="10074672"/>
          </a:xfrm>
          <a:prstGeom prst="rect">
            <a:avLst/>
          </a:prstGeom>
          <a:solidFill>
            <a:schemeClr val="accent4">
              <a:lumOff val="10294"/>
            </a:schemeClr>
          </a:solidFill>
          <a:ln w="25400">
            <a:solidFill>
              <a:schemeClr val="accent3">
                <a:lumOff val="11764"/>
              </a:schemeClr>
            </a:solidFill>
          </a:ln>
        </p:spPr>
        <p:txBody>
          <a:bodyPr lIns="50800" tIns="50800" rIns="50800" bIns="50800" anchor="ctr"/>
          <a:lstStyle/>
          <a:p>
            <a:pPr/>
          </a:p>
        </p:txBody>
      </p:sp>
      <p:sp>
        <p:nvSpPr>
          <p:cNvPr id="438" name="PRIVACY"/>
          <p:cNvSpPr txBox="1"/>
          <p:nvPr/>
        </p:nvSpPr>
        <p:spPr>
          <a:xfrm>
            <a:off x="4779677" y="931333"/>
            <a:ext cx="344544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PRIVACY</a:t>
            </a:r>
          </a:p>
        </p:txBody>
      </p:sp>
      <p:sp>
        <p:nvSpPr>
          <p:cNvPr id="439" name="Cambridge Analytica https://youtu.be/Q91nvbJSmS4 Facebook ‘the future is provate’ https://www.theverge.com/2019/4/30/18524188/facebook-f8-keynote-mark-zuckerberg-privacy-future-2019"/>
          <p:cNvSpPr txBox="1"/>
          <p:nvPr/>
        </p:nvSpPr>
        <p:spPr>
          <a:xfrm>
            <a:off x="2478079" y="2781299"/>
            <a:ext cx="8188806"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rPr i="1"/>
              <a:t>Cambridge Analytica</a:t>
            </a:r>
            <a:r>
              <a:t> </a:t>
            </a:r>
            <a:r>
              <a:rPr u="sng">
                <a:solidFill>
                  <a:srgbClr val="0000FF"/>
                </a:solidFill>
                <a:uFill>
                  <a:solidFill>
                    <a:srgbClr val="0000FF"/>
                  </a:solidFill>
                </a:uFill>
                <a:hlinkClick r:id="rId2" invalidUrl="" action="" tgtFrame="" tooltip="" history="1" highlightClick="0" endSnd="0"/>
              </a:rPr>
              <a:t>https://youtu.be/Q91nvbJSmS4</a:t>
            </a:r>
            <a:br/>
            <a:r>
              <a:t>Facebook ‘the future is provate’ </a:t>
            </a:r>
            <a:r>
              <a:rPr u="sng">
                <a:solidFill>
                  <a:srgbClr val="0000FF"/>
                </a:solidFill>
                <a:uFill>
                  <a:solidFill>
                    <a:srgbClr val="0000FF"/>
                  </a:solidFill>
                </a:uFill>
                <a:hlinkClick r:id="rId3" invalidUrl="" action="" tgtFrame="" tooltip="" history="1" highlightClick="0" endSnd="0"/>
              </a:rPr>
              <a:t>https://www.theverge.com/2019/4/30/18524188/facebook-f8-keynote-mark-zuckerberg-privacy-future-2019</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Rettangolo"/>
          <p:cNvSpPr/>
          <p:nvPr/>
        </p:nvSpPr>
        <p:spPr>
          <a:xfrm>
            <a:off x="-152400" y="-152400"/>
            <a:ext cx="13449764" cy="10074672"/>
          </a:xfrm>
          <a:prstGeom prst="rect">
            <a:avLst/>
          </a:prstGeom>
          <a:solidFill>
            <a:schemeClr val="accent3">
              <a:lumOff val="23529"/>
            </a:schemeClr>
          </a:solidFill>
          <a:ln w="25400">
            <a:solidFill>
              <a:schemeClr val="accent3">
                <a:lumOff val="11764"/>
              </a:schemeClr>
            </a:solidFill>
          </a:ln>
        </p:spPr>
        <p:txBody>
          <a:bodyPr lIns="50800" tIns="50800" rIns="50800" bIns="50800" anchor="ctr"/>
          <a:lstStyle/>
          <a:p>
            <a:pPr/>
          </a:p>
        </p:txBody>
      </p:sp>
      <p:sp>
        <p:nvSpPr>
          <p:cNvPr id="442" name="FAKE NEWS"/>
          <p:cNvSpPr txBox="1"/>
          <p:nvPr/>
        </p:nvSpPr>
        <p:spPr>
          <a:xfrm>
            <a:off x="4180085" y="931333"/>
            <a:ext cx="464463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FAKE NEWS</a:t>
            </a:r>
          </a:p>
        </p:txBody>
      </p:sp>
      <p:sp>
        <p:nvSpPr>
          <p:cNvPr id="443" name="The trust of people towards media and institution has decreased. Social networks have become the ‘echo room’ for increasing fake news. Companies have to regain control of information. False news https://youtu.be/cSKGa_7XJkg"/>
          <p:cNvSpPr txBox="1"/>
          <p:nvPr/>
        </p:nvSpPr>
        <p:spPr>
          <a:xfrm>
            <a:off x="2478079" y="2641600"/>
            <a:ext cx="8188806"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The trust of people towards media and institution has decreased. Social networks have become the ‘echo room’ for increasing fake news. Companies have to regain control of information. </a:t>
            </a:r>
            <a:r>
              <a:rPr i="1"/>
              <a:t>False news</a:t>
            </a:r>
            <a:r>
              <a:t> </a:t>
            </a:r>
            <a:r>
              <a:rPr u="sng">
                <a:solidFill>
                  <a:srgbClr val="0000FF"/>
                </a:solidFill>
                <a:uFill>
                  <a:solidFill>
                    <a:srgbClr val="0000FF"/>
                  </a:solidFill>
                </a:uFill>
                <a:hlinkClick r:id="rId2" invalidUrl="" action="" tgtFrame="" tooltip="" history="1" highlightClick="0" endSnd="0"/>
              </a:rPr>
              <a:t>https://youtu.be/cSKGa_7XJkg</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Rettangolo"/>
          <p:cNvSpPr/>
          <p:nvPr/>
        </p:nvSpPr>
        <p:spPr>
          <a:xfrm>
            <a:off x="-152400" y="-152400"/>
            <a:ext cx="13449764" cy="10074672"/>
          </a:xfrm>
          <a:prstGeom prst="rect">
            <a:avLst/>
          </a:prstGeom>
          <a:solidFill>
            <a:schemeClr val="accent2"/>
          </a:solidFill>
          <a:ln w="25400">
            <a:solidFill>
              <a:schemeClr val="accent3">
                <a:lumOff val="11764"/>
              </a:schemeClr>
            </a:solidFill>
          </a:ln>
        </p:spPr>
        <p:txBody>
          <a:bodyPr lIns="50800" tIns="50800" rIns="50800" bIns="50800" anchor="ctr"/>
          <a:lstStyle/>
          <a:p>
            <a:pPr/>
          </a:p>
        </p:txBody>
      </p:sp>
      <p:sp>
        <p:nvSpPr>
          <p:cNvPr id="446" name="MAKE A CHOICE"/>
          <p:cNvSpPr txBox="1"/>
          <p:nvPr/>
        </p:nvSpPr>
        <p:spPr>
          <a:xfrm>
            <a:off x="3382739" y="931333"/>
            <a:ext cx="623932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5">
                    <a:lumOff val="17352"/>
                  </a:schemeClr>
                </a:solidFill>
              </a:defRPr>
            </a:lvl1pPr>
          </a:lstStyle>
          <a:p>
            <a:pPr/>
            <a:r>
              <a:t>MAKE A CHOICE</a:t>
            </a:r>
          </a:p>
        </p:txBody>
      </p:sp>
      <p:sp>
        <p:nvSpPr>
          <p:cNvPr id="447" name="Companies have to make a choice. Either you stay on one side of the river (activism, feminism, diversity, environmental issues etc) or the other side, that is just silence, and that is not an option anymore.  Parks https://www.parksdiversity.eu P&amp;J The Talk https://youtu.be/3s20ePvTaME"/>
          <p:cNvSpPr txBox="1"/>
          <p:nvPr/>
        </p:nvSpPr>
        <p:spPr>
          <a:xfrm>
            <a:off x="2478079" y="2501900"/>
            <a:ext cx="8188806"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800"/>
            </a:pPr>
            <a:r>
              <a:t>Companies have to make a choice. Either you stay on one side of the river (activism, feminism, diversity, environmental issues etc) or the other side, that is just silence, and that is not an option anymore. </a:t>
            </a:r>
            <a:br/>
            <a:r>
              <a:rPr i="1"/>
              <a:t>Parks</a:t>
            </a:r>
            <a:r>
              <a:t> </a:t>
            </a:r>
            <a:r>
              <a:rPr u="sng">
                <a:solidFill>
                  <a:srgbClr val="0000FF"/>
                </a:solidFill>
                <a:uFill>
                  <a:solidFill>
                    <a:srgbClr val="0000FF"/>
                  </a:solidFill>
                </a:uFill>
                <a:hlinkClick r:id="rId2" invalidUrl="" action="" tgtFrame="" tooltip="" history="1" highlightClick="0" endSnd="0"/>
              </a:rPr>
              <a:t>https://www.parksdiversity.eu</a:t>
            </a:r>
            <a:br/>
            <a:r>
              <a:t>P&amp;J The Talk </a:t>
            </a:r>
            <a:r>
              <a:rPr u="sng">
                <a:solidFill>
                  <a:srgbClr val="0000FF"/>
                </a:solidFill>
                <a:uFill>
                  <a:solidFill>
                    <a:srgbClr val="0000FF"/>
                  </a:solidFill>
                </a:uFill>
                <a:hlinkClick r:id="rId3" invalidUrl="" action="" tgtFrame="" tooltip="" history="1" highlightClick="0" endSnd="0"/>
              </a:rPr>
              <a:t>https://youtu.be/3s20ePvTaME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Pinguino"/>
          <p:cNvSpPr/>
          <p:nvPr/>
        </p:nvSpPr>
        <p:spPr>
          <a:xfrm>
            <a:off x="2650368" y="5599830"/>
            <a:ext cx="915198" cy="1488195"/>
          </a:xfrm>
          <a:custGeom>
            <a:avLst/>
            <a:gdLst/>
            <a:ahLst/>
            <a:cxnLst>
              <a:cxn ang="0">
                <a:pos x="wd2" y="hd2"/>
              </a:cxn>
              <a:cxn ang="5400000">
                <a:pos x="wd2" y="hd2"/>
              </a:cxn>
              <a:cxn ang="10800000">
                <a:pos x="wd2" y="hd2"/>
              </a:cxn>
              <a:cxn ang="16200000">
                <a:pos x="wd2" y="hd2"/>
              </a:cxn>
            </a:cxnLst>
            <a:rect l="0" t="0" r="r" b="b"/>
            <a:pathLst>
              <a:path w="21415" h="21571" fill="norm" stroke="1" extrusionOk="0">
                <a:moveTo>
                  <a:pt x="14984" y="4"/>
                </a:moveTo>
                <a:cubicBezTo>
                  <a:pt x="14751" y="-4"/>
                  <a:pt x="14512" y="1"/>
                  <a:pt x="14266" y="20"/>
                </a:cubicBezTo>
                <a:cubicBezTo>
                  <a:pt x="12334" y="171"/>
                  <a:pt x="10009" y="1196"/>
                  <a:pt x="9391" y="2991"/>
                </a:cubicBezTo>
                <a:cubicBezTo>
                  <a:pt x="9365" y="3067"/>
                  <a:pt x="9303" y="3132"/>
                  <a:pt x="9198" y="3175"/>
                </a:cubicBezTo>
                <a:cubicBezTo>
                  <a:pt x="6987" y="4194"/>
                  <a:pt x="537" y="8282"/>
                  <a:pt x="2966" y="17163"/>
                </a:cubicBezTo>
                <a:cubicBezTo>
                  <a:pt x="3523" y="19207"/>
                  <a:pt x="1616" y="20441"/>
                  <a:pt x="188" y="21056"/>
                </a:cubicBezTo>
                <a:cubicBezTo>
                  <a:pt x="-160" y="21207"/>
                  <a:pt x="6" y="21552"/>
                  <a:pt x="441" y="21552"/>
                </a:cubicBezTo>
                <a:cubicBezTo>
                  <a:pt x="441" y="21552"/>
                  <a:pt x="3820" y="21569"/>
                  <a:pt x="8208" y="19946"/>
                </a:cubicBezTo>
                <a:cubicBezTo>
                  <a:pt x="9026" y="19649"/>
                  <a:pt x="7945" y="21535"/>
                  <a:pt x="11279" y="21552"/>
                </a:cubicBezTo>
                <a:cubicBezTo>
                  <a:pt x="11279" y="21552"/>
                  <a:pt x="13613" y="21552"/>
                  <a:pt x="14005" y="21552"/>
                </a:cubicBezTo>
                <a:cubicBezTo>
                  <a:pt x="14336" y="21552"/>
                  <a:pt x="14649" y="21449"/>
                  <a:pt x="14797" y="21390"/>
                </a:cubicBezTo>
                <a:cubicBezTo>
                  <a:pt x="14858" y="21363"/>
                  <a:pt x="14936" y="21359"/>
                  <a:pt x="15014" y="21370"/>
                </a:cubicBezTo>
                <a:cubicBezTo>
                  <a:pt x="15189" y="21391"/>
                  <a:pt x="15510" y="21450"/>
                  <a:pt x="15771" y="21558"/>
                </a:cubicBezTo>
                <a:cubicBezTo>
                  <a:pt x="15866" y="21596"/>
                  <a:pt x="15988" y="21542"/>
                  <a:pt x="15945" y="21477"/>
                </a:cubicBezTo>
                <a:cubicBezTo>
                  <a:pt x="15771" y="21202"/>
                  <a:pt x="15451" y="21067"/>
                  <a:pt x="15129" y="20975"/>
                </a:cubicBezTo>
                <a:cubicBezTo>
                  <a:pt x="15076" y="20959"/>
                  <a:pt x="15031" y="20931"/>
                  <a:pt x="14987" y="20904"/>
                </a:cubicBezTo>
                <a:cubicBezTo>
                  <a:pt x="14709" y="20667"/>
                  <a:pt x="13718" y="20555"/>
                  <a:pt x="13257" y="20517"/>
                </a:cubicBezTo>
                <a:cubicBezTo>
                  <a:pt x="13187" y="20511"/>
                  <a:pt x="13142" y="20469"/>
                  <a:pt x="13159" y="20426"/>
                </a:cubicBezTo>
                <a:cubicBezTo>
                  <a:pt x="13185" y="20361"/>
                  <a:pt x="13204" y="20295"/>
                  <a:pt x="13230" y="20225"/>
                </a:cubicBezTo>
                <a:cubicBezTo>
                  <a:pt x="13239" y="20188"/>
                  <a:pt x="13283" y="20156"/>
                  <a:pt x="13344" y="20139"/>
                </a:cubicBezTo>
                <a:cubicBezTo>
                  <a:pt x="14972" y="19816"/>
                  <a:pt x="16426" y="17643"/>
                  <a:pt x="17000" y="16678"/>
                </a:cubicBezTo>
                <a:cubicBezTo>
                  <a:pt x="18393" y="14327"/>
                  <a:pt x="19289" y="11431"/>
                  <a:pt x="19402" y="8945"/>
                </a:cubicBezTo>
                <a:cubicBezTo>
                  <a:pt x="19489" y="7020"/>
                  <a:pt x="19140" y="4490"/>
                  <a:pt x="17164" y="2813"/>
                </a:cubicBezTo>
                <a:cubicBezTo>
                  <a:pt x="17076" y="2743"/>
                  <a:pt x="17094" y="2641"/>
                  <a:pt x="17199" y="2582"/>
                </a:cubicBezTo>
                <a:cubicBezTo>
                  <a:pt x="17895" y="2145"/>
                  <a:pt x="19228" y="1605"/>
                  <a:pt x="21326" y="1545"/>
                </a:cubicBezTo>
                <a:cubicBezTo>
                  <a:pt x="21404" y="1545"/>
                  <a:pt x="21440" y="1492"/>
                  <a:pt x="21396" y="1454"/>
                </a:cubicBezTo>
                <a:cubicBezTo>
                  <a:pt x="20787" y="953"/>
                  <a:pt x="18758" y="952"/>
                  <a:pt x="18314" y="817"/>
                </a:cubicBezTo>
                <a:cubicBezTo>
                  <a:pt x="17903" y="695"/>
                  <a:pt x="16617" y="57"/>
                  <a:pt x="14984" y="4"/>
                </a:cubicBezTo>
                <a:close/>
                <a:moveTo>
                  <a:pt x="13273" y="1347"/>
                </a:moveTo>
                <a:cubicBezTo>
                  <a:pt x="14170" y="1374"/>
                  <a:pt x="13169" y="2549"/>
                  <a:pt x="14449" y="2727"/>
                </a:cubicBezTo>
                <a:cubicBezTo>
                  <a:pt x="15241" y="2840"/>
                  <a:pt x="15798" y="2392"/>
                  <a:pt x="16660" y="2916"/>
                </a:cubicBezTo>
                <a:cubicBezTo>
                  <a:pt x="20360" y="5924"/>
                  <a:pt x="18881" y="12585"/>
                  <a:pt x="16522" y="16575"/>
                </a:cubicBezTo>
                <a:cubicBezTo>
                  <a:pt x="15346" y="18554"/>
                  <a:pt x="13997" y="19821"/>
                  <a:pt x="12996" y="19870"/>
                </a:cubicBezTo>
                <a:cubicBezTo>
                  <a:pt x="12874" y="19875"/>
                  <a:pt x="12776" y="19934"/>
                  <a:pt x="12767" y="20005"/>
                </a:cubicBezTo>
                <a:cubicBezTo>
                  <a:pt x="12550" y="21040"/>
                  <a:pt x="11873" y="21213"/>
                  <a:pt x="11472" y="21240"/>
                </a:cubicBezTo>
                <a:cubicBezTo>
                  <a:pt x="11403" y="21245"/>
                  <a:pt x="11350" y="21212"/>
                  <a:pt x="11350" y="21169"/>
                </a:cubicBezTo>
                <a:cubicBezTo>
                  <a:pt x="11350" y="20705"/>
                  <a:pt x="11235" y="19912"/>
                  <a:pt x="10548" y="19368"/>
                </a:cubicBezTo>
                <a:cubicBezTo>
                  <a:pt x="9520" y="18548"/>
                  <a:pt x="8380" y="17459"/>
                  <a:pt x="9111" y="15879"/>
                </a:cubicBezTo>
                <a:cubicBezTo>
                  <a:pt x="9581" y="14860"/>
                  <a:pt x="10872" y="14251"/>
                  <a:pt x="11995" y="13394"/>
                </a:cubicBezTo>
                <a:cubicBezTo>
                  <a:pt x="12369" y="15065"/>
                  <a:pt x="10592" y="16602"/>
                  <a:pt x="11410" y="16818"/>
                </a:cubicBezTo>
                <a:cubicBezTo>
                  <a:pt x="12385" y="17077"/>
                  <a:pt x="14595" y="15729"/>
                  <a:pt x="15118" y="13502"/>
                </a:cubicBezTo>
                <a:cubicBezTo>
                  <a:pt x="15510" y="11830"/>
                  <a:pt x="14718" y="9440"/>
                  <a:pt x="14239" y="8227"/>
                </a:cubicBezTo>
                <a:cubicBezTo>
                  <a:pt x="14056" y="7769"/>
                  <a:pt x="14119" y="7278"/>
                  <a:pt x="14432" y="6847"/>
                </a:cubicBezTo>
                <a:cubicBezTo>
                  <a:pt x="15007" y="6038"/>
                  <a:pt x="15276" y="4842"/>
                  <a:pt x="12221" y="3574"/>
                </a:cubicBezTo>
                <a:cubicBezTo>
                  <a:pt x="10715" y="2949"/>
                  <a:pt x="12429" y="1325"/>
                  <a:pt x="13273" y="1347"/>
                </a:cubicBezTo>
                <a:close/>
              </a:path>
            </a:pathLst>
          </a:custGeom>
          <a:solidFill>
            <a:schemeClr val="accent6">
              <a:lumOff val="8627"/>
            </a:schemeClr>
          </a:solidFill>
          <a:ln w="25400">
            <a:solidFill>
              <a:schemeClr val="accent1"/>
            </a:solidFill>
          </a:ln>
        </p:spPr>
        <p:txBody>
          <a:bodyPr lIns="50800" tIns="50800" rIns="50800" bIns="50800" anchor="ctr"/>
          <a:lstStyle/>
          <a:p>
            <a:pPr/>
          </a:p>
        </p:txBody>
      </p:sp>
      <p:sp>
        <p:nvSpPr>
          <p:cNvPr id="167" name="Palma"/>
          <p:cNvSpPr/>
          <p:nvPr/>
        </p:nvSpPr>
        <p:spPr>
          <a:xfrm>
            <a:off x="5137866" y="319601"/>
            <a:ext cx="988481" cy="14605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84" y="0"/>
                </a:moveTo>
                <a:cubicBezTo>
                  <a:pt x="6984" y="0"/>
                  <a:pt x="7408" y="293"/>
                  <a:pt x="8033" y="823"/>
                </a:cubicBezTo>
                <a:cubicBezTo>
                  <a:pt x="6733" y="303"/>
                  <a:pt x="4906" y="71"/>
                  <a:pt x="2346" y="404"/>
                </a:cubicBezTo>
                <a:cubicBezTo>
                  <a:pt x="2379" y="414"/>
                  <a:pt x="2413" y="425"/>
                  <a:pt x="2446" y="435"/>
                </a:cubicBezTo>
                <a:cubicBezTo>
                  <a:pt x="3367" y="368"/>
                  <a:pt x="4667" y="443"/>
                  <a:pt x="6091" y="1050"/>
                </a:cubicBezTo>
                <a:cubicBezTo>
                  <a:pt x="5081" y="878"/>
                  <a:pt x="4146" y="782"/>
                  <a:pt x="3362" y="729"/>
                </a:cubicBezTo>
                <a:cubicBezTo>
                  <a:pt x="5630" y="1493"/>
                  <a:pt x="7737" y="2480"/>
                  <a:pt x="9386" y="4022"/>
                </a:cubicBezTo>
                <a:cubicBezTo>
                  <a:pt x="7002" y="2252"/>
                  <a:pt x="2994" y="2876"/>
                  <a:pt x="2994" y="2876"/>
                </a:cubicBezTo>
                <a:cubicBezTo>
                  <a:pt x="2994" y="2876"/>
                  <a:pt x="5165" y="3008"/>
                  <a:pt x="7370" y="3520"/>
                </a:cubicBezTo>
                <a:cubicBezTo>
                  <a:pt x="4779" y="3019"/>
                  <a:pt x="1638" y="2996"/>
                  <a:pt x="0" y="5174"/>
                </a:cubicBezTo>
                <a:cubicBezTo>
                  <a:pt x="173" y="5136"/>
                  <a:pt x="357" y="5099"/>
                  <a:pt x="550" y="5061"/>
                </a:cubicBezTo>
                <a:cubicBezTo>
                  <a:pt x="725" y="4809"/>
                  <a:pt x="1072" y="4512"/>
                  <a:pt x="1770" y="4368"/>
                </a:cubicBezTo>
                <a:cubicBezTo>
                  <a:pt x="1503" y="4613"/>
                  <a:pt x="1280" y="4807"/>
                  <a:pt x="1096" y="4960"/>
                </a:cubicBezTo>
                <a:cubicBezTo>
                  <a:pt x="2271" y="4758"/>
                  <a:pt x="3752" y="4598"/>
                  <a:pt x="5502" y="4664"/>
                </a:cubicBezTo>
                <a:cubicBezTo>
                  <a:pt x="4730" y="4840"/>
                  <a:pt x="4224" y="5089"/>
                  <a:pt x="4224" y="5089"/>
                </a:cubicBezTo>
                <a:cubicBezTo>
                  <a:pt x="4224" y="5089"/>
                  <a:pt x="6557" y="4831"/>
                  <a:pt x="8684" y="5023"/>
                </a:cubicBezTo>
                <a:cubicBezTo>
                  <a:pt x="6742" y="5445"/>
                  <a:pt x="3491" y="6554"/>
                  <a:pt x="3267" y="9264"/>
                </a:cubicBezTo>
                <a:cubicBezTo>
                  <a:pt x="3461" y="8961"/>
                  <a:pt x="3788" y="8631"/>
                  <a:pt x="4329" y="8323"/>
                </a:cubicBezTo>
                <a:cubicBezTo>
                  <a:pt x="3980" y="8942"/>
                  <a:pt x="3705" y="9382"/>
                  <a:pt x="3498" y="9692"/>
                </a:cubicBezTo>
                <a:cubicBezTo>
                  <a:pt x="4319" y="8964"/>
                  <a:pt x="5372" y="8011"/>
                  <a:pt x="6755" y="7147"/>
                </a:cubicBezTo>
                <a:cubicBezTo>
                  <a:pt x="6276" y="7726"/>
                  <a:pt x="6277" y="8238"/>
                  <a:pt x="6277" y="8238"/>
                </a:cubicBezTo>
                <a:cubicBezTo>
                  <a:pt x="6277" y="8238"/>
                  <a:pt x="7903" y="6926"/>
                  <a:pt x="9878" y="5721"/>
                </a:cubicBezTo>
                <a:lnTo>
                  <a:pt x="9955" y="5696"/>
                </a:lnTo>
                <a:lnTo>
                  <a:pt x="9528" y="7094"/>
                </a:lnTo>
                <a:lnTo>
                  <a:pt x="9356" y="7101"/>
                </a:lnTo>
                <a:lnTo>
                  <a:pt x="8893" y="8821"/>
                </a:lnTo>
                <a:lnTo>
                  <a:pt x="8705" y="8738"/>
                </a:lnTo>
                <a:lnTo>
                  <a:pt x="8149" y="11431"/>
                </a:lnTo>
                <a:lnTo>
                  <a:pt x="7941" y="11442"/>
                </a:lnTo>
                <a:lnTo>
                  <a:pt x="7627" y="14159"/>
                </a:lnTo>
                <a:lnTo>
                  <a:pt x="7419" y="14126"/>
                </a:lnTo>
                <a:lnTo>
                  <a:pt x="7694" y="17418"/>
                </a:lnTo>
                <a:lnTo>
                  <a:pt x="7522" y="17467"/>
                </a:lnTo>
                <a:lnTo>
                  <a:pt x="8394" y="21600"/>
                </a:lnTo>
                <a:lnTo>
                  <a:pt x="10050" y="21600"/>
                </a:lnTo>
                <a:lnTo>
                  <a:pt x="9219" y="16988"/>
                </a:lnTo>
                <a:lnTo>
                  <a:pt x="9080" y="17027"/>
                </a:lnTo>
                <a:lnTo>
                  <a:pt x="9116" y="14389"/>
                </a:lnTo>
                <a:lnTo>
                  <a:pt x="9014" y="14372"/>
                </a:lnTo>
                <a:lnTo>
                  <a:pt x="9572" y="11356"/>
                </a:lnTo>
                <a:lnTo>
                  <a:pt x="9428" y="11363"/>
                </a:lnTo>
                <a:lnTo>
                  <a:pt x="10058" y="9345"/>
                </a:lnTo>
                <a:lnTo>
                  <a:pt x="9960" y="9300"/>
                </a:lnTo>
                <a:lnTo>
                  <a:pt x="10855" y="7042"/>
                </a:lnTo>
                <a:lnTo>
                  <a:pt x="10727" y="7047"/>
                </a:lnTo>
                <a:lnTo>
                  <a:pt x="11411" y="5590"/>
                </a:lnTo>
                <a:lnTo>
                  <a:pt x="11576" y="5625"/>
                </a:lnTo>
                <a:cubicBezTo>
                  <a:pt x="12145" y="5789"/>
                  <a:pt x="15386" y="6763"/>
                  <a:pt x="17263" y="8200"/>
                </a:cubicBezTo>
                <a:cubicBezTo>
                  <a:pt x="16976" y="7698"/>
                  <a:pt x="16556" y="7293"/>
                  <a:pt x="16069" y="6966"/>
                </a:cubicBezTo>
                <a:cubicBezTo>
                  <a:pt x="17217" y="7490"/>
                  <a:pt x="18204" y="8127"/>
                  <a:pt x="19190" y="8903"/>
                </a:cubicBezTo>
                <a:cubicBezTo>
                  <a:pt x="19190" y="8903"/>
                  <a:pt x="19243" y="8153"/>
                  <a:pt x="17860" y="6811"/>
                </a:cubicBezTo>
                <a:cubicBezTo>
                  <a:pt x="18409" y="6987"/>
                  <a:pt x="18782" y="7186"/>
                  <a:pt x="19030" y="7389"/>
                </a:cubicBezTo>
                <a:cubicBezTo>
                  <a:pt x="18317" y="5790"/>
                  <a:pt x="15876" y="5194"/>
                  <a:pt x="13878" y="4979"/>
                </a:cubicBezTo>
                <a:cubicBezTo>
                  <a:pt x="17204" y="4788"/>
                  <a:pt x="19688" y="5346"/>
                  <a:pt x="21345" y="5857"/>
                </a:cubicBezTo>
                <a:cubicBezTo>
                  <a:pt x="20837" y="5280"/>
                  <a:pt x="20715" y="5068"/>
                  <a:pt x="20715" y="5068"/>
                </a:cubicBezTo>
                <a:cubicBezTo>
                  <a:pt x="20715" y="5068"/>
                  <a:pt x="21165" y="5214"/>
                  <a:pt x="21600" y="5576"/>
                </a:cubicBezTo>
                <a:cubicBezTo>
                  <a:pt x="20243" y="3489"/>
                  <a:pt x="17402" y="3255"/>
                  <a:pt x="14925" y="3532"/>
                </a:cubicBezTo>
                <a:cubicBezTo>
                  <a:pt x="15909" y="3391"/>
                  <a:pt x="17016" y="3280"/>
                  <a:pt x="17963" y="3304"/>
                </a:cubicBezTo>
                <a:cubicBezTo>
                  <a:pt x="15130" y="2253"/>
                  <a:pt x="12296" y="4013"/>
                  <a:pt x="12296" y="4013"/>
                </a:cubicBezTo>
                <a:cubicBezTo>
                  <a:pt x="13338" y="2620"/>
                  <a:pt x="14831" y="1764"/>
                  <a:pt x="16875" y="900"/>
                </a:cubicBezTo>
                <a:cubicBezTo>
                  <a:pt x="16340" y="898"/>
                  <a:pt x="16147" y="879"/>
                  <a:pt x="16147" y="879"/>
                </a:cubicBezTo>
                <a:cubicBezTo>
                  <a:pt x="16147" y="879"/>
                  <a:pt x="16363" y="777"/>
                  <a:pt x="16743" y="691"/>
                </a:cubicBezTo>
                <a:cubicBezTo>
                  <a:pt x="14578" y="410"/>
                  <a:pt x="13156" y="975"/>
                  <a:pt x="12229" y="1755"/>
                </a:cubicBezTo>
                <a:cubicBezTo>
                  <a:pt x="12556" y="1366"/>
                  <a:pt x="12930" y="988"/>
                  <a:pt x="13335" y="689"/>
                </a:cubicBezTo>
                <a:cubicBezTo>
                  <a:pt x="10956" y="1222"/>
                  <a:pt x="10858" y="3023"/>
                  <a:pt x="10886" y="3574"/>
                </a:cubicBezTo>
                <a:cubicBezTo>
                  <a:pt x="10875" y="3599"/>
                  <a:pt x="10866" y="3625"/>
                  <a:pt x="10855" y="3649"/>
                </a:cubicBezTo>
                <a:cubicBezTo>
                  <a:pt x="10767" y="3402"/>
                  <a:pt x="10653" y="3150"/>
                  <a:pt x="10511" y="2900"/>
                </a:cubicBezTo>
                <a:cubicBezTo>
                  <a:pt x="9515" y="694"/>
                  <a:pt x="6984" y="0"/>
                  <a:pt x="6984" y="0"/>
                </a:cubicBezTo>
                <a:close/>
              </a:path>
            </a:pathLst>
          </a:custGeom>
          <a:solidFill>
            <a:srgbClr val="FFFFFF"/>
          </a:solidFill>
          <a:ln w="25400">
            <a:solidFill>
              <a:schemeClr val="accent1"/>
            </a:solidFill>
          </a:ln>
        </p:spPr>
        <p:txBody>
          <a:bodyPr lIns="50800" tIns="50800" rIns="50800" bIns="50800" anchor="ctr"/>
          <a:lstStyle/>
          <a:p>
            <a:pPr/>
          </a:p>
        </p:txBody>
      </p:sp>
      <p:sp>
        <p:nvSpPr>
          <p:cNvPr id="168" name="Cuore"/>
          <p:cNvSpPr/>
          <p:nvPr/>
        </p:nvSpPr>
        <p:spPr>
          <a:xfrm>
            <a:off x="7356533" y="456327"/>
            <a:ext cx="1343280" cy="1187080"/>
          </a:xfrm>
          <a:custGeom>
            <a:avLst/>
            <a:gdLst/>
            <a:ahLst/>
            <a:cxnLst>
              <a:cxn ang="0">
                <a:pos x="wd2" y="hd2"/>
              </a:cxn>
              <a:cxn ang="5400000">
                <a:pos x="wd2" y="hd2"/>
              </a:cxn>
              <a:cxn ang="10800000">
                <a:pos x="wd2" y="hd2"/>
              </a:cxn>
              <a:cxn ang="16200000">
                <a:pos x="wd2" y="hd2"/>
              </a:cxn>
            </a:cxnLst>
            <a:rect l="0" t="0" r="r" b="b"/>
            <a:pathLst>
              <a:path w="21506" h="21433" fill="norm" stroke="1" extrusionOk="0">
                <a:moveTo>
                  <a:pt x="5838" y="8"/>
                </a:moveTo>
                <a:cubicBezTo>
                  <a:pt x="3712" y="114"/>
                  <a:pt x="158" y="1891"/>
                  <a:pt x="2" y="7232"/>
                </a:cubicBezTo>
                <a:cubicBezTo>
                  <a:pt x="-54" y="9134"/>
                  <a:pt x="1253" y="14877"/>
                  <a:pt x="10702" y="21433"/>
                </a:cubicBezTo>
                <a:cubicBezTo>
                  <a:pt x="20130" y="14892"/>
                  <a:pt x="21546" y="9139"/>
                  <a:pt x="21505" y="7232"/>
                </a:cubicBezTo>
                <a:cubicBezTo>
                  <a:pt x="21391" y="1889"/>
                  <a:pt x="17806" y="115"/>
                  <a:pt x="15669" y="8"/>
                </a:cubicBezTo>
                <a:cubicBezTo>
                  <a:pt x="12170" y="-167"/>
                  <a:pt x="10753" y="2729"/>
                  <a:pt x="10753" y="2729"/>
                </a:cubicBezTo>
                <a:cubicBezTo>
                  <a:pt x="10753" y="2729"/>
                  <a:pt x="9337" y="-167"/>
                  <a:pt x="5838" y="8"/>
                </a:cubicBezTo>
                <a:close/>
              </a:path>
            </a:pathLst>
          </a:custGeom>
          <a:solidFill>
            <a:srgbClr val="FFFFFF"/>
          </a:solidFill>
          <a:ln w="25400">
            <a:solidFill>
              <a:schemeClr val="accent1"/>
            </a:solidFill>
          </a:ln>
        </p:spPr>
        <p:txBody>
          <a:bodyPr lIns="50800" tIns="50800" rIns="50800" bIns="50800" anchor="ctr"/>
          <a:lstStyle/>
          <a:p>
            <a:pPr/>
          </a:p>
        </p:txBody>
      </p:sp>
      <p:sp>
        <p:nvSpPr>
          <p:cNvPr id="169" name="Uomo che cammina"/>
          <p:cNvSpPr/>
          <p:nvPr/>
        </p:nvSpPr>
        <p:spPr>
          <a:xfrm>
            <a:off x="2763104" y="3247521"/>
            <a:ext cx="689726" cy="1531358"/>
          </a:xfrm>
          <a:custGeom>
            <a:avLst/>
            <a:gdLst/>
            <a:ahLst/>
            <a:cxnLst>
              <a:cxn ang="0">
                <a:pos x="wd2" y="hd2"/>
              </a:cxn>
              <a:cxn ang="5400000">
                <a:pos x="wd2" y="hd2"/>
              </a:cxn>
              <a:cxn ang="10800000">
                <a:pos x="wd2" y="hd2"/>
              </a:cxn>
              <a:cxn ang="16200000">
                <a:pos x="wd2" y="hd2"/>
              </a:cxn>
            </a:cxnLst>
            <a:rect l="0" t="0" r="r" b="b"/>
            <a:pathLst>
              <a:path w="21090" h="21577" fill="norm" stroke="1" extrusionOk="0">
                <a:moveTo>
                  <a:pt x="9311" y="0"/>
                </a:moveTo>
                <a:cubicBezTo>
                  <a:pt x="9114" y="1"/>
                  <a:pt x="8985" y="9"/>
                  <a:pt x="8973" y="10"/>
                </a:cubicBezTo>
                <a:cubicBezTo>
                  <a:pt x="7445" y="183"/>
                  <a:pt x="6460" y="741"/>
                  <a:pt x="6483" y="1401"/>
                </a:cubicBezTo>
                <a:cubicBezTo>
                  <a:pt x="6495" y="1769"/>
                  <a:pt x="6599" y="1889"/>
                  <a:pt x="6858" y="2154"/>
                </a:cubicBezTo>
                <a:cubicBezTo>
                  <a:pt x="7022" y="2322"/>
                  <a:pt x="7458" y="2603"/>
                  <a:pt x="7493" y="2652"/>
                </a:cubicBezTo>
                <a:cubicBezTo>
                  <a:pt x="7599" y="2798"/>
                  <a:pt x="7669" y="2821"/>
                  <a:pt x="7445" y="2983"/>
                </a:cubicBezTo>
                <a:cubicBezTo>
                  <a:pt x="7422" y="2999"/>
                  <a:pt x="7001" y="3037"/>
                  <a:pt x="7001" y="3048"/>
                </a:cubicBezTo>
                <a:lnTo>
                  <a:pt x="6766" y="3232"/>
                </a:lnTo>
                <a:cubicBezTo>
                  <a:pt x="4463" y="3887"/>
                  <a:pt x="4709" y="3850"/>
                  <a:pt x="4016" y="4797"/>
                </a:cubicBezTo>
                <a:cubicBezTo>
                  <a:pt x="3745" y="5171"/>
                  <a:pt x="2912" y="6761"/>
                  <a:pt x="2653" y="6821"/>
                </a:cubicBezTo>
                <a:cubicBezTo>
                  <a:pt x="2418" y="6870"/>
                  <a:pt x="2371" y="6957"/>
                  <a:pt x="2359" y="7033"/>
                </a:cubicBezTo>
                <a:cubicBezTo>
                  <a:pt x="2324" y="7303"/>
                  <a:pt x="2193" y="7440"/>
                  <a:pt x="2264" y="7640"/>
                </a:cubicBezTo>
                <a:cubicBezTo>
                  <a:pt x="2287" y="7721"/>
                  <a:pt x="2334" y="7759"/>
                  <a:pt x="2451" y="7780"/>
                </a:cubicBezTo>
                <a:cubicBezTo>
                  <a:pt x="2204" y="8885"/>
                  <a:pt x="2428" y="9838"/>
                  <a:pt x="2323" y="10407"/>
                </a:cubicBezTo>
                <a:cubicBezTo>
                  <a:pt x="2311" y="10472"/>
                  <a:pt x="2254" y="10537"/>
                  <a:pt x="2172" y="10591"/>
                </a:cubicBezTo>
                <a:cubicBezTo>
                  <a:pt x="1761" y="10840"/>
                  <a:pt x="1618" y="11051"/>
                  <a:pt x="1559" y="11484"/>
                </a:cubicBezTo>
                <a:cubicBezTo>
                  <a:pt x="1524" y="11734"/>
                  <a:pt x="1853" y="11734"/>
                  <a:pt x="1794" y="11864"/>
                </a:cubicBezTo>
                <a:cubicBezTo>
                  <a:pt x="1735" y="11993"/>
                  <a:pt x="1875" y="12063"/>
                  <a:pt x="1981" y="12144"/>
                </a:cubicBezTo>
                <a:cubicBezTo>
                  <a:pt x="2016" y="12177"/>
                  <a:pt x="2066" y="12188"/>
                  <a:pt x="2113" y="12193"/>
                </a:cubicBezTo>
                <a:cubicBezTo>
                  <a:pt x="2207" y="12204"/>
                  <a:pt x="2312" y="12225"/>
                  <a:pt x="2370" y="12258"/>
                </a:cubicBezTo>
                <a:cubicBezTo>
                  <a:pt x="2441" y="12296"/>
                  <a:pt x="2535" y="12333"/>
                  <a:pt x="2664" y="12344"/>
                </a:cubicBezTo>
                <a:cubicBezTo>
                  <a:pt x="2911" y="12371"/>
                  <a:pt x="3123" y="12019"/>
                  <a:pt x="3123" y="12019"/>
                </a:cubicBezTo>
                <a:cubicBezTo>
                  <a:pt x="3170" y="12165"/>
                  <a:pt x="3698" y="12215"/>
                  <a:pt x="3663" y="12090"/>
                </a:cubicBezTo>
                <a:cubicBezTo>
                  <a:pt x="3569" y="11830"/>
                  <a:pt x="3908" y="11684"/>
                  <a:pt x="4038" y="11224"/>
                </a:cubicBezTo>
                <a:cubicBezTo>
                  <a:pt x="4108" y="10980"/>
                  <a:pt x="3981" y="10764"/>
                  <a:pt x="3828" y="10596"/>
                </a:cubicBezTo>
                <a:cubicBezTo>
                  <a:pt x="3958" y="9990"/>
                  <a:pt x="4627" y="8326"/>
                  <a:pt x="4827" y="8012"/>
                </a:cubicBezTo>
                <a:cubicBezTo>
                  <a:pt x="4992" y="8001"/>
                  <a:pt x="4969" y="7915"/>
                  <a:pt x="5051" y="7764"/>
                </a:cubicBezTo>
                <a:cubicBezTo>
                  <a:pt x="5086" y="7693"/>
                  <a:pt x="5238" y="8680"/>
                  <a:pt x="5308" y="9671"/>
                </a:cubicBezTo>
                <a:cubicBezTo>
                  <a:pt x="5344" y="10147"/>
                  <a:pt x="4428" y="10775"/>
                  <a:pt x="5521" y="11652"/>
                </a:cubicBezTo>
                <a:cubicBezTo>
                  <a:pt x="5651" y="11755"/>
                  <a:pt x="5695" y="11868"/>
                  <a:pt x="5672" y="11982"/>
                </a:cubicBezTo>
                <a:cubicBezTo>
                  <a:pt x="5284" y="13693"/>
                  <a:pt x="5131" y="15063"/>
                  <a:pt x="4967" y="15551"/>
                </a:cubicBezTo>
                <a:cubicBezTo>
                  <a:pt x="4920" y="15686"/>
                  <a:pt x="4743" y="16071"/>
                  <a:pt x="4614" y="16195"/>
                </a:cubicBezTo>
                <a:cubicBezTo>
                  <a:pt x="4285" y="16417"/>
                  <a:pt x="3876" y="16752"/>
                  <a:pt x="3876" y="16757"/>
                </a:cubicBezTo>
                <a:cubicBezTo>
                  <a:pt x="2971" y="17504"/>
                  <a:pt x="2266" y="18382"/>
                  <a:pt x="1761" y="18972"/>
                </a:cubicBezTo>
                <a:lnTo>
                  <a:pt x="1148" y="19573"/>
                </a:lnTo>
                <a:cubicBezTo>
                  <a:pt x="1136" y="19584"/>
                  <a:pt x="1137" y="19596"/>
                  <a:pt x="1126" y="19607"/>
                </a:cubicBezTo>
                <a:cubicBezTo>
                  <a:pt x="1067" y="19655"/>
                  <a:pt x="1090" y="19692"/>
                  <a:pt x="1019" y="19789"/>
                </a:cubicBezTo>
                <a:cubicBezTo>
                  <a:pt x="949" y="19887"/>
                  <a:pt x="-369" y="20554"/>
                  <a:pt x="101" y="20744"/>
                </a:cubicBezTo>
                <a:cubicBezTo>
                  <a:pt x="1076" y="21134"/>
                  <a:pt x="1137" y="20993"/>
                  <a:pt x="1948" y="21285"/>
                </a:cubicBezTo>
                <a:cubicBezTo>
                  <a:pt x="2618" y="21529"/>
                  <a:pt x="3157" y="21523"/>
                  <a:pt x="3733" y="21544"/>
                </a:cubicBezTo>
                <a:lnTo>
                  <a:pt x="6201" y="21539"/>
                </a:lnTo>
                <a:cubicBezTo>
                  <a:pt x="6424" y="21539"/>
                  <a:pt x="6495" y="21458"/>
                  <a:pt x="6483" y="21355"/>
                </a:cubicBezTo>
                <a:cubicBezTo>
                  <a:pt x="6483" y="21257"/>
                  <a:pt x="6273" y="21138"/>
                  <a:pt x="6109" y="21106"/>
                </a:cubicBezTo>
                <a:cubicBezTo>
                  <a:pt x="5886" y="21068"/>
                  <a:pt x="5778" y="21068"/>
                  <a:pt x="5543" y="21057"/>
                </a:cubicBezTo>
                <a:cubicBezTo>
                  <a:pt x="5214" y="21046"/>
                  <a:pt x="4909" y="20970"/>
                  <a:pt x="4721" y="20845"/>
                </a:cubicBezTo>
                <a:cubicBezTo>
                  <a:pt x="4415" y="20656"/>
                  <a:pt x="3991" y="20375"/>
                  <a:pt x="3792" y="20240"/>
                </a:cubicBezTo>
                <a:cubicBezTo>
                  <a:pt x="4015" y="20245"/>
                  <a:pt x="4214" y="20239"/>
                  <a:pt x="4214" y="20223"/>
                </a:cubicBezTo>
                <a:cubicBezTo>
                  <a:pt x="4226" y="20174"/>
                  <a:pt x="4437" y="19968"/>
                  <a:pt x="5095" y="19329"/>
                </a:cubicBezTo>
                <a:cubicBezTo>
                  <a:pt x="5225" y="19199"/>
                  <a:pt x="5366" y="19076"/>
                  <a:pt x="5496" y="18962"/>
                </a:cubicBezTo>
                <a:cubicBezTo>
                  <a:pt x="6024" y="18556"/>
                  <a:pt x="6624" y="18084"/>
                  <a:pt x="6895" y="17835"/>
                </a:cubicBezTo>
                <a:cubicBezTo>
                  <a:pt x="7506" y="17288"/>
                  <a:pt x="8174" y="16817"/>
                  <a:pt x="8444" y="16346"/>
                </a:cubicBezTo>
                <a:cubicBezTo>
                  <a:pt x="8750" y="15810"/>
                  <a:pt x="9539" y="14532"/>
                  <a:pt x="9539" y="14532"/>
                </a:cubicBezTo>
                <a:cubicBezTo>
                  <a:pt x="9503" y="14581"/>
                  <a:pt x="10091" y="14960"/>
                  <a:pt x="10479" y="15317"/>
                </a:cubicBezTo>
                <a:cubicBezTo>
                  <a:pt x="10620" y="15442"/>
                  <a:pt x="10891" y="15945"/>
                  <a:pt x="10938" y="16080"/>
                </a:cubicBezTo>
                <a:cubicBezTo>
                  <a:pt x="11079" y="16432"/>
                  <a:pt x="11360" y="17137"/>
                  <a:pt x="11536" y="17375"/>
                </a:cubicBezTo>
                <a:cubicBezTo>
                  <a:pt x="11948" y="17949"/>
                  <a:pt x="12675" y="18865"/>
                  <a:pt x="13310" y="19531"/>
                </a:cubicBezTo>
                <a:lnTo>
                  <a:pt x="14052" y="20424"/>
                </a:lnTo>
                <a:cubicBezTo>
                  <a:pt x="14111" y="20489"/>
                  <a:pt x="14238" y="20532"/>
                  <a:pt x="14379" y="20532"/>
                </a:cubicBezTo>
                <a:cubicBezTo>
                  <a:pt x="14379" y="20868"/>
                  <a:pt x="14426" y="21598"/>
                  <a:pt x="14896" y="21576"/>
                </a:cubicBezTo>
                <a:cubicBezTo>
                  <a:pt x="16694" y="21495"/>
                  <a:pt x="15061" y="21469"/>
                  <a:pt x="17305" y="21485"/>
                </a:cubicBezTo>
                <a:cubicBezTo>
                  <a:pt x="18528" y="21490"/>
                  <a:pt x="19810" y="21236"/>
                  <a:pt x="20574" y="20911"/>
                </a:cubicBezTo>
                <a:cubicBezTo>
                  <a:pt x="20785" y="20819"/>
                  <a:pt x="20914" y="20764"/>
                  <a:pt x="21055" y="20678"/>
                </a:cubicBezTo>
                <a:cubicBezTo>
                  <a:pt x="21231" y="20548"/>
                  <a:pt x="20726" y="20369"/>
                  <a:pt x="20104" y="20439"/>
                </a:cubicBezTo>
                <a:cubicBezTo>
                  <a:pt x="19058" y="20558"/>
                  <a:pt x="18398" y="20472"/>
                  <a:pt x="18080" y="20407"/>
                </a:cubicBezTo>
                <a:cubicBezTo>
                  <a:pt x="17963" y="20380"/>
                  <a:pt x="17858" y="20342"/>
                  <a:pt x="17775" y="20299"/>
                </a:cubicBezTo>
                <a:cubicBezTo>
                  <a:pt x="17611" y="20207"/>
                  <a:pt x="17376" y="20110"/>
                  <a:pt x="17247" y="20050"/>
                </a:cubicBezTo>
                <a:cubicBezTo>
                  <a:pt x="17399" y="20023"/>
                  <a:pt x="17516" y="19996"/>
                  <a:pt x="17493" y="19974"/>
                </a:cubicBezTo>
                <a:cubicBezTo>
                  <a:pt x="17446" y="19931"/>
                  <a:pt x="17083" y="19477"/>
                  <a:pt x="16589" y="18822"/>
                </a:cubicBezTo>
                <a:cubicBezTo>
                  <a:pt x="16354" y="18480"/>
                  <a:pt x="16131" y="18155"/>
                  <a:pt x="16002" y="17960"/>
                </a:cubicBezTo>
                <a:cubicBezTo>
                  <a:pt x="15120" y="16634"/>
                  <a:pt x="14861" y="15788"/>
                  <a:pt x="14720" y="15133"/>
                </a:cubicBezTo>
                <a:cubicBezTo>
                  <a:pt x="14603" y="14575"/>
                  <a:pt x="14133" y="14358"/>
                  <a:pt x="13721" y="13617"/>
                </a:cubicBezTo>
                <a:lnTo>
                  <a:pt x="12076" y="11224"/>
                </a:lnTo>
                <a:cubicBezTo>
                  <a:pt x="11970" y="11013"/>
                  <a:pt x="12194" y="10904"/>
                  <a:pt x="12194" y="10693"/>
                </a:cubicBezTo>
                <a:cubicBezTo>
                  <a:pt x="12182" y="10211"/>
                  <a:pt x="12077" y="9323"/>
                  <a:pt x="12300" y="8852"/>
                </a:cubicBezTo>
                <a:cubicBezTo>
                  <a:pt x="13464" y="9268"/>
                  <a:pt x="15720" y="9556"/>
                  <a:pt x="15825" y="9632"/>
                </a:cubicBezTo>
                <a:cubicBezTo>
                  <a:pt x="16119" y="9827"/>
                  <a:pt x="16543" y="9973"/>
                  <a:pt x="17048" y="10055"/>
                </a:cubicBezTo>
                <a:cubicBezTo>
                  <a:pt x="17272" y="10087"/>
                  <a:pt x="17377" y="10158"/>
                  <a:pt x="17471" y="10212"/>
                </a:cubicBezTo>
                <a:lnTo>
                  <a:pt x="17647" y="10298"/>
                </a:lnTo>
                <a:cubicBezTo>
                  <a:pt x="17776" y="10331"/>
                  <a:pt x="18023" y="10346"/>
                  <a:pt x="18411" y="10205"/>
                </a:cubicBezTo>
                <a:lnTo>
                  <a:pt x="18716" y="10082"/>
                </a:lnTo>
                <a:cubicBezTo>
                  <a:pt x="18810" y="10038"/>
                  <a:pt x="18929" y="9935"/>
                  <a:pt x="18859" y="9875"/>
                </a:cubicBezTo>
                <a:lnTo>
                  <a:pt x="18940" y="9757"/>
                </a:lnTo>
                <a:cubicBezTo>
                  <a:pt x="19022" y="9703"/>
                  <a:pt x="19012" y="9626"/>
                  <a:pt x="18918" y="9577"/>
                </a:cubicBezTo>
                <a:cubicBezTo>
                  <a:pt x="18682" y="9448"/>
                  <a:pt x="18398" y="9340"/>
                  <a:pt x="18139" y="9242"/>
                </a:cubicBezTo>
                <a:cubicBezTo>
                  <a:pt x="18021" y="9199"/>
                  <a:pt x="17858" y="9171"/>
                  <a:pt x="17706" y="9176"/>
                </a:cubicBezTo>
                <a:lnTo>
                  <a:pt x="17401" y="9139"/>
                </a:lnTo>
                <a:cubicBezTo>
                  <a:pt x="17307" y="9128"/>
                  <a:pt x="17202" y="9123"/>
                  <a:pt x="17096" y="9117"/>
                </a:cubicBezTo>
                <a:cubicBezTo>
                  <a:pt x="16802" y="9112"/>
                  <a:pt x="16014" y="9031"/>
                  <a:pt x="14992" y="8381"/>
                </a:cubicBezTo>
                <a:cubicBezTo>
                  <a:pt x="14522" y="8083"/>
                  <a:pt x="13840" y="7818"/>
                  <a:pt x="13299" y="7596"/>
                </a:cubicBezTo>
                <a:cubicBezTo>
                  <a:pt x="13323" y="7536"/>
                  <a:pt x="13336" y="7439"/>
                  <a:pt x="13218" y="7352"/>
                </a:cubicBezTo>
                <a:cubicBezTo>
                  <a:pt x="13077" y="7244"/>
                  <a:pt x="12816" y="7211"/>
                  <a:pt x="12557" y="7060"/>
                </a:cubicBezTo>
                <a:cubicBezTo>
                  <a:pt x="12263" y="6253"/>
                  <a:pt x="12454" y="6193"/>
                  <a:pt x="12348" y="5711"/>
                </a:cubicBezTo>
                <a:cubicBezTo>
                  <a:pt x="12148" y="4774"/>
                  <a:pt x="11476" y="4428"/>
                  <a:pt x="11030" y="4059"/>
                </a:cubicBezTo>
                <a:cubicBezTo>
                  <a:pt x="11030" y="4059"/>
                  <a:pt x="11149" y="3973"/>
                  <a:pt x="11055" y="3924"/>
                </a:cubicBezTo>
                <a:cubicBezTo>
                  <a:pt x="10985" y="3892"/>
                  <a:pt x="10314" y="3648"/>
                  <a:pt x="10302" y="3648"/>
                </a:cubicBezTo>
                <a:cubicBezTo>
                  <a:pt x="10091" y="3589"/>
                  <a:pt x="10479" y="3437"/>
                  <a:pt x="10596" y="3318"/>
                </a:cubicBezTo>
                <a:cubicBezTo>
                  <a:pt x="10737" y="3183"/>
                  <a:pt x="10865" y="3150"/>
                  <a:pt x="11500" y="3166"/>
                </a:cubicBezTo>
                <a:cubicBezTo>
                  <a:pt x="11887" y="3171"/>
                  <a:pt x="12064" y="3096"/>
                  <a:pt x="12028" y="2939"/>
                </a:cubicBezTo>
                <a:cubicBezTo>
                  <a:pt x="11993" y="2733"/>
                  <a:pt x="12360" y="2765"/>
                  <a:pt x="12219" y="2597"/>
                </a:cubicBezTo>
                <a:cubicBezTo>
                  <a:pt x="12208" y="2581"/>
                  <a:pt x="12299" y="2534"/>
                  <a:pt x="12311" y="2523"/>
                </a:cubicBezTo>
                <a:cubicBezTo>
                  <a:pt x="12417" y="2458"/>
                  <a:pt x="12228" y="2382"/>
                  <a:pt x="12322" y="2262"/>
                </a:cubicBezTo>
                <a:cubicBezTo>
                  <a:pt x="12381" y="2192"/>
                  <a:pt x="12676" y="2187"/>
                  <a:pt x="12653" y="2041"/>
                </a:cubicBezTo>
                <a:cubicBezTo>
                  <a:pt x="12617" y="1851"/>
                  <a:pt x="11899" y="1787"/>
                  <a:pt x="12087" y="1548"/>
                </a:cubicBezTo>
                <a:cubicBezTo>
                  <a:pt x="12334" y="1245"/>
                  <a:pt x="11984" y="909"/>
                  <a:pt x="11984" y="909"/>
                </a:cubicBezTo>
                <a:cubicBezTo>
                  <a:pt x="12231" y="817"/>
                  <a:pt x="12193" y="763"/>
                  <a:pt x="11793" y="498"/>
                </a:cubicBezTo>
                <a:cubicBezTo>
                  <a:pt x="11124" y="55"/>
                  <a:pt x="9901" y="-2"/>
                  <a:pt x="9311" y="0"/>
                </a:cubicBezTo>
                <a:close/>
              </a:path>
            </a:pathLst>
          </a:custGeom>
          <a:solidFill>
            <a:srgbClr val="A7A7A7"/>
          </a:solidFill>
          <a:ln w="25400">
            <a:solidFill>
              <a:schemeClr val="accent1"/>
            </a:solidFill>
          </a:ln>
        </p:spPr>
        <p:txBody>
          <a:bodyPr lIns="50800" tIns="50800" rIns="50800" bIns="50800" anchor="ctr"/>
          <a:lstStyle/>
          <a:p>
            <a:pPr/>
          </a:p>
        </p:txBody>
      </p:sp>
      <p:sp>
        <p:nvSpPr>
          <p:cNvPr id="170" name="Cerca"/>
          <p:cNvSpPr/>
          <p:nvPr/>
        </p:nvSpPr>
        <p:spPr>
          <a:xfrm>
            <a:off x="9843185" y="368840"/>
            <a:ext cx="1162110" cy="1362054"/>
          </a:xfrm>
          <a:custGeom>
            <a:avLst/>
            <a:gdLst/>
            <a:ahLst/>
            <a:cxnLst>
              <a:cxn ang="0">
                <a:pos x="wd2" y="hd2"/>
              </a:cxn>
              <a:cxn ang="5400000">
                <a:pos x="wd2" y="hd2"/>
              </a:cxn>
              <a:cxn ang="10800000">
                <a:pos x="wd2" y="hd2"/>
              </a:cxn>
              <a:cxn ang="16200000">
                <a:pos x="wd2" y="hd2"/>
              </a:cxn>
            </a:cxnLst>
            <a:rect l="0" t="0" r="r" b="b"/>
            <a:pathLst>
              <a:path w="20400" h="21502" fill="norm" stroke="1"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25400">
            <a:solidFill>
              <a:schemeClr val="accent1"/>
            </a:solidFill>
          </a:ln>
        </p:spPr>
        <p:txBody>
          <a:bodyPr lIns="50800" tIns="50800" rIns="50800" bIns="50800" anchor="ctr"/>
          <a:lstStyle/>
          <a:p>
            <a:pPr/>
          </a:p>
        </p:txBody>
      </p:sp>
      <p:sp>
        <p:nvSpPr>
          <p:cNvPr id="171" name="Linea"/>
          <p:cNvSpPr/>
          <p:nvPr/>
        </p:nvSpPr>
        <p:spPr>
          <a:xfrm>
            <a:off x="1549400" y="2836333"/>
            <a:ext cx="10565902" cy="1"/>
          </a:xfrm>
          <a:prstGeom prst="line">
            <a:avLst/>
          </a:prstGeom>
          <a:ln w="25400">
            <a:solidFill>
              <a:schemeClr val="accent1"/>
            </a:solidFill>
          </a:ln>
        </p:spPr>
        <p:txBody>
          <a:bodyPr lIns="45718" tIns="45718" rIns="45718" bIns="45718"/>
          <a:lstStyle/>
          <a:p>
            <a:pPr/>
          </a:p>
        </p:txBody>
      </p:sp>
      <p:sp>
        <p:nvSpPr>
          <p:cNvPr id="172" name="Linea"/>
          <p:cNvSpPr/>
          <p:nvPr/>
        </p:nvSpPr>
        <p:spPr>
          <a:xfrm flipV="1">
            <a:off x="4411133" y="448732"/>
            <a:ext cx="1" cy="7436485"/>
          </a:xfrm>
          <a:prstGeom prst="line">
            <a:avLst/>
          </a:prstGeom>
          <a:ln w="25400">
            <a:solidFill>
              <a:schemeClr val="accent1"/>
            </a:solidFill>
          </a:ln>
        </p:spPr>
        <p:txBody>
          <a:bodyPr lIns="45718" tIns="45718" rIns="45718" bIns="45718"/>
          <a:lstStyle/>
          <a:p>
            <a:pPr/>
          </a:p>
        </p:txBody>
      </p:sp>
      <p:sp>
        <p:nvSpPr>
          <p:cNvPr id="173" name="Approvato"/>
          <p:cNvSpPr/>
          <p:nvPr/>
        </p:nvSpPr>
        <p:spPr>
          <a:xfrm>
            <a:off x="4997106" y="337820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3"/>
          </a:solidFill>
          <a:ln w="38100">
            <a:solidFill>
              <a:srgbClr val="FFFFFF"/>
            </a:solidFill>
          </a:ln>
        </p:spPr>
        <p:txBody>
          <a:bodyPr lIns="50800" tIns="50800" rIns="50800" bIns="50800" anchor="ctr"/>
          <a:lstStyle/>
          <a:p>
            <a:pPr>
              <a:defRPr>
                <a:solidFill>
                  <a:srgbClr val="FFFFFF"/>
                </a:solidFill>
              </a:defRPr>
            </a:pPr>
          </a:p>
        </p:txBody>
      </p:sp>
      <p:sp>
        <p:nvSpPr>
          <p:cNvPr id="174" name="Approvato"/>
          <p:cNvSpPr/>
          <p:nvPr/>
        </p:nvSpPr>
        <p:spPr>
          <a:xfrm>
            <a:off x="7393172" y="337820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3"/>
          </a:solidFill>
          <a:ln w="38100">
            <a:solidFill>
              <a:srgbClr val="FFFFFF"/>
            </a:solidFill>
          </a:ln>
        </p:spPr>
        <p:txBody>
          <a:bodyPr lIns="50800" tIns="50800" rIns="50800" bIns="50800" anchor="ctr"/>
          <a:lstStyle/>
          <a:p>
            <a:pPr>
              <a:defRPr>
                <a:solidFill>
                  <a:srgbClr val="FFFFFF"/>
                </a:solidFill>
              </a:defRPr>
            </a:pPr>
          </a:p>
        </p:txBody>
      </p:sp>
      <p:sp>
        <p:nvSpPr>
          <p:cNvPr id="175" name="Approvato"/>
          <p:cNvSpPr/>
          <p:nvPr/>
        </p:nvSpPr>
        <p:spPr>
          <a:xfrm>
            <a:off x="9789239" y="337820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3"/>
          </a:solidFill>
          <a:ln w="38100">
            <a:solidFill>
              <a:srgbClr val="FFFFFF"/>
            </a:solidFill>
          </a:ln>
        </p:spPr>
        <p:txBody>
          <a:bodyPr lIns="50800" tIns="50800" rIns="50800" bIns="50800" anchor="ctr"/>
          <a:lstStyle/>
          <a:p>
            <a:pPr>
              <a:defRPr>
                <a:solidFill>
                  <a:srgbClr val="FFFFFF"/>
                </a:solidFill>
              </a:defRPr>
            </a:pPr>
          </a:p>
        </p:txBody>
      </p:sp>
      <p:sp>
        <p:nvSpPr>
          <p:cNvPr id="176" name="Approvato"/>
          <p:cNvSpPr/>
          <p:nvPr/>
        </p:nvSpPr>
        <p:spPr>
          <a:xfrm>
            <a:off x="4997106" y="5708927"/>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3"/>
          </a:solidFill>
          <a:ln w="38100">
            <a:solidFill>
              <a:srgbClr val="FFFFFF"/>
            </a:solidFill>
          </a:ln>
        </p:spPr>
        <p:txBody>
          <a:bodyPr lIns="50800" tIns="50800" rIns="50800" bIns="50800" anchor="ctr"/>
          <a:lstStyle/>
          <a:p>
            <a:pPr>
              <a:defRPr>
                <a:solidFill>
                  <a:srgbClr val="FFFFFF"/>
                </a:solidFill>
              </a:defRPr>
            </a:pPr>
          </a:p>
        </p:txBody>
      </p:sp>
      <p:sp>
        <p:nvSpPr>
          <p:cNvPr id="177" name="Approvato"/>
          <p:cNvSpPr/>
          <p:nvPr/>
        </p:nvSpPr>
        <p:spPr>
          <a:xfrm>
            <a:off x="7393172" y="5708927"/>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chemeClr val="accent3"/>
          </a:solidFill>
          <a:ln w="38100">
            <a:solidFill>
              <a:srgbClr val="FFFFFF"/>
            </a:solidFill>
          </a:ln>
        </p:spPr>
        <p:txBody>
          <a:bodyPr lIns="50800" tIns="50800" rIns="50800" bIns="50800" anchor="ctr"/>
          <a:lstStyle/>
          <a:p>
            <a:pPr>
              <a:defRPr>
                <a:solidFill>
                  <a:srgbClr val="FFFFFF"/>
                </a:solidFill>
              </a:defRPr>
            </a:pPr>
          </a:p>
        </p:txBody>
      </p:sp>
      <p:sp>
        <p:nvSpPr>
          <p:cNvPr id="178" name="Attraversamento ferroviario"/>
          <p:cNvSpPr/>
          <p:nvPr/>
        </p:nvSpPr>
        <p:spPr>
          <a:xfrm>
            <a:off x="9789239" y="5708927"/>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cubicBezTo>
                  <a:pt x="4844" y="0"/>
                  <a:pt x="0" y="4844"/>
                  <a:pt x="0" y="10799"/>
                </a:cubicBezTo>
                <a:cubicBezTo>
                  <a:pt x="0" y="16754"/>
                  <a:pt x="4844" y="21600"/>
                  <a:pt x="10799" y="21600"/>
                </a:cubicBezTo>
                <a:cubicBezTo>
                  <a:pt x="16754" y="21600"/>
                  <a:pt x="21600" y="16754"/>
                  <a:pt x="21600" y="10799"/>
                </a:cubicBezTo>
                <a:cubicBezTo>
                  <a:pt x="21600" y="4844"/>
                  <a:pt x="16754" y="0"/>
                  <a:pt x="10799" y="0"/>
                </a:cubicBezTo>
                <a:close/>
                <a:moveTo>
                  <a:pt x="10799" y="792"/>
                </a:moveTo>
                <a:cubicBezTo>
                  <a:pt x="13009" y="792"/>
                  <a:pt x="15054" y="1511"/>
                  <a:pt x="16712" y="2729"/>
                </a:cubicBezTo>
                <a:lnTo>
                  <a:pt x="10799" y="8641"/>
                </a:lnTo>
                <a:lnTo>
                  <a:pt x="4888" y="2729"/>
                </a:lnTo>
                <a:cubicBezTo>
                  <a:pt x="6546" y="1511"/>
                  <a:pt x="8589" y="792"/>
                  <a:pt x="10799" y="792"/>
                </a:cubicBezTo>
                <a:close/>
                <a:moveTo>
                  <a:pt x="2729" y="4888"/>
                </a:moveTo>
                <a:lnTo>
                  <a:pt x="8641" y="10799"/>
                </a:lnTo>
                <a:lnTo>
                  <a:pt x="2729" y="16712"/>
                </a:lnTo>
                <a:cubicBezTo>
                  <a:pt x="1511" y="15054"/>
                  <a:pt x="792" y="13009"/>
                  <a:pt x="792" y="10799"/>
                </a:cubicBezTo>
                <a:cubicBezTo>
                  <a:pt x="792" y="8589"/>
                  <a:pt x="1511" y="6546"/>
                  <a:pt x="2729" y="4888"/>
                </a:cubicBezTo>
                <a:close/>
                <a:moveTo>
                  <a:pt x="18871" y="4888"/>
                </a:moveTo>
                <a:cubicBezTo>
                  <a:pt x="20089" y="6546"/>
                  <a:pt x="20808" y="8589"/>
                  <a:pt x="20808" y="10799"/>
                </a:cubicBezTo>
                <a:cubicBezTo>
                  <a:pt x="20808" y="13009"/>
                  <a:pt x="20089" y="15054"/>
                  <a:pt x="18871" y="16712"/>
                </a:cubicBezTo>
                <a:lnTo>
                  <a:pt x="12959" y="10799"/>
                </a:lnTo>
                <a:lnTo>
                  <a:pt x="18871" y="4888"/>
                </a:lnTo>
                <a:close/>
                <a:moveTo>
                  <a:pt x="10799" y="12959"/>
                </a:moveTo>
                <a:lnTo>
                  <a:pt x="16712" y="18871"/>
                </a:lnTo>
                <a:cubicBezTo>
                  <a:pt x="15054" y="20089"/>
                  <a:pt x="13009" y="20808"/>
                  <a:pt x="10799" y="20808"/>
                </a:cubicBezTo>
                <a:cubicBezTo>
                  <a:pt x="8589" y="20808"/>
                  <a:pt x="6546" y="20089"/>
                  <a:pt x="4888" y="18871"/>
                </a:cubicBezTo>
                <a:lnTo>
                  <a:pt x="10799" y="12959"/>
                </a:lnTo>
                <a:close/>
              </a:path>
            </a:pathLst>
          </a:custGeom>
          <a:gradFill>
            <a:gsLst>
              <a:gs pos="0">
                <a:schemeClr val="accent5"/>
              </a:gs>
              <a:gs pos="100000">
                <a:schemeClr val="accent5">
                  <a:hueOff val="-200295"/>
                  <a:lumOff val="22393"/>
                </a:schemeClr>
              </a:gs>
            </a:gsLst>
            <a:lin ang="16200000"/>
          </a:gradFill>
          <a:ln>
            <a:solidFill>
              <a:srgbClr val="FD5E48"/>
            </a:solidFill>
          </a:ln>
        </p:spPr>
        <p:txBody>
          <a:bodyPr lIns="50800" tIns="50800" rIns="50800" bIns="50800" anchor="ctr"/>
          <a:lstStyle/>
          <a:p>
            <a:pPr>
              <a:defRPr>
                <a:solidFill>
                  <a:srgbClr val="FFFFFF"/>
                </a:solidFill>
              </a:defRPr>
            </a:pPr>
          </a:p>
        </p:txBody>
      </p:sp>
      <p:sp>
        <p:nvSpPr>
          <p:cNvPr id="179" name="Objective…"/>
          <p:cNvSpPr txBox="1"/>
          <p:nvPr/>
        </p:nvSpPr>
        <p:spPr>
          <a:xfrm>
            <a:off x="4855000" y="1889132"/>
            <a:ext cx="1554213"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Objective </a:t>
            </a:r>
          </a:p>
          <a:p>
            <a:pPr/>
            <a:r>
              <a:t>reality</a:t>
            </a:r>
          </a:p>
        </p:txBody>
      </p:sp>
      <p:sp>
        <p:nvSpPr>
          <p:cNvPr id="180" name="Subjective…"/>
          <p:cNvSpPr txBox="1"/>
          <p:nvPr/>
        </p:nvSpPr>
        <p:spPr>
          <a:xfrm>
            <a:off x="7183201" y="1889132"/>
            <a:ext cx="1689944"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Subjective </a:t>
            </a:r>
          </a:p>
          <a:p>
            <a:pPr/>
            <a:r>
              <a:t>reality</a:t>
            </a:r>
          </a:p>
        </p:txBody>
      </p:sp>
      <p:sp>
        <p:nvSpPr>
          <p:cNvPr id="181" name="Abstraction…"/>
          <p:cNvSpPr txBox="1"/>
          <p:nvPr/>
        </p:nvSpPr>
        <p:spPr>
          <a:xfrm>
            <a:off x="9841776" y="1864513"/>
            <a:ext cx="1723728"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Abstraction</a:t>
            </a:r>
          </a:p>
          <a:p>
            <a:pPr/>
            <a:r>
              <a:t>(Fiction)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P build="whole" bldLvl="1" animBg="1" rev="0" advAuto="0" spid="177" grpId="7"/>
      <p:bldP build="whole" bldLvl="1" animBg="1" rev="0" advAuto="0" spid="175" grpId="8"/>
      <p:bldP build="whole" bldLvl="1" animBg="1" rev="0" advAuto="0" spid="178" grpId="9"/>
      <p:bldP build="whole" bldLvl="1" animBg="1" rev="0" advAuto="0" spid="173" grpId="4"/>
      <p:bldP build="whole" bldLvl="1" animBg="1" rev="0" advAuto="0" spid="181" grpId="3"/>
      <p:bldP build="whole" bldLvl="1" animBg="1" rev="0" advAuto="0" spid="174" grpId="6"/>
      <p:bldP build="whole" bldLvl="1" animBg="1" rev="0" advAuto="0" spid="180" grpId="2"/>
      <p:bldP build="whole" bldLvl="1" animBg="1" rev="0" advAuto="0" spid="176" grpId="5"/>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Linea"/>
          <p:cNvSpPr/>
          <p:nvPr/>
        </p:nvSpPr>
        <p:spPr>
          <a:xfrm>
            <a:off x="397933" y="1346200"/>
            <a:ext cx="11934735" cy="0"/>
          </a:xfrm>
          <a:prstGeom prst="line">
            <a:avLst/>
          </a:prstGeom>
          <a:ln w="25400">
            <a:solidFill>
              <a:schemeClr val="accent1"/>
            </a:solidFill>
            <a:tailEnd type="triangle"/>
          </a:ln>
        </p:spPr>
        <p:txBody>
          <a:bodyPr lIns="45718" tIns="45718" rIns="45718" bIns="45718"/>
          <a:lstStyle/>
          <a:p>
            <a:pPr/>
          </a:p>
        </p:txBody>
      </p:sp>
      <p:graphicFrame>
        <p:nvGraphicFramePr>
          <p:cNvPr id="184" name="Tabella"/>
          <p:cNvGraphicFramePr/>
          <p:nvPr/>
        </p:nvGraphicFramePr>
        <p:xfrm>
          <a:off x="422496" y="2065443"/>
          <a:ext cx="12172508" cy="5635414"/>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737115"/>
                <a:gridCol w="1737115"/>
                <a:gridCol w="1737115"/>
                <a:gridCol w="1737115"/>
                <a:gridCol w="1737115"/>
                <a:gridCol w="1737115"/>
                <a:gridCol w="1737115"/>
              </a:tblGrid>
              <a:tr h="1124542">
                <a:tc>
                  <a:txBody>
                    <a:bodyPr/>
                    <a:lstStyle/>
                    <a:p>
                      <a:pPr>
                        <a:defRPr b="0" sz="1800">
                          <a:solidFill>
                            <a:srgbClr val="000000"/>
                          </a:solidFill>
                        </a:defRPr>
                      </a:pPr>
                      <a:r>
                        <a:rPr b="1" sz="1600">
                          <a:solidFill>
                            <a:srgbClr val="FFFFFF"/>
                          </a:solidFill>
                          <a:sym typeface="Helvetica"/>
                        </a:rPr>
                        <a:t>Year</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70.000</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5.000</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4.000-1500bc</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700bc</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1455</a:t>
                      </a:r>
                    </a:p>
                  </a:txBody>
                  <a:tcPr marL="0" marR="0" marT="0" marB="0" anchor="t" anchorCtr="0" horzOverflow="overflow"/>
                </a:tc>
                <a:tc>
                  <a:txBody>
                    <a:bodyPr/>
                    <a:lstStyle/>
                    <a:p>
                      <a:pPr>
                        <a:defRPr b="0" sz="1800">
                          <a:solidFill>
                            <a:srgbClr val="000000"/>
                          </a:solidFill>
                        </a:defRPr>
                      </a:pPr>
                      <a:r>
                        <a:rPr b="1" sz="1600">
                          <a:solidFill>
                            <a:srgbClr val="FFFFFF"/>
                          </a:solidFill>
                          <a:sym typeface="Helvetica"/>
                        </a:rPr>
                        <a:t>1991</a:t>
                      </a:r>
                    </a:p>
                  </a:txBody>
                  <a:tcPr marL="0" marR="0" marT="0" marB="0" anchor="t" anchorCtr="0" horzOverflow="overflow"/>
                </a:tc>
              </a:tr>
              <a:tr h="1124542">
                <a:tc>
                  <a:txBody>
                    <a:bodyPr/>
                    <a:lstStyle/>
                    <a:p>
                      <a:pPr>
                        <a:defRPr b="0" sz="1800">
                          <a:solidFill>
                            <a:srgbClr val="000000"/>
                          </a:solidFill>
                        </a:defRPr>
                      </a:pPr>
                      <a:r>
                        <a:rPr b="1" sz="1600">
                          <a:solidFill>
                            <a:srgbClr val="FFFFFF"/>
                          </a:solidFill>
                          <a:sym typeface="Helvetica"/>
                        </a:rPr>
                        <a:t>Era</a:t>
                      </a:r>
                    </a:p>
                  </a:txBody>
                  <a:tcPr marL="0" marR="0" marT="0" marB="0" anchor="t" anchorCtr="0" horzOverflow="overflow"/>
                </a:tc>
                <a:tc>
                  <a:txBody>
                    <a:bodyPr/>
                    <a:lstStyle/>
                    <a:p>
                      <a:pPr>
                        <a:defRPr sz="1800"/>
                      </a:pPr>
                      <a:r>
                        <a:rPr sz="1600">
                          <a:sym typeface="Helvetica"/>
                        </a:rPr>
                        <a:t>Cognitive Revolution</a:t>
                      </a:r>
                    </a:p>
                  </a:txBody>
                  <a:tcPr marL="0" marR="0" marT="0" marB="0" anchor="t" anchorCtr="0" horzOverflow="overflow"/>
                </a:tc>
                <a:tc>
                  <a:txBody>
                    <a:bodyPr/>
                    <a:lstStyle/>
                    <a:p>
                      <a:pPr>
                        <a:defRPr sz="1800"/>
                      </a:pPr>
                      <a:r>
                        <a:rPr sz="1600">
                          <a:sym typeface="Helvetica"/>
                        </a:rPr>
                        <a:t>Agricultural Revolution</a:t>
                      </a:r>
                    </a:p>
                  </a:txBody>
                  <a:tcPr marL="0" marR="0" marT="0" marB="0" anchor="t" anchorCtr="0" horzOverflow="overflow"/>
                </a:tc>
                <a:tc>
                  <a:txBody>
                    <a:bodyPr/>
                    <a:lstStyle/>
                    <a:p>
                      <a:pPr>
                        <a:defRPr sz="1800"/>
                      </a:pPr>
                      <a:r>
                        <a:rPr sz="1600">
                          <a:sym typeface="Helvetica"/>
                        </a:rPr>
                        <a:t>Writing + Money (Sumerians, Egyptians)</a:t>
                      </a:r>
                    </a:p>
                  </a:txBody>
                  <a:tcPr marL="0" marR="0" marT="0" marB="0" anchor="t" anchorCtr="0" horzOverflow="overflow"/>
                </a:tc>
                <a:tc>
                  <a:txBody>
                    <a:bodyPr/>
                    <a:lstStyle/>
                    <a:p>
                      <a:pPr>
                        <a:defRPr sz="1800"/>
                      </a:pPr>
                      <a:r>
                        <a:rPr sz="1600">
                          <a:sym typeface="Helvetica"/>
                        </a:rPr>
                        <a:t>Holistic Narratives (myths)</a:t>
                      </a:r>
                    </a:p>
                  </a:txBody>
                  <a:tcPr marL="0" marR="0" marT="0" marB="0" anchor="t" anchorCtr="0" horzOverflow="overflow"/>
                </a:tc>
                <a:tc>
                  <a:txBody>
                    <a:bodyPr/>
                    <a:lstStyle/>
                    <a:p>
                      <a:pPr>
                        <a:defRPr sz="1800"/>
                      </a:pPr>
                      <a:r>
                        <a:rPr sz="1600">
                          <a:sym typeface="Helvetica"/>
                        </a:rPr>
                        <a:t>Printing -Johannes Gutenberg</a:t>
                      </a:r>
                    </a:p>
                  </a:txBody>
                  <a:tcPr marL="0" marR="0" marT="0" marB="0" anchor="t" anchorCtr="0" horzOverflow="overflow"/>
                </a:tc>
                <a:tc>
                  <a:txBody>
                    <a:bodyPr/>
                    <a:lstStyle/>
                    <a:p>
                      <a:pPr>
                        <a:defRPr sz="1800"/>
                      </a:pPr>
                      <a:r>
                        <a:rPr sz="1600">
                          <a:sym typeface="Helvetica"/>
                        </a:rPr>
                        <a:t>World Wide Web - Tim Berners Lee</a:t>
                      </a:r>
                    </a:p>
                  </a:txBody>
                  <a:tcPr marL="0" marR="0" marT="0" marB="0" anchor="t" anchorCtr="0" horzOverflow="overflow"/>
                </a:tc>
              </a:tr>
              <a:tr h="1124542">
                <a:tc>
                  <a:txBody>
                    <a:bodyPr/>
                    <a:lstStyle/>
                    <a:p>
                      <a:pPr>
                        <a:defRPr b="0" sz="1800">
                          <a:solidFill>
                            <a:srgbClr val="000000"/>
                          </a:solidFill>
                        </a:defRPr>
                      </a:pPr>
                      <a:r>
                        <a:rPr b="1" sz="1600">
                          <a:solidFill>
                            <a:srgbClr val="FFFFFF"/>
                          </a:solidFill>
                          <a:sym typeface="Helvetica"/>
                        </a:rPr>
                        <a:t>Type of Stories</a:t>
                      </a:r>
                    </a:p>
                  </a:txBody>
                  <a:tcPr marL="0" marR="0" marT="0" marB="0" anchor="t" anchorCtr="0" horzOverflow="overflow"/>
                </a:tc>
                <a:tc>
                  <a:txBody>
                    <a:bodyPr/>
                    <a:lstStyle/>
                    <a:p>
                      <a:pPr>
                        <a:defRPr sz="1800"/>
                      </a:pPr>
                      <a:r>
                        <a:rPr sz="1600">
                          <a:sym typeface="Helvetica"/>
                        </a:rPr>
                        <a:t>Local stories of spirits and ghosts</a:t>
                      </a:r>
                    </a:p>
                  </a:txBody>
                  <a:tcPr marL="0" marR="0" marT="0" marB="0" anchor="t" anchorCtr="0" horzOverflow="overflow"/>
                </a:tc>
                <a:tc>
                  <a:txBody>
                    <a:bodyPr/>
                    <a:lstStyle/>
                    <a:p>
                      <a:pPr>
                        <a:defRPr sz="1800"/>
                      </a:pPr>
                      <a:r>
                        <a:rPr sz="1600">
                          <a:sym typeface="Helvetica"/>
                        </a:rPr>
                        <a:t>Intersubjective stories of gods</a:t>
                      </a:r>
                    </a:p>
                  </a:txBody>
                  <a:tcPr marL="0" marR="0" marT="0" marB="0" anchor="t" anchorCtr="0" horzOverflow="overflow"/>
                </a:tc>
                <a:tc>
                  <a:txBody>
                    <a:bodyPr/>
                    <a:lstStyle/>
                    <a:p>
                      <a:pPr>
                        <a:defRPr sz="1800"/>
                      </a:pPr>
                      <a:r>
                        <a:rPr sz="1600">
                          <a:sym typeface="Helvetica"/>
                        </a:rPr>
                        <a:t>Stories of living deities (brands)</a:t>
                      </a:r>
                    </a:p>
                  </a:txBody>
                  <a:tcPr marL="0" marR="0" marT="0" marB="0" anchor="t" anchorCtr="0" horzOverflow="overflow"/>
                </a:tc>
                <a:tc>
                  <a:txBody>
                    <a:bodyPr/>
                    <a:lstStyle/>
                    <a:p>
                      <a:pPr>
                        <a:defRPr sz="1800"/>
                      </a:pPr>
                      <a:r>
                        <a:rPr sz="1600">
                          <a:sym typeface="Helvetica"/>
                        </a:rPr>
                        <a:t>Universal stories of gods, and humans against gods (hybris)</a:t>
                      </a:r>
                    </a:p>
                  </a:txBody>
                  <a:tcPr marL="0" marR="0" marT="0" marB="0" anchor="t" anchorCtr="0" horzOverflow="overflow"/>
                </a:tc>
                <a:tc>
                  <a:txBody>
                    <a:bodyPr/>
                    <a:lstStyle/>
                    <a:p>
                      <a:pPr>
                        <a:defRPr sz="1800"/>
                      </a:pPr>
                      <a:r>
                        <a:rPr sz="1600">
                          <a:sym typeface="Helvetica"/>
                        </a:rPr>
                        <a:t>Universal written stories</a:t>
                      </a:r>
                    </a:p>
                  </a:txBody>
                  <a:tcPr marL="0" marR="0" marT="0" marB="0" anchor="t" anchorCtr="0" horzOverflow="overflow"/>
                </a:tc>
                <a:tc>
                  <a:txBody>
                    <a:bodyPr/>
                    <a:lstStyle/>
                    <a:p>
                      <a:pPr>
                        <a:defRPr sz="1800"/>
                      </a:pPr>
                      <a:r>
                        <a:rPr sz="1600">
                          <a:sym typeface="Helvetica"/>
                        </a:rPr>
                        <a:t>The world web of stories constantly (re)create History</a:t>
                      </a:r>
                    </a:p>
                  </a:txBody>
                  <a:tcPr marL="0" marR="0" marT="0" marB="0" anchor="t" anchorCtr="0" horzOverflow="overflow"/>
                </a:tc>
              </a:tr>
              <a:tr h="1124542">
                <a:tc>
                  <a:txBody>
                    <a:bodyPr/>
                    <a:lstStyle/>
                    <a:p>
                      <a:pPr>
                        <a:defRPr b="0" sz="1800">
                          <a:solidFill>
                            <a:srgbClr val="000000"/>
                          </a:solidFill>
                        </a:defRPr>
                      </a:pPr>
                      <a:r>
                        <a:rPr b="1" sz="1600">
                          <a:solidFill>
                            <a:srgbClr val="FFFFFF"/>
                          </a:solidFill>
                          <a:sym typeface="Helvetica"/>
                        </a:rPr>
                        <a:t>Audience</a:t>
                      </a:r>
                    </a:p>
                  </a:txBody>
                  <a:tcPr marL="0" marR="0" marT="0" marB="0" anchor="t" anchorCtr="0" horzOverflow="overflow"/>
                </a:tc>
                <a:tc>
                  <a:txBody>
                    <a:bodyPr/>
                    <a:lstStyle/>
                    <a:p>
                      <a:pPr>
                        <a:defRPr sz="1800"/>
                      </a:pPr>
                      <a:r>
                        <a:rPr sz="1600">
                          <a:sym typeface="Helvetica"/>
                        </a:rPr>
                        <a:t>Nomads (tribes)</a:t>
                      </a:r>
                    </a:p>
                  </a:txBody>
                  <a:tcPr marL="0" marR="0" marT="0" marB="0" anchor="t" anchorCtr="0" horzOverflow="overflow"/>
                </a:tc>
                <a:tc>
                  <a:txBody>
                    <a:bodyPr/>
                    <a:lstStyle/>
                    <a:p>
                      <a:pPr>
                        <a:defRPr sz="1800"/>
                      </a:pPr>
                      <a:r>
                        <a:rPr sz="1600">
                          <a:sym typeface="Helvetica"/>
                        </a:rPr>
                        <a:t>Settled (tribes of tens)</a:t>
                      </a:r>
                    </a:p>
                  </a:txBody>
                  <a:tcPr marL="0" marR="0" marT="0" marB="0" anchor="t" anchorCtr="0" horzOverflow="overflow"/>
                </a:tc>
                <a:tc>
                  <a:txBody>
                    <a:bodyPr/>
                    <a:lstStyle/>
                    <a:p>
                      <a:pPr>
                        <a:defRPr sz="1800"/>
                      </a:pPr>
                      <a:r>
                        <a:rPr sz="1600">
                          <a:sym typeface="Helvetica"/>
                        </a:rPr>
                        <a:t>Cities (thousands)</a:t>
                      </a:r>
                    </a:p>
                  </a:txBody>
                  <a:tcPr marL="0" marR="0" marT="0" marB="0" anchor="t" anchorCtr="0" horzOverflow="overflow"/>
                </a:tc>
                <a:tc>
                  <a:txBody>
                    <a:bodyPr/>
                    <a:lstStyle/>
                    <a:p>
                      <a:pPr>
                        <a:defRPr sz="1800"/>
                      </a:pPr>
                      <a:r>
                        <a:rPr sz="1600">
                          <a:sym typeface="Helvetica"/>
                        </a:rPr>
                        <a:t>Kingdoms (hundred thousands)</a:t>
                      </a:r>
                    </a:p>
                  </a:txBody>
                  <a:tcPr marL="0" marR="0" marT="0" marB="0" anchor="t" anchorCtr="0" horzOverflow="overflow"/>
                </a:tc>
                <a:tc>
                  <a:txBody>
                    <a:bodyPr/>
                    <a:lstStyle/>
                    <a:p>
                      <a:pPr>
                        <a:defRPr sz="1800"/>
                      </a:pPr>
                      <a:r>
                        <a:rPr sz="1600">
                          <a:sym typeface="Helvetica"/>
                        </a:rPr>
                        <a:t>World (millions)</a:t>
                      </a:r>
                    </a:p>
                  </a:txBody>
                  <a:tcPr marL="0" marR="0" marT="0" marB="0" anchor="t" anchorCtr="0" horzOverflow="overflow"/>
                </a:tc>
                <a:tc>
                  <a:txBody>
                    <a:bodyPr/>
                    <a:lstStyle/>
                    <a:p>
                      <a:pPr>
                        <a:defRPr sz="1800"/>
                      </a:pPr>
                      <a:r>
                        <a:rPr sz="1600">
                          <a:sym typeface="Helvetica"/>
                        </a:rPr>
                        <a:t>Ubiquity (billions)</a:t>
                      </a:r>
                    </a:p>
                  </a:txBody>
                  <a:tcPr marL="0" marR="0" marT="0" marB="0" anchor="t" anchorCtr="0" horzOverflow="overflow"/>
                </a:tc>
              </a:tr>
              <a:tr h="1124542">
                <a:tc>
                  <a:txBody>
                    <a:bodyPr/>
                    <a:lstStyle/>
                    <a:p>
                      <a:pPr>
                        <a:defRPr b="0" sz="1800">
                          <a:solidFill>
                            <a:srgbClr val="000000"/>
                          </a:solidFill>
                        </a:defRPr>
                      </a:pPr>
                      <a:r>
                        <a:rPr b="1" sz="1600">
                          <a:solidFill>
                            <a:srgbClr val="FFFFFF"/>
                          </a:solidFill>
                          <a:sym typeface="Helvetica"/>
                        </a:rPr>
                        <a:t>Brands</a:t>
                      </a:r>
                    </a:p>
                  </a:txBody>
                  <a:tcPr marL="0" marR="0" marT="0" marB="0" anchor="t" anchorCtr="0" horzOverflow="overflow"/>
                </a:tc>
                <a:tc>
                  <a:txBody>
                    <a:bodyPr/>
                    <a:lstStyle/>
                    <a:p>
                      <a:pPr>
                        <a:defRPr sz="1800"/>
                      </a:pPr>
                      <a:r>
                        <a:rPr sz="1600">
                          <a:sym typeface="Helvetica"/>
                        </a:rPr>
                        <a:t>Spirits</a:t>
                      </a:r>
                    </a:p>
                  </a:txBody>
                  <a:tcPr marL="0" marR="0" marT="0" marB="0" anchor="t" anchorCtr="0" horzOverflow="overflow"/>
                </a:tc>
                <a:tc>
                  <a:txBody>
                    <a:bodyPr/>
                    <a:lstStyle/>
                    <a:p>
                      <a:pPr>
                        <a:defRPr sz="1800"/>
                      </a:pPr>
                      <a:r>
                        <a:rPr sz="1600">
                          <a:sym typeface="Helvetica"/>
                        </a:rPr>
                        <a:t>Local gods and heroes</a:t>
                      </a:r>
                    </a:p>
                  </a:txBody>
                  <a:tcPr marL="0" marR="0" marT="0" marB="0" anchor="t" anchorCtr="0" horzOverflow="overflow"/>
                </a:tc>
                <a:tc>
                  <a:txBody>
                    <a:bodyPr/>
                    <a:lstStyle/>
                    <a:p>
                      <a:pPr>
                        <a:defRPr sz="1800"/>
                      </a:pPr>
                      <a:r>
                        <a:rPr sz="1600">
                          <a:sym typeface="Helvetica"/>
                        </a:rPr>
                        <a:t>Pharaons</a:t>
                      </a:r>
                    </a:p>
                  </a:txBody>
                  <a:tcPr marL="0" marR="0" marT="0" marB="0" anchor="t" anchorCtr="0" horzOverflow="overflow"/>
                </a:tc>
                <a:tc>
                  <a:txBody>
                    <a:bodyPr/>
                    <a:lstStyle/>
                    <a:p>
                      <a:pPr>
                        <a:defRPr sz="1800"/>
                      </a:pPr>
                      <a:r>
                        <a:rPr sz="1600">
                          <a:sym typeface="Helvetica"/>
                        </a:rPr>
                        <a:t>Ulysses</a:t>
                      </a:r>
                    </a:p>
                  </a:txBody>
                  <a:tcPr marL="0" marR="0" marT="0" marB="0" anchor="t" anchorCtr="0" horzOverflow="overflow"/>
                </a:tc>
                <a:tc>
                  <a:txBody>
                    <a:bodyPr/>
                    <a:lstStyle/>
                    <a:p>
                      <a:pPr>
                        <a:defRPr sz="1800"/>
                      </a:pPr>
                      <a:r>
                        <a:rPr sz="1600">
                          <a:sym typeface="Helvetica"/>
                        </a:rPr>
                        <a:t>Bible</a:t>
                      </a:r>
                    </a:p>
                  </a:txBody>
                  <a:tcPr marL="0" marR="0" marT="0" marB="0" anchor="t" anchorCtr="0" horzOverflow="overflow"/>
                </a:tc>
                <a:tc>
                  <a:txBody>
                    <a:bodyPr/>
                    <a:lstStyle/>
                    <a:p>
                      <a:pPr>
                        <a:defRPr sz="1800"/>
                      </a:pPr>
                      <a:r>
                        <a:rPr sz="1600">
                          <a:sym typeface="Helvetica"/>
                        </a:rPr>
                        <a:t>You</a:t>
                      </a:r>
                    </a:p>
                  </a:txBody>
                  <a:tcPr marL="0" marR="0" marT="0" marB="0" anchor="t" anchorCtr="0" horzOverflow="overflow"/>
                </a:tc>
              </a:tr>
            </a:tbl>
          </a:graphicData>
        </a:graphic>
      </p:graphicFrame>
      <p:sp>
        <p:nvSpPr>
          <p:cNvPr id="185" name="The Rise of Fiction"/>
          <p:cNvSpPr txBox="1"/>
          <p:nvPr/>
        </p:nvSpPr>
        <p:spPr>
          <a:xfrm>
            <a:off x="5293311" y="530456"/>
            <a:ext cx="265524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Rise of Fiction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riangolo"/>
          <p:cNvSpPr/>
          <p:nvPr/>
        </p:nvSpPr>
        <p:spPr>
          <a:xfrm rot="8100000">
            <a:off x="2855272" y="3344486"/>
            <a:ext cx="7294256" cy="72942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25400">
            <a:solidFill>
              <a:schemeClr val="accent1"/>
            </a:solidFill>
          </a:ln>
        </p:spPr>
        <p:txBody>
          <a:bodyPr lIns="50800" tIns="50800" rIns="50800" bIns="50800" anchor="ctr"/>
          <a:lstStyle/>
          <a:p>
            <a:pPr/>
          </a:p>
        </p:txBody>
      </p:sp>
      <p:sp>
        <p:nvSpPr>
          <p:cNvPr id="188" name="Linea"/>
          <p:cNvSpPr/>
          <p:nvPr/>
        </p:nvSpPr>
        <p:spPr>
          <a:xfrm>
            <a:off x="1955800" y="6392333"/>
            <a:ext cx="9093200" cy="1"/>
          </a:xfrm>
          <a:prstGeom prst="line">
            <a:avLst/>
          </a:prstGeom>
          <a:ln w="25400">
            <a:solidFill>
              <a:schemeClr val="accent1"/>
            </a:solidFill>
          </a:ln>
        </p:spPr>
        <p:txBody>
          <a:bodyPr lIns="45718" tIns="45718" rIns="45718" bIns="45718"/>
          <a:lstStyle/>
          <a:p>
            <a:pPr/>
          </a:p>
        </p:txBody>
      </p:sp>
      <p:sp>
        <p:nvSpPr>
          <p:cNvPr id="189" name="Linea"/>
          <p:cNvSpPr/>
          <p:nvPr/>
        </p:nvSpPr>
        <p:spPr>
          <a:xfrm>
            <a:off x="3531288" y="4707466"/>
            <a:ext cx="5942224" cy="1"/>
          </a:xfrm>
          <a:prstGeom prst="line">
            <a:avLst/>
          </a:prstGeom>
          <a:ln w="25400">
            <a:solidFill>
              <a:schemeClr val="accent1"/>
            </a:solidFill>
          </a:ln>
        </p:spPr>
        <p:txBody>
          <a:bodyPr lIns="45718" tIns="45718" rIns="45718" bIns="45718"/>
          <a:lstStyle/>
          <a:p>
            <a:pPr/>
          </a:p>
        </p:txBody>
      </p:sp>
      <p:sp>
        <p:nvSpPr>
          <p:cNvPr id="190" name="Linea"/>
          <p:cNvSpPr/>
          <p:nvPr/>
        </p:nvSpPr>
        <p:spPr>
          <a:xfrm>
            <a:off x="4497118" y="3818466"/>
            <a:ext cx="4010564" cy="1"/>
          </a:xfrm>
          <a:prstGeom prst="line">
            <a:avLst/>
          </a:prstGeom>
          <a:ln w="25400">
            <a:solidFill>
              <a:schemeClr val="accent1"/>
            </a:solidFill>
          </a:ln>
        </p:spPr>
        <p:txBody>
          <a:bodyPr lIns="45718" tIns="45718" rIns="45718" bIns="45718"/>
          <a:lstStyle/>
          <a:p>
            <a:pPr/>
          </a:p>
        </p:txBody>
      </p:sp>
      <p:sp>
        <p:nvSpPr>
          <p:cNvPr id="191" name="Linea"/>
          <p:cNvSpPr/>
          <p:nvPr/>
        </p:nvSpPr>
        <p:spPr>
          <a:xfrm>
            <a:off x="2743543" y="5549900"/>
            <a:ext cx="7517713" cy="0"/>
          </a:xfrm>
          <a:prstGeom prst="line">
            <a:avLst/>
          </a:prstGeom>
          <a:ln w="25400">
            <a:solidFill>
              <a:schemeClr val="accent1"/>
            </a:solidFill>
          </a:ln>
        </p:spPr>
        <p:txBody>
          <a:bodyPr lIns="45718" tIns="45718" rIns="45718" bIns="45718"/>
          <a:lstStyle/>
          <a:p>
            <a:pPr/>
          </a:p>
        </p:txBody>
      </p:sp>
      <p:sp>
        <p:nvSpPr>
          <p:cNvPr id="192" name="Physiological"/>
          <p:cNvSpPr txBox="1"/>
          <p:nvPr/>
        </p:nvSpPr>
        <p:spPr>
          <a:xfrm>
            <a:off x="5555778" y="6426199"/>
            <a:ext cx="18932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Physiological</a:t>
            </a:r>
          </a:p>
        </p:txBody>
      </p:sp>
      <p:sp>
        <p:nvSpPr>
          <p:cNvPr id="193" name="Safety"/>
          <p:cNvSpPr txBox="1"/>
          <p:nvPr/>
        </p:nvSpPr>
        <p:spPr>
          <a:xfrm>
            <a:off x="6013201" y="5691716"/>
            <a:ext cx="97839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Safety</a:t>
            </a:r>
          </a:p>
        </p:txBody>
      </p:sp>
      <p:sp>
        <p:nvSpPr>
          <p:cNvPr id="194" name="Belonging"/>
          <p:cNvSpPr txBox="1"/>
          <p:nvPr/>
        </p:nvSpPr>
        <p:spPr>
          <a:xfrm>
            <a:off x="5767337" y="4893733"/>
            <a:ext cx="1470126" cy="469901"/>
          </a:xfrm>
          <a:prstGeom prst="rect">
            <a:avLst/>
          </a:prstGeom>
          <a:gradFill>
            <a:gsLst>
              <a:gs pos="0">
                <a:schemeClr val="accent3">
                  <a:lumOff val="23529"/>
                </a:schemeClr>
              </a:gs>
              <a:gs pos="100000">
                <a:schemeClr val="accent6"/>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195" name="Esteem"/>
          <p:cNvSpPr txBox="1"/>
          <p:nvPr/>
        </p:nvSpPr>
        <p:spPr>
          <a:xfrm>
            <a:off x="5928593" y="4028016"/>
            <a:ext cx="1147614" cy="469901"/>
          </a:xfrm>
          <a:prstGeom prst="rect">
            <a:avLst/>
          </a:prstGeom>
          <a:gradFill>
            <a:gsLst>
              <a:gs pos="0">
                <a:schemeClr val="accent5">
                  <a:lumOff val="8676"/>
                </a:schemeClr>
              </a:gs>
              <a:gs pos="100000">
                <a:srgbClr val="DDDDDD"/>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Esteem</a:t>
            </a:r>
          </a:p>
        </p:txBody>
      </p:sp>
      <p:sp>
        <p:nvSpPr>
          <p:cNvPr id="196" name="Self…"/>
          <p:cNvSpPr txBox="1"/>
          <p:nvPr/>
        </p:nvSpPr>
        <p:spPr>
          <a:xfrm>
            <a:off x="5581153" y="2770716"/>
            <a:ext cx="1842494" cy="8382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Self</a:t>
            </a:r>
          </a:p>
          <a:p>
            <a:pPr/>
            <a:r>
              <a:t>Actualization</a:t>
            </a:r>
          </a:p>
        </p:txBody>
      </p:sp>
      <p:sp>
        <p:nvSpPr>
          <p:cNvPr id="197" name="Maslow’s Hierarchy of Needs"/>
          <p:cNvSpPr txBox="1"/>
          <p:nvPr/>
        </p:nvSpPr>
        <p:spPr>
          <a:xfrm>
            <a:off x="4474542" y="740834"/>
            <a:ext cx="40557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Maslow’s Hierarchy of Needs</a:t>
            </a:r>
          </a:p>
        </p:txBody>
      </p:sp>
      <p:sp>
        <p:nvSpPr>
          <p:cNvPr id="198" name="Linea"/>
          <p:cNvSpPr/>
          <p:nvPr/>
        </p:nvSpPr>
        <p:spPr>
          <a:xfrm flipH="1" flipV="1">
            <a:off x="629775" y="1802227"/>
            <a:ext cx="56026" cy="5220617"/>
          </a:xfrm>
          <a:prstGeom prst="line">
            <a:avLst/>
          </a:prstGeom>
          <a:ln w="25400">
            <a:solidFill>
              <a:schemeClr val="accent1"/>
            </a:solidFil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P build="whole" bldLvl="1" animBg="1" rev="0" advAuto="0" spid="194" grpId="3"/>
      <p:bldP build="whole" bldLvl="1" animBg="1" rev="0" advAuto="0" spid="195" grpId="4"/>
      <p:bldP build="whole" bldLvl="1" animBg="1" rev="0" advAuto="0" spid="196" grpId="5"/>
      <p:bldP build="whole" bldLvl="1" animBg="1" rev="0" advAuto="0" spid="198" grpId="6"/>
      <p:bldP build="whole" bldLvl="1" animBg="1" rev="0" advAuto="0" spid="193"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Linea"/>
          <p:cNvSpPr/>
          <p:nvPr/>
        </p:nvSpPr>
        <p:spPr>
          <a:xfrm flipV="1">
            <a:off x="6214194" y="3128500"/>
            <a:ext cx="1" cy="1748300"/>
          </a:xfrm>
          <a:prstGeom prst="line">
            <a:avLst/>
          </a:prstGeom>
          <a:ln w="25400">
            <a:solidFill>
              <a:schemeClr val="accent1"/>
            </a:solidFill>
            <a:tailEnd type="triangle"/>
          </a:ln>
        </p:spPr>
        <p:txBody>
          <a:bodyPr lIns="45718" tIns="45718" rIns="45718" bIns="45718"/>
          <a:lstStyle/>
          <a:p>
            <a:pPr/>
          </a:p>
        </p:txBody>
      </p:sp>
      <p:sp>
        <p:nvSpPr>
          <p:cNvPr id="201" name="Linea"/>
          <p:cNvSpPr/>
          <p:nvPr/>
        </p:nvSpPr>
        <p:spPr>
          <a:xfrm flipH="1">
            <a:off x="6214194" y="4308806"/>
            <a:ext cx="1" cy="2179373"/>
          </a:xfrm>
          <a:prstGeom prst="line">
            <a:avLst/>
          </a:prstGeom>
          <a:ln w="25400">
            <a:solidFill>
              <a:schemeClr val="accent1"/>
            </a:solidFill>
            <a:tailEnd type="triangle"/>
          </a:ln>
        </p:spPr>
        <p:txBody>
          <a:bodyPr lIns="45718" tIns="45718" rIns="45718" bIns="45718"/>
          <a:lstStyle/>
          <a:p>
            <a:pPr/>
          </a:p>
        </p:txBody>
      </p:sp>
      <p:sp>
        <p:nvSpPr>
          <p:cNvPr id="202" name="Linea"/>
          <p:cNvSpPr/>
          <p:nvPr/>
        </p:nvSpPr>
        <p:spPr>
          <a:xfrm>
            <a:off x="6226695" y="4876800"/>
            <a:ext cx="1602543" cy="1"/>
          </a:xfrm>
          <a:prstGeom prst="line">
            <a:avLst/>
          </a:prstGeom>
          <a:ln w="25400">
            <a:solidFill>
              <a:schemeClr val="accent1"/>
            </a:solidFill>
            <a:tailEnd type="triangle"/>
          </a:ln>
        </p:spPr>
        <p:txBody>
          <a:bodyPr lIns="45718" tIns="45718" rIns="45718" bIns="45718"/>
          <a:lstStyle/>
          <a:p>
            <a:pPr/>
          </a:p>
        </p:txBody>
      </p:sp>
      <p:sp>
        <p:nvSpPr>
          <p:cNvPr id="203" name="Linea"/>
          <p:cNvSpPr/>
          <p:nvPr/>
        </p:nvSpPr>
        <p:spPr>
          <a:xfrm flipH="1">
            <a:off x="4561696" y="4876800"/>
            <a:ext cx="1817400" cy="1"/>
          </a:xfrm>
          <a:prstGeom prst="line">
            <a:avLst/>
          </a:prstGeom>
          <a:ln w="25400">
            <a:solidFill>
              <a:schemeClr val="accent1"/>
            </a:solidFill>
            <a:tailEnd type="triangle"/>
          </a:ln>
        </p:spPr>
        <p:txBody>
          <a:bodyPr lIns="45718" tIns="45718" rIns="45718" bIns="45718"/>
          <a:lstStyle/>
          <a:p>
            <a:pPr/>
          </a:p>
        </p:txBody>
      </p:sp>
      <p:sp>
        <p:nvSpPr>
          <p:cNvPr id="204" name="Stability"/>
          <p:cNvSpPr txBox="1"/>
          <p:nvPr/>
        </p:nvSpPr>
        <p:spPr>
          <a:xfrm>
            <a:off x="5623421" y="2490589"/>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205" name="Independence"/>
          <p:cNvSpPr txBox="1"/>
          <p:nvPr/>
        </p:nvSpPr>
        <p:spPr>
          <a:xfrm>
            <a:off x="7951059" y="4641850"/>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206" name="Mastery"/>
          <p:cNvSpPr txBox="1"/>
          <p:nvPr/>
        </p:nvSpPr>
        <p:spPr>
          <a:xfrm>
            <a:off x="5615086" y="6793110"/>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207" name="Belonging"/>
          <p:cNvSpPr txBox="1"/>
          <p:nvPr/>
        </p:nvSpPr>
        <p:spPr>
          <a:xfrm>
            <a:off x="3007204" y="4641850"/>
            <a:ext cx="1470126"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208" name="Motivational theory + Archetypal theory"/>
          <p:cNvSpPr txBox="1"/>
          <p:nvPr/>
        </p:nvSpPr>
        <p:spPr>
          <a:xfrm>
            <a:off x="3814861" y="350638"/>
            <a:ext cx="537507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Motivational theory + Archetypal theory</a:t>
            </a:r>
          </a:p>
        </p:txBody>
      </p:sp>
      <p:sp>
        <p:nvSpPr>
          <p:cNvPr id="209" name="I need to feel safe, have a home, wake up at the same time every morning!"/>
          <p:cNvSpPr txBox="1"/>
          <p:nvPr/>
        </p:nvSpPr>
        <p:spPr>
          <a:xfrm>
            <a:off x="2735146" y="1484377"/>
            <a:ext cx="6958097"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need to feel safe, have a home, wake up at the same time every morning!</a:t>
            </a:r>
          </a:p>
        </p:txBody>
      </p:sp>
      <p:sp>
        <p:nvSpPr>
          <p:cNvPr id="210" name="I need to risk! Change my life, quit my job, say no to things a don’t want!"/>
          <p:cNvSpPr txBox="1"/>
          <p:nvPr/>
        </p:nvSpPr>
        <p:spPr>
          <a:xfrm>
            <a:off x="2857119" y="7431022"/>
            <a:ext cx="6714150"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need to risk! Change my life, quit my job, say no to things a don’t want!</a:t>
            </a:r>
          </a:p>
        </p:txBody>
      </p:sp>
      <p:sp>
        <p:nvSpPr>
          <p:cNvPr id="211" name="I need my own time and space, I want to travel and explore the world, leave me alone!"/>
          <p:cNvSpPr txBox="1"/>
          <p:nvPr/>
        </p:nvSpPr>
        <p:spPr>
          <a:xfrm>
            <a:off x="9254480" y="3031100"/>
            <a:ext cx="3133015"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need my own time and space, I want to travel and explore the world, leave me alone!</a:t>
            </a:r>
          </a:p>
        </p:txBody>
      </p:sp>
      <p:sp>
        <p:nvSpPr>
          <p:cNvPr id="212" name="I need my friends and my family, I need to love and be loved"/>
          <p:cNvSpPr txBox="1"/>
          <p:nvPr/>
        </p:nvSpPr>
        <p:spPr>
          <a:xfrm>
            <a:off x="1344314" y="3170566"/>
            <a:ext cx="3133015"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need my friends and my family, I need to love and be loved</a:t>
            </a:r>
          </a:p>
        </p:txBody>
      </p:sp>
      <p:sp>
        <p:nvSpPr>
          <p:cNvPr id="213" name="Bambino che gioca"/>
          <p:cNvSpPr/>
          <p:nvPr/>
        </p:nvSpPr>
        <p:spPr>
          <a:xfrm>
            <a:off x="5015745" y="3847413"/>
            <a:ext cx="599074" cy="812801"/>
          </a:xfrm>
          <a:custGeom>
            <a:avLst/>
            <a:gdLst/>
            <a:ahLst/>
            <a:cxnLst>
              <a:cxn ang="0">
                <a:pos x="wd2" y="hd2"/>
              </a:cxn>
              <a:cxn ang="5400000">
                <a:pos x="wd2" y="hd2"/>
              </a:cxn>
              <a:cxn ang="10800000">
                <a:pos x="wd2" y="hd2"/>
              </a:cxn>
              <a:cxn ang="16200000">
                <a:pos x="wd2" y="hd2"/>
              </a:cxn>
            </a:cxnLst>
            <a:rect l="0" t="0" r="r" b="b"/>
            <a:pathLst>
              <a:path w="21386" h="21580" fill="norm" stroke="1" extrusionOk="0">
                <a:moveTo>
                  <a:pt x="12654" y="1"/>
                </a:moveTo>
                <a:cubicBezTo>
                  <a:pt x="12170" y="-5"/>
                  <a:pt x="12012" y="52"/>
                  <a:pt x="12012" y="52"/>
                </a:cubicBezTo>
                <a:lnTo>
                  <a:pt x="11943" y="80"/>
                </a:lnTo>
                <a:cubicBezTo>
                  <a:pt x="11837" y="63"/>
                  <a:pt x="11641" y="46"/>
                  <a:pt x="11256" y="141"/>
                </a:cubicBezTo>
                <a:cubicBezTo>
                  <a:pt x="10863" y="259"/>
                  <a:pt x="9776" y="725"/>
                  <a:pt x="10033" y="2169"/>
                </a:cubicBezTo>
                <a:cubicBezTo>
                  <a:pt x="10162" y="2894"/>
                  <a:pt x="10621" y="3103"/>
                  <a:pt x="11074" y="3479"/>
                </a:cubicBezTo>
                <a:cubicBezTo>
                  <a:pt x="11278" y="3648"/>
                  <a:pt x="11369" y="3856"/>
                  <a:pt x="11369" y="3901"/>
                </a:cubicBezTo>
                <a:cubicBezTo>
                  <a:pt x="11362" y="4080"/>
                  <a:pt x="11332" y="4188"/>
                  <a:pt x="11294" y="4261"/>
                </a:cubicBezTo>
                <a:cubicBezTo>
                  <a:pt x="11165" y="4244"/>
                  <a:pt x="11082" y="4192"/>
                  <a:pt x="10923" y="4271"/>
                </a:cubicBezTo>
                <a:cubicBezTo>
                  <a:pt x="10908" y="4277"/>
                  <a:pt x="10856" y="4322"/>
                  <a:pt x="10803" y="4373"/>
                </a:cubicBezTo>
                <a:cubicBezTo>
                  <a:pt x="10621" y="4435"/>
                  <a:pt x="8906" y="5227"/>
                  <a:pt x="7290" y="6503"/>
                </a:cubicBezTo>
                <a:cubicBezTo>
                  <a:pt x="7282" y="6509"/>
                  <a:pt x="7282" y="6508"/>
                  <a:pt x="7282" y="6513"/>
                </a:cubicBezTo>
                <a:cubicBezTo>
                  <a:pt x="7260" y="6525"/>
                  <a:pt x="7245" y="6541"/>
                  <a:pt x="7245" y="6547"/>
                </a:cubicBezTo>
                <a:cubicBezTo>
                  <a:pt x="7177" y="6609"/>
                  <a:pt x="6503" y="7013"/>
                  <a:pt x="6466" y="7249"/>
                </a:cubicBezTo>
                <a:cubicBezTo>
                  <a:pt x="6435" y="7485"/>
                  <a:pt x="6595" y="8176"/>
                  <a:pt x="6791" y="8794"/>
                </a:cubicBezTo>
                <a:cubicBezTo>
                  <a:pt x="7026" y="9519"/>
                  <a:pt x="7463" y="10352"/>
                  <a:pt x="7441" y="10610"/>
                </a:cubicBezTo>
                <a:cubicBezTo>
                  <a:pt x="7433" y="10683"/>
                  <a:pt x="7312" y="10986"/>
                  <a:pt x="7372" y="11126"/>
                </a:cubicBezTo>
                <a:cubicBezTo>
                  <a:pt x="7486" y="11385"/>
                  <a:pt x="7843" y="11492"/>
                  <a:pt x="7835" y="11627"/>
                </a:cubicBezTo>
                <a:cubicBezTo>
                  <a:pt x="7820" y="11818"/>
                  <a:pt x="7901" y="11914"/>
                  <a:pt x="8014" y="11959"/>
                </a:cubicBezTo>
                <a:cubicBezTo>
                  <a:pt x="8007" y="12195"/>
                  <a:pt x="8007" y="12391"/>
                  <a:pt x="8007" y="12470"/>
                </a:cubicBezTo>
                <a:cubicBezTo>
                  <a:pt x="8015" y="12565"/>
                  <a:pt x="8037" y="13133"/>
                  <a:pt x="8014" y="13228"/>
                </a:cubicBezTo>
                <a:cubicBezTo>
                  <a:pt x="7818" y="14251"/>
                  <a:pt x="7221" y="14958"/>
                  <a:pt x="7183" y="15009"/>
                </a:cubicBezTo>
                <a:cubicBezTo>
                  <a:pt x="7146" y="15059"/>
                  <a:pt x="7078" y="15168"/>
                  <a:pt x="7101" y="15212"/>
                </a:cubicBezTo>
                <a:cubicBezTo>
                  <a:pt x="7154" y="15308"/>
                  <a:pt x="7327" y="15381"/>
                  <a:pt x="7478" y="15465"/>
                </a:cubicBezTo>
                <a:cubicBezTo>
                  <a:pt x="7539" y="15499"/>
                  <a:pt x="7646" y="15550"/>
                  <a:pt x="7766" y="15606"/>
                </a:cubicBezTo>
                <a:lnTo>
                  <a:pt x="7743" y="15667"/>
                </a:lnTo>
                <a:cubicBezTo>
                  <a:pt x="7728" y="15701"/>
                  <a:pt x="7691" y="15728"/>
                  <a:pt x="7646" y="15734"/>
                </a:cubicBezTo>
                <a:cubicBezTo>
                  <a:pt x="7072" y="15796"/>
                  <a:pt x="6535" y="15835"/>
                  <a:pt x="5833" y="16020"/>
                </a:cubicBezTo>
                <a:cubicBezTo>
                  <a:pt x="4548" y="16363"/>
                  <a:pt x="3966" y="16757"/>
                  <a:pt x="2629" y="17077"/>
                </a:cubicBezTo>
                <a:cubicBezTo>
                  <a:pt x="2606" y="17066"/>
                  <a:pt x="2584" y="17055"/>
                  <a:pt x="2553" y="17044"/>
                </a:cubicBezTo>
                <a:cubicBezTo>
                  <a:pt x="2508" y="17033"/>
                  <a:pt x="2440" y="17044"/>
                  <a:pt x="2440" y="17044"/>
                </a:cubicBezTo>
                <a:cubicBezTo>
                  <a:pt x="2228" y="16903"/>
                  <a:pt x="2161" y="16881"/>
                  <a:pt x="1829" y="16824"/>
                </a:cubicBezTo>
                <a:cubicBezTo>
                  <a:pt x="1564" y="16785"/>
                  <a:pt x="1283" y="16824"/>
                  <a:pt x="1283" y="16824"/>
                </a:cubicBezTo>
                <a:cubicBezTo>
                  <a:pt x="1124" y="16785"/>
                  <a:pt x="1005" y="16752"/>
                  <a:pt x="853" y="16791"/>
                </a:cubicBezTo>
                <a:cubicBezTo>
                  <a:pt x="612" y="16864"/>
                  <a:pt x="557" y="16942"/>
                  <a:pt x="497" y="17077"/>
                </a:cubicBezTo>
                <a:lnTo>
                  <a:pt x="317" y="17453"/>
                </a:lnTo>
                <a:cubicBezTo>
                  <a:pt x="257" y="17588"/>
                  <a:pt x="263" y="17728"/>
                  <a:pt x="339" y="17846"/>
                </a:cubicBezTo>
                <a:cubicBezTo>
                  <a:pt x="392" y="17964"/>
                  <a:pt x="437" y="18112"/>
                  <a:pt x="369" y="18303"/>
                </a:cubicBezTo>
                <a:cubicBezTo>
                  <a:pt x="301" y="18500"/>
                  <a:pt x="150" y="18442"/>
                  <a:pt x="29" y="18881"/>
                </a:cubicBezTo>
                <a:cubicBezTo>
                  <a:pt x="-99" y="19319"/>
                  <a:pt x="233" y="20005"/>
                  <a:pt x="263" y="20083"/>
                </a:cubicBezTo>
                <a:cubicBezTo>
                  <a:pt x="301" y="20162"/>
                  <a:pt x="565" y="20382"/>
                  <a:pt x="905" y="20270"/>
                </a:cubicBezTo>
                <a:cubicBezTo>
                  <a:pt x="1238" y="20157"/>
                  <a:pt x="1133" y="19785"/>
                  <a:pt x="1269" y="19476"/>
                </a:cubicBezTo>
                <a:cubicBezTo>
                  <a:pt x="1405" y="19167"/>
                  <a:pt x="1608" y="19060"/>
                  <a:pt x="1699" y="18853"/>
                </a:cubicBezTo>
                <a:cubicBezTo>
                  <a:pt x="1827" y="18577"/>
                  <a:pt x="2727" y="18365"/>
                  <a:pt x="2818" y="18106"/>
                </a:cubicBezTo>
                <a:cubicBezTo>
                  <a:pt x="3717" y="17898"/>
                  <a:pt x="5400" y="17678"/>
                  <a:pt x="6126" y="17537"/>
                </a:cubicBezTo>
                <a:cubicBezTo>
                  <a:pt x="6904" y="17391"/>
                  <a:pt x="8808" y="17016"/>
                  <a:pt x="8808" y="17016"/>
                </a:cubicBezTo>
                <a:cubicBezTo>
                  <a:pt x="8921" y="16993"/>
                  <a:pt x="9029" y="16954"/>
                  <a:pt x="9119" y="16909"/>
                </a:cubicBezTo>
                <a:cubicBezTo>
                  <a:pt x="9263" y="16841"/>
                  <a:pt x="9459" y="16628"/>
                  <a:pt x="9466" y="16622"/>
                </a:cubicBezTo>
                <a:lnTo>
                  <a:pt x="9752" y="16319"/>
                </a:lnTo>
                <a:cubicBezTo>
                  <a:pt x="9858" y="16347"/>
                  <a:pt x="10192" y="16240"/>
                  <a:pt x="10260" y="16155"/>
                </a:cubicBezTo>
                <a:cubicBezTo>
                  <a:pt x="10592" y="15734"/>
                  <a:pt x="11468" y="14549"/>
                  <a:pt x="11521" y="14487"/>
                </a:cubicBezTo>
                <a:cubicBezTo>
                  <a:pt x="11573" y="14431"/>
                  <a:pt x="11642" y="14357"/>
                  <a:pt x="11740" y="14419"/>
                </a:cubicBezTo>
                <a:cubicBezTo>
                  <a:pt x="11793" y="14452"/>
                  <a:pt x="12141" y="14712"/>
                  <a:pt x="12715" y="15162"/>
                </a:cubicBezTo>
                <a:cubicBezTo>
                  <a:pt x="13463" y="15752"/>
                  <a:pt x="14006" y="15959"/>
                  <a:pt x="14059" y="15982"/>
                </a:cubicBezTo>
                <a:cubicBezTo>
                  <a:pt x="14263" y="16060"/>
                  <a:pt x="14702" y="15505"/>
                  <a:pt x="14831" y="15353"/>
                </a:cubicBezTo>
                <a:lnTo>
                  <a:pt x="14861" y="15363"/>
                </a:lnTo>
                <a:cubicBezTo>
                  <a:pt x="14907" y="15380"/>
                  <a:pt x="14928" y="15419"/>
                  <a:pt x="14920" y="15453"/>
                </a:cubicBezTo>
                <a:cubicBezTo>
                  <a:pt x="14822" y="15846"/>
                  <a:pt x="14823" y="16437"/>
                  <a:pt x="15020" y="17039"/>
                </a:cubicBezTo>
                <a:cubicBezTo>
                  <a:pt x="15352" y="18033"/>
                  <a:pt x="16053" y="18713"/>
                  <a:pt x="16212" y="18921"/>
                </a:cubicBezTo>
                <a:cubicBezTo>
                  <a:pt x="16439" y="19213"/>
                  <a:pt x="16568" y="19657"/>
                  <a:pt x="16568" y="19657"/>
                </a:cubicBezTo>
                <a:cubicBezTo>
                  <a:pt x="16629" y="19859"/>
                  <a:pt x="16651" y="19982"/>
                  <a:pt x="16651" y="19971"/>
                </a:cubicBezTo>
                <a:cubicBezTo>
                  <a:pt x="16659" y="19982"/>
                  <a:pt x="16658" y="20006"/>
                  <a:pt x="16665" y="20017"/>
                </a:cubicBezTo>
                <a:cubicBezTo>
                  <a:pt x="16665" y="20028"/>
                  <a:pt x="16650" y="20028"/>
                  <a:pt x="16627" y="20050"/>
                </a:cubicBezTo>
                <a:cubicBezTo>
                  <a:pt x="16582" y="20078"/>
                  <a:pt x="16590" y="20111"/>
                  <a:pt x="16620" y="20178"/>
                </a:cubicBezTo>
                <a:cubicBezTo>
                  <a:pt x="16628" y="20190"/>
                  <a:pt x="16599" y="20207"/>
                  <a:pt x="16561" y="20280"/>
                </a:cubicBezTo>
                <a:cubicBezTo>
                  <a:pt x="16523" y="20353"/>
                  <a:pt x="16561" y="20668"/>
                  <a:pt x="16599" y="20809"/>
                </a:cubicBezTo>
                <a:cubicBezTo>
                  <a:pt x="16637" y="20932"/>
                  <a:pt x="16778" y="21134"/>
                  <a:pt x="16816" y="21184"/>
                </a:cubicBezTo>
                <a:cubicBezTo>
                  <a:pt x="16824" y="21190"/>
                  <a:pt x="16826" y="21202"/>
                  <a:pt x="16826" y="21207"/>
                </a:cubicBezTo>
                <a:cubicBezTo>
                  <a:pt x="16856" y="21331"/>
                  <a:pt x="16901" y="21437"/>
                  <a:pt x="17015" y="21499"/>
                </a:cubicBezTo>
                <a:cubicBezTo>
                  <a:pt x="17135" y="21566"/>
                  <a:pt x="17354" y="21595"/>
                  <a:pt x="17551" y="21573"/>
                </a:cubicBezTo>
                <a:lnTo>
                  <a:pt x="18025" y="21499"/>
                </a:lnTo>
                <a:cubicBezTo>
                  <a:pt x="18222" y="21471"/>
                  <a:pt x="18389" y="21386"/>
                  <a:pt x="18495" y="21274"/>
                </a:cubicBezTo>
                <a:cubicBezTo>
                  <a:pt x="18616" y="21178"/>
                  <a:pt x="18766" y="21066"/>
                  <a:pt x="19038" y="21016"/>
                </a:cubicBezTo>
                <a:cubicBezTo>
                  <a:pt x="19310" y="20960"/>
                  <a:pt x="19326" y="21090"/>
                  <a:pt x="19930" y="20944"/>
                </a:cubicBezTo>
                <a:cubicBezTo>
                  <a:pt x="20535" y="20798"/>
                  <a:pt x="21198" y="20219"/>
                  <a:pt x="21274" y="20157"/>
                </a:cubicBezTo>
                <a:cubicBezTo>
                  <a:pt x="21372" y="20118"/>
                  <a:pt x="21501" y="19820"/>
                  <a:pt x="21191" y="19652"/>
                </a:cubicBezTo>
                <a:cubicBezTo>
                  <a:pt x="20874" y="19483"/>
                  <a:pt x="20481" y="19747"/>
                  <a:pt x="20027" y="19820"/>
                </a:cubicBezTo>
                <a:cubicBezTo>
                  <a:pt x="19581" y="19888"/>
                  <a:pt x="19302" y="19781"/>
                  <a:pt x="19000" y="19764"/>
                </a:cubicBezTo>
                <a:cubicBezTo>
                  <a:pt x="18698" y="19753"/>
                  <a:pt x="18284" y="19567"/>
                  <a:pt x="18186" y="19539"/>
                </a:cubicBezTo>
                <a:cubicBezTo>
                  <a:pt x="18163" y="19528"/>
                  <a:pt x="18133" y="19527"/>
                  <a:pt x="18110" y="19527"/>
                </a:cubicBezTo>
                <a:cubicBezTo>
                  <a:pt x="18050" y="19527"/>
                  <a:pt x="18002" y="19499"/>
                  <a:pt x="17987" y="19460"/>
                </a:cubicBezTo>
                <a:cubicBezTo>
                  <a:pt x="17882" y="19067"/>
                  <a:pt x="17452" y="17460"/>
                  <a:pt x="17362" y="17156"/>
                </a:cubicBezTo>
                <a:cubicBezTo>
                  <a:pt x="17127" y="16386"/>
                  <a:pt x="16704" y="15514"/>
                  <a:pt x="16689" y="15430"/>
                </a:cubicBezTo>
                <a:cubicBezTo>
                  <a:pt x="16659" y="15262"/>
                  <a:pt x="16710" y="15077"/>
                  <a:pt x="16703" y="14881"/>
                </a:cubicBezTo>
                <a:cubicBezTo>
                  <a:pt x="16695" y="14813"/>
                  <a:pt x="16667" y="14521"/>
                  <a:pt x="16455" y="14370"/>
                </a:cubicBezTo>
                <a:lnTo>
                  <a:pt x="16349" y="14278"/>
                </a:lnTo>
                <a:cubicBezTo>
                  <a:pt x="16364" y="14233"/>
                  <a:pt x="16122" y="13919"/>
                  <a:pt x="16084" y="13880"/>
                </a:cubicBezTo>
                <a:cubicBezTo>
                  <a:pt x="15722" y="13526"/>
                  <a:pt x="15215" y="13094"/>
                  <a:pt x="14580" y="12600"/>
                </a:cubicBezTo>
                <a:cubicBezTo>
                  <a:pt x="14074" y="12206"/>
                  <a:pt x="13614" y="11885"/>
                  <a:pt x="13282" y="11660"/>
                </a:cubicBezTo>
                <a:cubicBezTo>
                  <a:pt x="13357" y="11632"/>
                  <a:pt x="13991" y="11515"/>
                  <a:pt x="14014" y="11425"/>
                </a:cubicBezTo>
                <a:cubicBezTo>
                  <a:pt x="14014" y="11425"/>
                  <a:pt x="14014" y="11199"/>
                  <a:pt x="14044" y="10227"/>
                </a:cubicBezTo>
                <a:cubicBezTo>
                  <a:pt x="14082" y="8974"/>
                  <a:pt x="14233" y="8575"/>
                  <a:pt x="14233" y="8575"/>
                </a:cubicBezTo>
                <a:cubicBezTo>
                  <a:pt x="14256" y="8496"/>
                  <a:pt x="14400" y="8481"/>
                  <a:pt x="14453" y="8554"/>
                </a:cubicBezTo>
                <a:lnTo>
                  <a:pt x="14543" y="8687"/>
                </a:lnTo>
                <a:cubicBezTo>
                  <a:pt x="14573" y="8732"/>
                  <a:pt x="14618" y="8778"/>
                  <a:pt x="14663" y="8812"/>
                </a:cubicBezTo>
                <a:cubicBezTo>
                  <a:pt x="14671" y="8818"/>
                  <a:pt x="14679" y="8829"/>
                  <a:pt x="14687" y="8840"/>
                </a:cubicBezTo>
                <a:cubicBezTo>
                  <a:pt x="14785" y="9026"/>
                  <a:pt x="15102" y="9121"/>
                  <a:pt x="15411" y="9065"/>
                </a:cubicBezTo>
                <a:cubicBezTo>
                  <a:pt x="15411" y="9065"/>
                  <a:pt x="16417" y="8930"/>
                  <a:pt x="17211" y="8789"/>
                </a:cubicBezTo>
                <a:cubicBezTo>
                  <a:pt x="17755" y="8694"/>
                  <a:pt x="18941" y="8418"/>
                  <a:pt x="19175" y="8368"/>
                </a:cubicBezTo>
                <a:cubicBezTo>
                  <a:pt x="19296" y="8323"/>
                  <a:pt x="19461" y="8345"/>
                  <a:pt x="19491" y="8345"/>
                </a:cubicBezTo>
                <a:cubicBezTo>
                  <a:pt x="19665" y="8345"/>
                  <a:pt x="19878" y="8316"/>
                  <a:pt x="19999" y="8294"/>
                </a:cubicBezTo>
                <a:cubicBezTo>
                  <a:pt x="19999" y="8294"/>
                  <a:pt x="20383" y="8205"/>
                  <a:pt x="20473" y="8171"/>
                </a:cubicBezTo>
                <a:cubicBezTo>
                  <a:pt x="20829" y="8076"/>
                  <a:pt x="20693" y="7857"/>
                  <a:pt x="20700" y="7655"/>
                </a:cubicBezTo>
                <a:cubicBezTo>
                  <a:pt x="20708" y="7458"/>
                  <a:pt x="20669" y="7300"/>
                  <a:pt x="20669" y="7300"/>
                </a:cubicBezTo>
                <a:cubicBezTo>
                  <a:pt x="20669" y="7300"/>
                  <a:pt x="20730" y="7137"/>
                  <a:pt x="20625" y="7047"/>
                </a:cubicBezTo>
                <a:cubicBezTo>
                  <a:pt x="20511" y="6952"/>
                  <a:pt x="19998" y="7081"/>
                  <a:pt x="19635" y="7126"/>
                </a:cubicBezTo>
                <a:cubicBezTo>
                  <a:pt x="19605" y="7138"/>
                  <a:pt x="19508" y="7160"/>
                  <a:pt x="19470" y="7160"/>
                </a:cubicBezTo>
                <a:cubicBezTo>
                  <a:pt x="19311" y="7154"/>
                  <a:pt x="19190" y="7170"/>
                  <a:pt x="19144" y="7254"/>
                </a:cubicBezTo>
                <a:cubicBezTo>
                  <a:pt x="19061" y="7316"/>
                  <a:pt x="19015" y="7575"/>
                  <a:pt x="18962" y="7620"/>
                </a:cubicBezTo>
                <a:cubicBezTo>
                  <a:pt x="18864" y="7743"/>
                  <a:pt x="18329" y="7728"/>
                  <a:pt x="17022" y="7801"/>
                </a:cubicBezTo>
                <a:cubicBezTo>
                  <a:pt x="16531" y="7823"/>
                  <a:pt x="16063" y="7834"/>
                  <a:pt x="15881" y="7839"/>
                </a:cubicBezTo>
                <a:cubicBezTo>
                  <a:pt x="15836" y="7839"/>
                  <a:pt x="15791" y="7823"/>
                  <a:pt x="15768" y="7795"/>
                </a:cubicBezTo>
                <a:lnTo>
                  <a:pt x="15397" y="7261"/>
                </a:lnTo>
                <a:cubicBezTo>
                  <a:pt x="15337" y="7132"/>
                  <a:pt x="15313" y="6907"/>
                  <a:pt x="14927" y="6222"/>
                </a:cubicBezTo>
                <a:cubicBezTo>
                  <a:pt x="14897" y="6177"/>
                  <a:pt x="14528" y="5181"/>
                  <a:pt x="14415" y="5030"/>
                </a:cubicBezTo>
                <a:cubicBezTo>
                  <a:pt x="14370" y="4973"/>
                  <a:pt x="14362" y="4883"/>
                  <a:pt x="14113" y="4726"/>
                </a:cubicBezTo>
                <a:cubicBezTo>
                  <a:pt x="13947" y="4625"/>
                  <a:pt x="13598" y="4608"/>
                  <a:pt x="13379" y="4614"/>
                </a:cubicBezTo>
                <a:cubicBezTo>
                  <a:pt x="13348" y="4546"/>
                  <a:pt x="13343" y="4469"/>
                  <a:pt x="13388" y="4424"/>
                </a:cubicBezTo>
                <a:cubicBezTo>
                  <a:pt x="13464" y="4345"/>
                  <a:pt x="13667" y="4389"/>
                  <a:pt x="13931" y="4417"/>
                </a:cubicBezTo>
                <a:cubicBezTo>
                  <a:pt x="14075" y="4434"/>
                  <a:pt x="14474" y="4452"/>
                  <a:pt x="14587" y="4429"/>
                </a:cubicBezTo>
                <a:cubicBezTo>
                  <a:pt x="14731" y="4401"/>
                  <a:pt x="14837" y="4311"/>
                  <a:pt x="14852" y="4227"/>
                </a:cubicBezTo>
                <a:cubicBezTo>
                  <a:pt x="14859" y="4171"/>
                  <a:pt x="14867" y="4098"/>
                  <a:pt x="14890" y="4059"/>
                </a:cubicBezTo>
                <a:cubicBezTo>
                  <a:pt x="14935" y="3986"/>
                  <a:pt x="15058" y="3957"/>
                  <a:pt x="15126" y="3946"/>
                </a:cubicBezTo>
                <a:cubicBezTo>
                  <a:pt x="15269" y="3924"/>
                  <a:pt x="15177" y="3799"/>
                  <a:pt x="15154" y="3760"/>
                </a:cubicBezTo>
                <a:cubicBezTo>
                  <a:pt x="15124" y="3715"/>
                  <a:pt x="15185" y="3704"/>
                  <a:pt x="15223" y="3681"/>
                </a:cubicBezTo>
                <a:cubicBezTo>
                  <a:pt x="15260" y="3664"/>
                  <a:pt x="15298" y="3631"/>
                  <a:pt x="15298" y="3592"/>
                </a:cubicBezTo>
                <a:cubicBezTo>
                  <a:pt x="15306" y="3558"/>
                  <a:pt x="15261" y="3552"/>
                  <a:pt x="15246" y="3456"/>
                </a:cubicBezTo>
                <a:cubicBezTo>
                  <a:pt x="15239" y="3411"/>
                  <a:pt x="15209" y="3350"/>
                  <a:pt x="15277" y="3339"/>
                </a:cubicBezTo>
                <a:cubicBezTo>
                  <a:pt x="15315" y="3333"/>
                  <a:pt x="15458" y="3311"/>
                  <a:pt x="15511" y="3216"/>
                </a:cubicBezTo>
                <a:cubicBezTo>
                  <a:pt x="15556" y="3120"/>
                  <a:pt x="15480" y="3025"/>
                  <a:pt x="15442" y="2991"/>
                </a:cubicBezTo>
                <a:cubicBezTo>
                  <a:pt x="15412" y="2963"/>
                  <a:pt x="15351" y="2894"/>
                  <a:pt x="15336" y="2872"/>
                </a:cubicBezTo>
                <a:cubicBezTo>
                  <a:pt x="15313" y="2849"/>
                  <a:pt x="15245" y="2794"/>
                  <a:pt x="15230" y="2766"/>
                </a:cubicBezTo>
                <a:cubicBezTo>
                  <a:pt x="15215" y="2744"/>
                  <a:pt x="15171" y="2664"/>
                  <a:pt x="15164" y="2619"/>
                </a:cubicBezTo>
                <a:cubicBezTo>
                  <a:pt x="15156" y="2574"/>
                  <a:pt x="15139" y="2558"/>
                  <a:pt x="15192" y="2468"/>
                </a:cubicBezTo>
                <a:cubicBezTo>
                  <a:pt x="15237" y="2378"/>
                  <a:pt x="15275" y="2327"/>
                  <a:pt x="15298" y="2276"/>
                </a:cubicBezTo>
                <a:cubicBezTo>
                  <a:pt x="15321" y="2231"/>
                  <a:pt x="15366" y="2108"/>
                  <a:pt x="15374" y="2023"/>
                </a:cubicBezTo>
                <a:cubicBezTo>
                  <a:pt x="15381" y="1945"/>
                  <a:pt x="15397" y="1838"/>
                  <a:pt x="15329" y="1658"/>
                </a:cubicBezTo>
                <a:cubicBezTo>
                  <a:pt x="15268" y="1507"/>
                  <a:pt x="15179" y="1422"/>
                  <a:pt x="15126" y="1377"/>
                </a:cubicBezTo>
                <a:cubicBezTo>
                  <a:pt x="15133" y="1372"/>
                  <a:pt x="15359" y="1175"/>
                  <a:pt x="15253" y="1035"/>
                </a:cubicBezTo>
                <a:cubicBezTo>
                  <a:pt x="15193" y="951"/>
                  <a:pt x="15058" y="765"/>
                  <a:pt x="14710" y="642"/>
                </a:cubicBezTo>
                <a:cubicBezTo>
                  <a:pt x="14272" y="484"/>
                  <a:pt x="14036" y="12"/>
                  <a:pt x="12654" y="1"/>
                </a:cubicBezTo>
                <a:close/>
                <a:moveTo>
                  <a:pt x="9242" y="7253"/>
                </a:moveTo>
                <a:cubicBezTo>
                  <a:pt x="9253" y="7258"/>
                  <a:pt x="9254" y="7271"/>
                  <a:pt x="9247" y="7283"/>
                </a:cubicBezTo>
                <a:cubicBezTo>
                  <a:pt x="9111" y="7569"/>
                  <a:pt x="9034" y="7743"/>
                  <a:pt x="8883" y="8182"/>
                </a:cubicBezTo>
                <a:cubicBezTo>
                  <a:pt x="8709" y="8710"/>
                  <a:pt x="8657" y="9526"/>
                  <a:pt x="8650" y="9987"/>
                </a:cubicBezTo>
                <a:cubicBezTo>
                  <a:pt x="8657" y="10088"/>
                  <a:pt x="8507" y="10412"/>
                  <a:pt x="8402" y="10373"/>
                </a:cubicBezTo>
                <a:cubicBezTo>
                  <a:pt x="8371" y="10328"/>
                  <a:pt x="8333" y="10284"/>
                  <a:pt x="8333" y="10273"/>
                </a:cubicBezTo>
                <a:cubicBezTo>
                  <a:pt x="8333" y="10222"/>
                  <a:pt x="8128" y="9610"/>
                  <a:pt x="8203" y="8840"/>
                </a:cubicBezTo>
                <a:cubicBezTo>
                  <a:pt x="8264" y="8289"/>
                  <a:pt x="8136" y="7879"/>
                  <a:pt x="8114" y="7727"/>
                </a:cubicBezTo>
                <a:cubicBezTo>
                  <a:pt x="8114" y="7721"/>
                  <a:pt x="8128" y="7699"/>
                  <a:pt x="8158" y="7671"/>
                </a:cubicBezTo>
                <a:cubicBezTo>
                  <a:pt x="8234" y="7755"/>
                  <a:pt x="8296" y="7817"/>
                  <a:pt x="8326" y="7839"/>
                </a:cubicBezTo>
                <a:cubicBezTo>
                  <a:pt x="8402" y="7912"/>
                  <a:pt x="8468" y="7844"/>
                  <a:pt x="8468" y="7844"/>
                </a:cubicBezTo>
                <a:cubicBezTo>
                  <a:pt x="8468" y="7844"/>
                  <a:pt x="9170" y="7289"/>
                  <a:pt x="9185" y="7272"/>
                </a:cubicBezTo>
                <a:cubicBezTo>
                  <a:pt x="9212" y="7250"/>
                  <a:pt x="9232" y="7247"/>
                  <a:pt x="9242" y="7253"/>
                </a:cubicBezTo>
                <a:close/>
              </a:path>
            </a:pathLst>
          </a:custGeom>
          <a:solidFill>
            <a:srgbClr val="FFFFFF"/>
          </a:solidFill>
          <a:ln w="25400">
            <a:solidFill>
              <a:schemeClr val="accent1"/>
            </a:solidFill>
          </a:ln>
        </p:spPr>
        <p:txBody>
          <a:bodyPr lIns="50800" tIns="50800" rIns="50800" bIns="50800"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path" nodeType="clickEffect" presetSubtype="0" presetID="-1" grpId="10" accel="50000" decel="50000" fill="hold">
                                  <p:stCondLst>
                                    <p:cond delay="0"/>
                                  </p:stCondLst>
                                  <p:childTnLst>
                                    <p:animMotion path="M 0.000000 0.000000 L 0.131011 0.000610" origin="layout" pathEditMode="relative">
                                      <p:cBhvr>
                                        <p:cTn id="42" dur="1000" fill="hold"/>
                                        <p:tgtEl>
                                          <p:spTgt spid="21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Class="path" nodeType="clickEffect" presetSubtype="0" presetID="-1" grpId="11" accel="50000" decel="50000" fill="hold">
                                  <p:stCondLst>
                                    <p:cond delay="0"/>
                                  </p:stCondLst>
                                  <p:childTnLst>
                                    <p:animMotion path="M 0.131011 0.000610 L 0.031737 0.139506" origin="layout" pathEditMode="relative">
                                      <p:cBhvr>
                                        <p:cTn id="46" dur="1000" fill="hold"/>
                                        <p:tgtEl>
                                          <p:spTgt spid="213"/>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Class="path" nodeType="clickEffect" presetSubtype="0" presetID="-1" grpId="12" accel="50000" decel="50000" fill="hold">
                                  <p:stCondLst>
                                    <p:cond delay="0"/>
                                  </p:stCondLst>
                                  <p:childTnLst>
                                    <p:animMotion path="M 0.031737 0.139506 L 0.096840 -0.034519" origin="layout" pathEditMode="relative">
                                      <p:cBhvr>
                                        <p:cTn id="50" dur="1000" fill="hold"/>
                                        <p:tgtEl>
                                          <p:spTgt spid="21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9"/>
      <p:bldP build="whole" bldLvl="1" animBg="1" rev="0" advAuto="0" spid="212" grpId="6"/>
      <p:bldP build="whole" bldLvl="1" animBg="1" rev="0" advAuto="0" spid="210" grpId="4"/>
      <p:bldP build="whole" bldLvl="1" animBg="1" rev="0" advAuto="0" spid="205" grpId="7"/>
      <p:bldP build="whole" bldLvl="1" animBg="1" rev="0" advAuto="0" spid="209" grpId="2"/>
      <p:bldP build="whole" bldLvl="1" animBg="1" rev="0" advAuto="0" spid="211" grpId="8"/>
      <p:bldP build="whole" bldLvl="1" animBg="1" rev="0" advAuto="0" spid="206" grpId="3"/>
      <p:bldP build="whole" bldLvl="1" animBg="1" rev="0" advAuto="0" spid="204" grpId="1"/>
      <p:bldP build="whole" bldLvl="1" animBg="1" rev="0" advAuto="0" spid="207"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he company Core Story must be transformed into a collection of concrete stories relevant for the employees, customers, stakeholders"/>
          <p:cNvSpPr txBox="1"/>
          <p:nvPr>
            <p:ph type="title"/>
          </p:nvPr>
        </p:nvSpPr>
        <p:spPr>
          <a:xfrm>
            <a:off x="1269999" y="1189305"/>
            <a:ext cx="10464801" cy="6153832"/>
          </a:xfrm>
          <a:prstGeom prst="rect">
            <a:avLst/>
          </a:prstGeom>
        </p:spPr>
        <p:txBody>
          <a:bodyPr/>
          <a:lstStyle/>
          <a:p>
            <a:pPr defTabSz="296538">
              <a:defRPr sz="4000"/>
            </a:pPr>
            <a:r>
              <a:t>Archetypes mediate between products and customer motivation by providing an intangible experience of meaning (p.17)</a:t>
            </a:r>
          </a:p>
          <a:p>
            <a:pPr defTabSz="296538">
              <a:defRPr sz="4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Linea"/>
          <p:cNvSpPr/>
          <p:nvPr/>
        </p:nvSpPr>
        <p:spPr>
          <a:xfrm flipV="1">
            <a:off x="6214194" y="2786592"/>
            <a:ext cx="1" cy="1748301"/>
          </a:xfrm>
          <a:prstGeom prst="line">
            <a:avLst/>
          </a:prstGeom>
          <a:ln w="25400">
            <a:solidFill>
              <a:schemeClr val="accent1"/>
            </a:solidFill>
            <a:tailEnd type="triangle"/>
          </a:ln>
        </p:spPr>
        <p:txBody>
          <a:bodyPr lIns="45718" tIns="45718" rIns="45718" bIns="45718"/>
          <a:lstStyle/>
          <a:p>
            <a:pPr/>
          </a:p>
        </p:txBody>
      </p:sp>
      <p:sp>
        <p:nvSpPr>
          <p:cNvPr id="218" name="Linea"/>
          <p:cNvSpPr/>
          <p:nvPr/>
        </p:nvSpPr>
        <p:spPr>
          <a:xfrm flipH="1">
            <a:off x="6214194" y="3966898"/>
            <a:ext cx="1" cy="2179373"/>
          </a:xfrm>
          <a:prstGeom prst="line">
            <a:avLst/>
          </a:prstGeom>
          <a:ln w="25400">
            <a:solidFill>
              <a:schemeClr val="accent1"/>
            </a:solidFill>
            <a:tailEnd type="triangle"/>
          </a:ln>
        </p:spPr>
        <p:txBody>
          <a:bodyPr lIns="45718" tIns="45718" rIns="45718" bIns="45718"/>
          <a:lstStyle/>
          <a:p>
            <a:pPr/>
          </a:p>
        </p:txBody>
      </p:sp>
      <p:sp>
        <p:nvSpPr>
          <p:cNvPr id="219" name="Linea"/>
          <p:cNvSpPr/>
          <p:nvPr/>
        </p:nvSpPr>
        <p:spPr>
          <a:xfrm>
            <a:off x="6226695" y="4534892"/>
            <a:ext cx="1602543" cy="1"/>
          </a:xfrm>
          <a:prstGeom prst="line">
            <a:avLst/>
          </a:prstGeom>
          <a:ln w="25400">
            <a:solidFill>
              <a:schemeClr val="accent1"/>
            </a:solidFill>
            <a:tailEnd type="triangle"/>
          </a:ln>
        </p:spPr>
        <p:txBody>
          <a:bodyPr lIns="45718" tIns="45718" rIns="45718" bIns="45718"/>
          <a:lstStyle/>
          <a:p>
            <a:pPr/>
          </a:p>
        </p:txBody>
      </p:sp>
      <p:sp>
        <p:nvSpPr>
          <p:cNvPr id="220" name="Linea"/>
          <p:cNvSpPr/>
          <p:nvPr/>
        </p:nvSpPr>
        <p:spPr>
          <a:xfrm flipH="1">
            <a:off x="4561696" y="4534892"/>
            <a:ext cx="1817400" cy="1"/>
          </a:xfrm>
          <a:prstGeom prst="line">
            <a:avLst/>
          </a:prstGeom>
          <a:ln w="25400">
            <a:solidFill>
              <a:schemeClr val="accent1"/>
            </a:solidFill>
            <a:tailEnd type="triangle"/>
          </a:ln>
        </p:spPr>
        <p:txBody>
          <a:bodyPr lIns="45718" tIns="45718" rIns="45718" bIns="45718"/>
          <a:lstStyle/>
          <a:p>
            <a:pPr/>
          </a:p>
        </p:txBody>
      </p:sp>
      <p:sp>
        <p:nvSpPr>
          <p:cNvPr id="221" name="Stability"/>
          <p:cNvSpPr txBox="1"/>
          <p:nvPr/>
        </p:nvSpPr>
        <p:spPr>
          <a:xfrm>
            <a:off x="5623421" y="2148681"/>
            <a:ext cx="118154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Stability</a:t>
            </a:r>
          </a:p>
        </p:txBody>
      </p:sp>
      <p:sp>
        <p:nvSpPr>
          <p:cNvPr id="222" name="Independence"/>
          <p:cNvSpPr txBox="1"/>
          <p:nvPr/>
        </p:nvSpPr>
        <p:spPr>
          <a:xfrm>
            <a:off x="7951059" y="4299942"/>
            <a:ext cx="2046537"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Independence</a:t>
            </a:r>
          </a:p>
        </p:txBody>
      </p:sp>
      <p:sp>
        <p:nvSpPr>
          <p:cNvPr id="223" name="Mastery"/>
          <p:cNvSpPr txBox="1"/>
          <p:nvPr/>
        </p:nvSpPr>
        <p:spPr>
          <a:xfrm>
            <a:off x="5615086" y="6451203"/>
            <a:ext cx="119821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Mastery</a:t>
            </a:r>
          </a:p>
        </p:txBody>
      </p:sp>
      <p:sp>
        <p:nvSpPr>
          <p:cNvPr id="224" name="Belonging"/>
          <p:cNvSpPr txBox="1"/>
          <p:nvPr/>
        </p:nvSpPr>
        <p:spPr>
          <a:xfrm>
            <a:off x="3007204" y="4299942"/>
            <a:ext cx="1470126"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Belonging</a:t>
            </a:r>
          </a:p>
        </p:txBody>
      </p:sp>
      <p:sp>
        <p:nvSpPr>
          <p:cNvPr id="225" name="Innocent"/>
          <p:cNvSpPr txBox="1"/>
          <p:nvPr/>
        </p:nvSpPr>
        <p:spPr>
          <a:xfrm>
            <a:off x="10737039" y="1946208"/>
            <a:ext cx="1283643"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Innocent</a:t>
            </a:r>
          </a:p>
        </p:txBody>
      </p:sp>
      <p:sp>
        <p:nvSpPr>
          <p:cNvPr id="226" name="Explorer"/>
          <p:cNvSpPr txBox="1"/>
          <p:nvPr/>
        </p:nvSpPr>
        <p:spPr>
          <a:xfrm>
            <a:off x="10754228" y="4299942"/>
            <a:ext cx="1249265"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Explorer</a:t>
            </a:r>
          </a:p>
        </p:txBody>
      </p:sp>
      <p:sp>
        <p:nvSpPr>
          <p:cNvPr id="227" name="Sage"/>
          <p:cNvSpPr txBox="1"/>
          <p:nvPr/>
        </p:nvSpPr>
        <p:spPr>
          <a:xfrm>
            <a:off x="10965788" y="6653675"/>
            <a:ext cx="826145" cy="469901"/>
          </a:xfrm>
          <a:prstGeom prst="rect">
            <a:avLst/>
          </a:prstGeom>
          <a:gradFill>
            <a:gsLst>
              <a:gs pos="0">
                <a:schemeClr val="accent6">
                  <a:lumOff val="17254"/>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Sage</a:t>
            </a:r>
          </a:p>
        </p:txBody>
      </p:sp>
      <p:sp>
        <p:nvSpPr>
          <p:cNvPr id="228" name="Creator"/>
          <p:cNvSpPr txBox="1"/>
          <p:nvPr/>
        </p:nvSpPr>
        <p:spPr>
          <a:xfrm>
            <a:off x="2600870" y="763389"/>
            <a:ext cx="1130648"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Creator</a:t>
            </a:r>
          </a:p>
        </p:txBody>
      </p:sp>
      <p:sp>
        <p:nvSpPr>
          <p:cNvPr id="229" name="Caregiver"/>
          <p:cNvSpPr txBox="1"/>
          <p:nvPr/>
        </p:nvSpPr>
        <p:spPr>
          <a:xfrm>
            <a:off x="5496396" y="742289"/>
            <a:ext cx="1435597"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Caregiver</a:t>
            </a:r>
          </a:p>
        </p:txBody>
      </p:sp>
      <p:sp>
        <p:nvSpPr>
          <p:cNvPr id="230" name="Ruler"/>
          <p:cNvSpPr txBox="1"/>
          <p:nvPr/>
        </p:nvSpPr>
        <p:spPr>
          <a:xfrm>
            <a:off x="8840861" y="763389"/>
            <a:ext cx="842666"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Ruler</a:t>
            </a:r>
          </a:p>
        </p:txBody>
      </p:sp>
      <p:sp>
        <p:nvSpPr>
          <p:cNvPr id="231" name="Regular Guy"/>
          <p:cNvSpPr txBox="1"/>
          <p:nvPr/>
        </p:nvSpPr>
        <p:spPr>
          <a:xfrm>
            <a:off x="26409" y="4299942"/>
            <a:ext cx="1825378"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Regular Guy</a:t>
            </a:r>
          </a:p>
        </p:txBody>
      </p:sp>
      <p:sp>
        <p:nvSpPr>
          <p:cNvPr id="232" name="Lover"/>
          <p:cNvSpPr txBox="1"/>
          <p:nvPr/>
        </p:nvSpPr>
        <p:spPr>
          <a:xfrm>
            <a:off x="517913" y="1946208"/>
            <a:ext cx="876748"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Lover</a:t>
            </a:r>
          </a:p>
        </p:txBody>
      </p:sp>
      <p:sp>
        <p:nvSpPr>
          <p:cNvPr id="233" name="Jester"/>
          <p:cNvSpPr txBox="1"/>
          <p:nvPr/>
        </p:nvSpPr>
        <p:spPr>
          <a:xfrm>
            <a:off x="484129" y="6653675"/>
            <a:ext cx="944316" cy="469901"/>
          </a:xfrm>
          <a:prstGeom prst="rect">
            <a:avLst/>
          </a:prstGeom>
          <a:gradFill>
            <a:gsLst>
              <a:gs pos="0">
                <a:schemeClr val="accent5">
                  <a:lumOff val="8676"/>
                </a:schemeClr>
              </a:gs>
              <a:gs pos="100000">
                <a:schemeClr val="accent3">
                  <a:lumOff val="23529"/>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Jester</a:t>
            </a:r>
          </a:p>
        </p:txBody>
      </p:sp>
      <p:sp>
        <p:nvSpPr>
          <p:cNvPr id="234" name="Hero"/>
          <p:cNvSpPr txBox="1"/>
          <p:nvPr/>
        </p:nvSpPr>
        <p:spPr>
          <a:xfrm>
            <a:off x="2778720" y="7724444"/>
            <a:ext cx="774949"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Hero</a:t>
            </a:r>
          </a:p>
        </p:txBody>
      </p:sp>
      <p:sp>
        <p:nvSpPr>
          <p:cNvPr id="235" name="Outlaw"/>
          <p:cNvSpPr txBox="1"/>
          <p:nvPr/>
        </p:nvSpPr>
        <p:spPr>
          <a:xfrm>
            <a:off x="5682729" y="7724444"/>
            <a:ext cx="1062931"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Outlaw</a:t>
            </a:r>
          </a:p>
        </p:txBody>
      </p:sp>
      <p:sp>
        <p:nvSpPr>
          <p:cNvPr id="236" name="Magician"/>
          <p:cNvSpPr txBox="1"/>
          <p:nvPr/>
        </p:nvSpPr>
        <p:spPr>
          <a:xfrm>
            <a:off x="8595146" y="7724444"/>
            <a:ext cx="1334096" cy="469901"/>
          </a:xfrm>
          <a:prstGeom prst="rect">
            <a:avLst/>
          </a:prstGeom>
          <a:gradFill>
            <a:gsLst>
              <a:gs pos="0">
                <a:srgbClr val="DDDDDD"/>
              </a:gs>
              <a:gs pos="100000">
                <a:schemeClr val="accent2">
                  <a:satOff val="-1285"/>
                  <a:lumOff val="2519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Magician</a:t>
            </a:r>
          </a:p>
        </p:txBody>
      </p:sp>
      <p:sp>
        <p:nvSpPr>
          <p:cNvPr id="237" name="Linea"/>
          <p:cNvSpPr/>
          <p:nvPr/>
        </p:nvSpPr>
        <p:spPr>
          <a:xfrm flipH="1" flipV="1">
            <a:off x="1658854" y="2538081"/>
            <a:ext cx="1262147" cy="2008519"/>
          </a:xfrm>
          <a:prstGeom prst="line">
            <a:avLst/>
          </a:prstGeom>
          <a:ln w="25400">
            <a:solidFill>
              <a:schemeClr val="accent1"/>
            </a:solidFill>
          </a:ln>
        </p:spPr>
        <p:txBody>
          <a:bodyPr lIns="45718" tIns="45718" rIns="45718" bIns="45718"/>
          <a:lstStyle/>
          <a:p>
            <a:pPr/>
          </a:p>
        </p:txBody>
      </p:sp>
      <p:sp>
        <p:nvSpPr>
          <p:cNvPr id="238" name="Linea"/>
          <p:cNvSpPr/>
          <p:nvPr/>
        </p:nvSpPr>
        <p:spPr>
          <a:xfrm>
            <a:off x="1888066" y="4544376"/>
            <a:ext cx="944316" cy="1"/>
          </a:xfrm>
          <a:prstGeom prst="line">
            <a:avLst/>
          </a:prstGeom>
          <a:ln w="25400">
            <a:solidFill>
              <a:schemeClr val="accent1"/>
            </a:solidFill>
          </a:ln>
        </p:spPr>
        <p:txBody>
          <a:bodyPr lIns="45718" tIns="45718" rIns="45718" bIns="45718"/>
          <a:lstStyle/>
          <a:p>
            <a:pPr/>
          </a:p>
        </p:txBody>
      </p:sp>
      <p:sp>
        <p:nvSpPr>
          <p:cNvPr id="239" name="Linea"/>
          <p:cNvSpPr/>
          <p:nvPr/>
        </p:nvSpPr>
        <p:spPr>
          <a:xfrm flipV="1">
            <a:off x="1610503" y="4632324"/>
            <a:ext cx="1312952" cy="1985175"/>
          </a:xfrm>
          <a:prstGeom prst="line">
            <a:avLst/>
          </a:prstGeom>
          <a:ln w="25400">
            <a:solidFill>
              <a:schemeClr val="accent1"/>
            </a:solidFill>
          </a:ln>
        </p:spPr>
        <p:txBody>
          <a:bodyPr lIns="45718" tIns="45718" rIns="45718" bIns="45718"/>
          <a:lstStyle/>
          <a:p>
            <a:pPr/>
          </a:p>
        </p:txBody>
      </p:sp>
      <p:sp>
        <p:nvSpPr>
          <p:cNvPr id="240" name="Linea"/>
          <p:cNvSpPr/>
          <p:nvPr/>
        </p:nvSpPr>
        <p:spPr>
          <a:xfrm flipV="1">
            <a:off x="9982200" y="2420308"/>
            <a:ext cx="921762" cy="1875435"/>
          </a:xfrm>
          <a:prstGeom prst="line">
            <a:avLst/>
          </a:prstGeom>
          <a:ln w="25400">
            <a:solidFill>
              <a:schemeClr val="accent1"/>
            </a:solidFill>
          </a:ln>
        </p:spPr>
        <p:txBody>
          <a:bodyPr lIns="45718" tIns="45718" rIns="45718" bIns="45718"/>
          <a:lstStyle/>
          <a:p>
            <a:pPr/>
          </a:p>
        </p:txBody>
      </p:sp>
      <p:sp>
        <p:nvSpPr>
          <p:cNvPr id="241" name="Linea"/>
          <p:cNvSpPr/>
          <p:nvPr/>
        </p:nvSpPr>
        <p:spPr>
          <a:xfrm flipV="1">
            <a:off x="9982200" y="4598459"/>
            <a:ext cx="787425" cy="1"/>
          </a:xfrm>
          <a:prstGeom prst="line">
            <a:avLst/>
          </a:prstGeom>
          <a:ln w="25400">
            <a:solidFill>
              <a:schemeClr val="accent1"/>
            </a:solidFill>
          </a:ln>
        </p:spPr>
        <p:txBody>
          <a:bodyPr lIns="45718" tIns="45718" rIns="45718" bIns="45718"/>
          <a:lstStyle/>
          <a:p>
            <a:pPr/>
          </a:p>
        </p:txBody>
      </p:sp>
      <p:sp>
        <p:nvSpPr>
          <p:cNvPr id="242" name="Linea"/>
          <p:cNvSpPr/>
          <p:nvPr/>
        </p:nvSpPr>
        <p:spPr>
          <a:xfrm>
            <a:off x="9982199" y="4733925"/>
            <a:ext cx="763638" cy="2052043"/>
          </a:xfrm>
          <a:prstGeom prst="line">
            <a:avLst/>
          </a:prstGeom>
          <a:ln w="25400">
            <a:solidFill>
              <a:schemeClr val="accent1"/>
            </a:solidFill>
          </a:ln>
        </p:spPr>
        <p:txBody>
          <a:bodyPr lIns="45718" tIns="45718" rIns="45718" bIns="45718"/>
          <a:lstStyle/>
          <a:p>
            <a:pPr/>
          </a:p>
        </p:txBody>
      </p:sp>
      <p:sp>
        <p:nvSpPr>
          <p:cNvPr id="243" name="Linea"/>
          <p:cNvSpPr/>
          <p:nvPr/>
        </p:nvSpPr>
        <p:spPr>
          <a:xfrm flipV="1">
            <a:off x="3741274" y="6972234"/>
            <a:ext cx="2551096" cy="701080"/>
          </a:xfrm>
          <a:prstGeom prst="line">
            <a:avLst/>
          </a:prstGeom>
          <a:ln w="25400">
            <a:solidFill>
              <a:schemeClr val="accent1"/>
            </a:solidFill>
          </a:ln>
        </p:spPr>
        <p:txBody>
          <a:bodyPr lIns="45718" tIns="45718" rIns="45718" bIns="45718"/>
          <a:lstStyle/>
          <a:p>
            <a:pPr/>
          </a:p>
        </p:txBody>
      </p:sp>
      <p:sp>
        <p:nvSpPr>
          <p:cNvPr id="244" name="Linea"/>
          <p:cNvSpPr/>
          <p:nvPr/>
        </p:nvSpPr>
        <p:spPr>
          <a:xfrm flipV="1">
            <a:off x="6529436" y="6972234"/>
            <a:ext cx="1" cy="701080"/>
          </a:xfrm>
          <a:prstGeom prst="line">
            <a:avLst/>
          </a:prstGeom>
          <a:ln w="25400">
            <a:solidFill>
              <a:schemeClr val="accent1"/>
            </a:solidFill>
          </a:ln>
        </p:spPr>
        <p:txBody>
          <a:bodyPr lIns="45718" tIns="45718" rIns="45718" bIns="45718"/>
          <a:lstStyle/>
          <a:p>
            <a:pPr/>
          </a:p>
        </p:txBody>
      </p:sp>
      <p:sp>
        <p:nvSpPr>
          <p:cNvPr id="245" name="Linea"/>
          <p:cNvSpPr/>
          <p:nvPr/>
        </p:nvSpPr>
        <p:spPr>
          <a:xfrm flipH="1" flipV="1">
            <a:off x="6775838" y="6972234"/>
            <a:ext cx="2242410" cy="676747"/>
          </a:xfrm>
          <a:prstGeom prst="line">
            <a:avLst/>
          </a:prstGeom>
          <a:ln w="25400">
            <a:solidFill>
              <a:schemeClr val="accent1"/>
            </a:solidFill>
          </a:ln>
        </p:spPr>
        <p:txBody>
          <a:bodyPr lIns="45718" tIns="45718" rIns="45718" bIns="45718"/>
          <a:lstStyle/>
          <a:p>
            <a:pPr/>
          </a:p>
        </p:txBody>
      </p:sp>
      <p:sp>
        <p:nvSpPr>
          <p:cNvPr id="246" name="Linea"/>
          <p:cNvSpPr/>
          <p:nvPr/>
        </p:nvSpPr>
        <p:spPr>
          <a:xfrm flipV="1">
            <a:off x="6214194" y="1329896"/>
            <a:ext cx="1" cy="701079"/>
          </a:xfrm>
          <a:prstGeom prst="line">
            <a:avLst/>
          </a:prstGeom>
          <a:ln w="25400">
            <a:solidFill>
              <a:schemeClr val="accent1"/>
            </a:solidFill>
          </a:ln>
        </p:spPr>
        <p:txBody>
          <a:bodyPr lIns="45718" tIns="45718" rIns="45718" bIns="45718"/>
          <a:lstStyle/>
          <a:p>
            <a:pPr/>
          </a:p>
        </p:txBody>
      </p:sp>
      <p:sp>
        <p:nvSpPr>
          <p:cNvPr id="247" name="Linea"/>
          <p:cNvSpPr/>
          <p:nvPr/>
        </p:nvSpPr>
        <p:spPr>
          <a:xfrm flipH="1" flipV="1">
            <a:off x="3967793" y="1329896"/>
            <a:ext cx="2098057" cy="701079"/>
          </a:xfrm>
          <a:prstGeom prst="line">
            <a:avLst/>
          </a:prstGeom>
          <a:ln w="25400">
            <a:solidFill>
              <a:schemeClr val="accent1"/>
            </a:solidFill>
          </a:ln>
        </p:spPr>
        <p:txBody>
          <a:bodyPr lIns="45718" tIns="45718" rIns="45718" bIns="45718"/>
          <a:lstStyle/>
          <a:p>
            <a:pPr/>
          </a:p>
        </p:txBody>
      </p:sp>
      <p:sp>
        <p:nvSpPr>
          <p:cNvPr id="248" name="Linea"/>
          <p:cNvSpPr/>
          <p:nvPr/>
        </p:nvSpPr>
        <p:spPr>
          <a:xfrm flipH="1">
            <a:off x="6362538" y="1356427"/>
            <a:ext cx="2272484" cy="676666"/>
          </a:xfrm>
          <a:prstGeom prst="line">
            <a:avLst/>
          </a:prstGeom>
          <a:ln w="25400">
            <a:solidFill>
              <a:schemeClr val="accent1"/>
            </a:solidFill>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2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2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2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2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2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2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2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2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2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2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2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2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0" presetID="1" grpId="24" fill="hold">
                                  <p:stCondLst>
                                    <p:cond delay="0"/>
                                  </p:stCondLst>
                                  <p:iterate type="el" backwards="0">
                                    <p:tmAbs val="0"/>
                                  </p:iterate>
                                  <p:childTnLst>
                                    <p:set>
                                      <p:cBhvr>
                                        <p:cTn id="98" fill="hold"/>
                                        <p:tgtEl>
                                          <p:spTgt spid="2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 grpId="25" fill="hold">
                                  <p:stCondLst>
                                    <p:cond delay="0"/>
                                  </p:stCondLst>
                                  <p:iterate type="el" backwards="0">
                                    <p:tmAbs val="0"/>
                                  </p:iterate>
                                  <p:childTnLst>
                                    <p:set>
                                      <p:cBhvr>
                                        <p:cTn id="102" fill="hold"/>
                                        <p:tgtEl>
                                          <p:spTgt spid="2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 grpId="26" fill="hold">
                                  <p:stCondLst>
                                    <p:cond delay="0"/>
                                  </p:stCondLst>
                                  <p:iterate type="el" backwards="0">
                                    <p:tmAbs val="0"/>
                                  </p:iterate>
                                  <p:childTnLst>
                                    <p:set>
                                      <p:cBhvr>
                                        <p:cTn id="106" fill="hold"/>
                                        <p:tgtEl>
                                          <p:spTgt spid="2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0" presetID="1" grpId="27" fill="hold">
                                  <p:stCondLst>
                                    <p:cond delay="0"/>
                                  </p:stCondLst>
                                  <p:iterate type="el" backwards="0">
                                    <p:tmAbs val="0"/>
                                  </p:iterate>
                                  <p:childTnLst>
                                    <p:set>
                                      <p:cBhvr>
                                        <p:cTn id="110" fill="hold"/>
                                        <p:tgtEl>
                                          <p:spTgt spid="24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Class="entr" nodeType="clickEffect" presetSubtype="0" presetID="1" grpId="28" fill="hold">
                                  <p:stCondLst>
                                    <p:cond delay="0"/>
                                  </p:stCondLst>
                                  <p:iterate type="el" backwards="0">
                                    <p:tmAbs val="0"/>
                                  </p:iterate>
                                  <p:childTnLst>
                                    <p:set>
                                      <p:cBhvr>
                                        <p:cTn id="114"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28"/>
      <p:bldP build="whole" bldLvl="1" animBg="1" rev="0" advAuto="0" spid="248" grpId="27"/>
      <p:bldP build="whole" bldLvl="1" animBg="1" rev="0" advAuto="0" spid="237" grpId="17"/>
      <p:bldP build="whole" bldLvl="1" animBg="1" rev="0" advAuto="0" spid="229" grpId="26"/>
      <p:bldP build="whole" bldLvl="1" animBg="1" rev="0" advAuto="0" spid="235" grpId="14"/>
      <p:bldP build="whole" bldLvl="1" animBg="1" rev="0" advAuto="0" spid="226" grpId="8"/>
      <p:bldP build="whole" bldLvl="1" animBg="1" rev="0" advAuto="0" spid="245" grpId="15"/>
      <p:bldP build="whole" bldLvl="1" animBg="1" rev="0" advAuto="0" spid="238" grpId="19"/>
      <p:bldP build="whole" bldLvl="1" animBg="1" rev="0" advAuto="0" spid="240" grpId="5"/>
      <p:bldP build="whole" bldLvl="1" animBg="1" rev="0" advAuto="0" spid="221" grpId="1"/>
      <p:bldP build="whole" bldLvl="1" animBg="1" rev="0" advAuto="0" spid="222" grpId="4"/>
      <p:bldP build="whole" bldLvl="1" animBg="1" rev="0" advAuto="0" spid="247" grpId="23"/>
      <p:bldP build="whole" bldLvl="1" animBg="1" rev="0" advAuto="0" spid="236" grpId="16"/>
      <p:bldP build="whole" bldLvl="1" animBg="1" rev="0" advAuto="0" spid="228" grpId="24"/>
      <p:bldP build="whole" bldLvl="1" animBg="1" rev="0" advAuto="0" spid="231" grpId="20"/>
      <p:bldP build="whole" bldLvl="1" animBg="1" rev="0" advAuto="0" spid="232" grpId="18"/>
      <p:bldP build="whole" bldLvl="1" animBg="1" rev="0" advAuto="0" spid="234" grpId="12"/>
      <p:bldP build="whole" bldLvl="1" animBg="1" rev="0" advAuto="0" spid="242" grpId="9"/>
      <p:bldP build="whole" bldLvl="1" animBg="1" rev="0" advAuto="0" spid="223" grpId="2"/>
      <p:bldP build="whole" bldLvl="1" animBg="1" rev="0" advAuto="0" spid="239" grpId="21"/>
      <p:bldP build="whole" bldLvl="1" animBg="1" rev="0" advAuto="0" spid="233" grpId="22"/>
      <p:bldP build="whole" bldLvl="1" animBg="1" rev="0" advAuto="0" spid="246" grpId="25"/>
      <p:bldP build="whole" bldLvl="1" animBg="1" rev="0" advAuto="0" spid="241" grpId="7"/>
      <p:bldP build="whole" bldLvl="1" animBg="1" rev="0" advAuto="0" spid="225" grpId="6"/>
      <p:bldP build="whole" bldLvl="1" animBg="1" rev="0" advAuto="0" spid="227" grpId="10"/>
      <p:bldP build="whole" bldLvl="1" animBg="1" rev="0" advAuto="0" spid="244" grpId="13"/>
      <p:bldP build="whole" bldLvl="1" animBg="1" rev="0" advAuto="0" spid="224" grpId="3"/>
      <p:bldP build="whole" bldLvl="1" animBg="1" rev="0" advAuto="0" spid="243" grpId="1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