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media/image1.jpeg" ContentType="image/jpe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media/image2.jpeg" ContentType="image/jpeg"/>
  <Override PartName="/ppt/media/image3.jpeg" ContentType="image/jpeg"/>
  <Override PartName="/ppt/media/image4.jpeg" ContentType="image/jpeg"/>
  <Override PartName="/ppt/media/image5.jpeg" ContentType="image/jpeg"/>
  <Override PartName="/ppt/media/image6.jpeg" ContentType="image/jpeg"/>
  <Override PartName="/ppt/media/image7.jpeg" ContentType="image/jpeg"/>
  <Override PartName="/ppt/media/image8.jpeg" ContentType="image/jpeg"/>
  <Override PartName="/ppt/media/image9.jpeg" ContentType="image/jpeg"/>
  <Override PartName="/ppt/media/image10.jpeg" ContentType="image/jpeg"/>
  <Override PartName="/ppt/media/image11.jpeg" ContentType="image/jpeg"/>
  <Override PartName="/ppt/media/image12.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1pPr>
    <a:lvl2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2pPr>
    <a:lvl3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3pPr>
    <a:lvl4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4pPr>
    <a:lvl5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5pPr>
    <a:lvl6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6pPr>
    <a:lvl7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7pPr>
    <a:lvl8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8pPr>
    <a:lvl9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FFF"/>
          </a:solidFill>
        </a:fill>
      </a:tcStyle>
    </a:wholeTbl>
    <a:band2H>
      <a:tcTxStyle b="def" i="def"/>
      <a:tcStyle>
        <a:tcBdr/>
        <a:fill>
          <a:solidFill>
            <a:srgbClr val="E6F0F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1F0CC"/>
          </a:solidFill>
        </a:fill>
      </a:tcStyle>
    </a:wholeTbl>
    <a:band2H>
      <a:tcTxStyle b="def" i="def"/>
      <a:tcStyle>
        <a:tcBdr/>
        <a:fill>
          <a:solidFill>
            <a:srgbClr val="EAF8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9D1E1"/>
          </a:solidFill>
        </a:fill>
      </a:tcStyle>
    </a:wholeTbl>
    <a:band2H>
      <a:tcTxStyle b="def" i="def"/>
      <a:tcStyle>
        <a:tcBdr/>
        <a:fill>
          <a:solidFill>
            <a:srgbClr val="FCE9F0"/>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34" name="Shape 134"/>
          <p:cNvSpPr/>
          <p:nvPr>
            <p:ph type="sldImg"/>
          </p:nvPr>
        </p:nvSpPr>
        <p:spPr>
          <a:xfrm>
            <a:off x="1143000" y="685800"/>
            <a:ext cx="4572000" cy="3429000"/>
          </a:xfrm>
          <a:prstGeom prst="rect">
            <a:avLst/>
          </a:prstGeom>
        </p:spPr>
        <p:txBody>
          <a:bodyPr/>
          <a:lstStyle/>
          <a:p>
            <a:pPr/>
          </a:p>
        </p:txBody>
      </p:sp>
      <p:sp>
        <p:nvSpPr>
          <p:cNvPr id="135" name="Shape 135"/>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olo e sottotitolo">
    <p:spTree>
      <p:nvGrpSpPr>
        <p:cNvPr id="1" name=""/>
        <p:cNvGrpSpPr/>
        <p:nvPr/>
      </p:nvGrpSpPr>
      <p:grpSpPr>
        <a:xfrm>
          <a:off x="0" y="0"/>
          <a:ext cx="0" cy="0"/>
          <a:chOff x="0" y="0"/>
          <a:chExt cx="0" cy="0"/>
        </a:xfrm>
      </p:grpSpPr>
      <p:sp>
        <p:nvSpPr>
          <p:cNvPr id="14" name="Titolo Testo"/>
          <p:cNvSpPr txBox="1"/>
          <p:nvPr>
            <p:ph type="title"/>
          </p:nvPr>
        </p:nvSpPr>
        <p:spPr>
          <a:xfrm>
            <a:off x="1270000" y="1638300"/>
            <a:ext cx="10464800" cy="3302000"/>
          </a:xfrm>
          <a:prstGeom prst="rect">
            <a:avLst/>
          </a:prstGeom>
        </p:spPr>
        <p:txBody>
          <a:bodyPr anchor="b"/>
          <a:lstStyle/>
          <a:p>
            <a:pPr/>
            <a:r>
              <a:t>Titolo Testo</a:t>
            </a:r>
          </a:p>
        </p:txBody>
      </p:sp>
      <p:sp>
        <p:nvSpPr>
          <p:cNvPr id="15" name="Corpo livello uno…"/>
          <p:cNvSpPr txBox="1"/>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16" name="Numero diapositiva"/>
          <p:cNvSpPr txBox="1"/>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Citazione">
    <p:spTree>
      <p:nvGrpSpPr>
        <p:cNvPr id="1" name=""/>
        <p:cNvGrpSpPr/>
        <p:nvPr/>
      </p:nvGrpSpPr>
      <p:grpSpPr>
        <a:xfrm>
          <a:off x="0" y="0"/>
          <a:ext cx="0" cy="0"/>
          <a:chOff x="0" y="0"/>
          <a:chExt cx="0" cy="0"/>
        </a:xfrm>
      </p:grpSpPr>
      <p:sp>
        <p:nvSpPr>
          <p:cNvPr id="96" name="Corpo livello uno…"/>
          <p:cNvSpPr txBox="1"/>
          <p:nvPr>
            <p:ph type="body" sz="quarter" idx="1"/>
          </p:nvPr>
        </p:nvSpPr>
        <p:spPr>
          <a:xfrm>
            <a:off x="1270000" y="6362700"/>
            <a:ext cx="10464800" cy="461366"/>
          </a:xfrm>
          <a:prstGeom prst="rect">
            <a:avLst/>
          </a:prstGeom>
        </p:spPr>
        <p:txBody>
          <a:bodyPr anchor="t"/>
          <a:lstStyle>
            <a:lvl1pPr marL="0" indent="0" algn="ctr">
              <a:spcBef>
                <a:spcPts val="0"/>
              </a:spcBef>
              <a:buSzTx/>
              <a:buNone/>
              <a:defRPr i="1" sz="2400"/>
            </a:lvl1pPr>
            <a:lvl2pPr marL="777875" indent="-333375" algn="ctr">
              <a:spcBef>
                <a:spcPts val="0"/>
              </a:spcBef>
              <a:defRPr i="1" sz="2400"/>
            </a:lvl2pPr>
            <a:lvl3pPr marL="1222375" indent="-333375" algn="ctr">
              <a:spcBef>
                <a:spcPts val="0"/>
              </a:spcBef>
              <a:defRPr i="1" sz="2400"/>
            </a:lvl3pPr>
            <a:lvl4pPr marL="1666875" indent="-333375" algn="ctr">
              <a:spcBef>
                <a:spcPts val="0"/>
              </a:spcBef>
              <a:defRPr i="1" sz="2400"/>
            </a:lvl4pPr>
            <a:lvl5pPr marL="2111375" indent="-333375" algn="ctr">
              <a:spcBef>
                <a:spcPts val="0"/>
              </a:spcBef>
              <a:defRPr i="1" sz="2400"/>
            </a:lvl5pPr>
          </a:lstStyle>
          <a:p>
            <a:pPr/>
            <a:r>
              <a:t>Corpo livello uno</a:t>
            </a:r>
          </a:p>
          <a:p>
            <a:pPr lvl="1"/>
            <a:r>
              <a:t>Corpo livello due</a:t>
            </a:r>
          </a:p>
          <a:p>
            <a:pPr lvl="2"/>
            <a:r>
              <a:t>Corpo livello tre</a:t>
            </a:r>
          </a:p>
          <a:p>
            <a:pPr lvl="3"/>
            <a:r>
              <a:t>Corpo livello quattro</a:t>
            </a:r>
          </a:p>
          <a:p>
            <a:pPr lvl="4"/>
            <a:r>
              <a:t>Corpo livello cinque</a:t>
            </a:r>
          </a:p>
        </p:txBody>
      </p:sp>
      <p:sp>
        <p:nvSpPr>
          <p:cNvPr id="97" name="“Inserisci qui una citazione”."/>
          <p:cNvSpPr txBox="1"/>
          <p:nvPr>
            <p:ph type="body" sz="quarter" idx="13"/>
          </p:nvPr>
        </p:nvSpPr>
        <p:spPr>
          <a:xfrm>
            <a:off x="1270000" y="4267112"/>
            <a:ext cx="10464800" cy="609780"/>
          </a:xfrm>
          <a:prstGeom prst="rect">
            <a:avLst/>
          </a:prstGeom>
        </p:spPr>
        <p:txBody>
          <a:bodyPr/>
          <a:lstStyle/>
          <a:p>
            <a:pPr/>
          </a:p>
        </p:txBody>
      </p:sp>
      <p:sp>
        <p:nvSpPr>
          <p:cNvPr id="9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p:spTree>
      <p:nvGrpSpPr>
        <p:cNvPr id="1" name=""/>
        <p:cNvGrpSpPr/>
        <p:nvPr/>
      </p:nvGrpSpPr>
      <p:grpSpPr>
        <a:xfrm>
          <a:off x="0" y="0"/>
          <a:ext cx="0" cy="0"/>
          <a:chOff x="0" y="0"/>
          <a:chExt cx="0" cy="0"/>
        </a:xfrm>
      </p:grpSpPr>
      <p:sp>
        <p:nvSpPr>
          <p:cNvPr id="105" name="Immagine"/>
          <p:cNvSpPr/>
          <p:nvPr>
            <p:ph type="pic" idx="13"/>
          </p:nvPr>
        </p:nvSpPr>
        <p:spPr>
          <a:xfrm>
            <a:off x="0" y="0"/>
            <a:ext cx="13004800" cy="9753600"/>
          </a:xfrm>
          <a:prstGeom prst="rect">
            <a:avLst/>
          </a:prstGeom>
        </p:spPr>
        <p:txBody>
          <a:bodyPr lIns="91439" tIns="45719" rIns="91439" bIns="45719" anchor="t">
            <a:noAutofit/>
          </a:bodyPr>
          <a:lstStyle/>
          <a:p>
            <a:pPr/>
          </a:p>
        </p:txBody>
      </p:sp>
      <p:sp>
        <p:nvSpPr>
          <p:cNvPr id="106"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Vuoto">
    <p:spTree>
      <p:nvGrpSpPr>
        <p:cNvPr id="1" name=""/>
        <p:cNvGrpSpPr/>
        <p:nvPr/>
      </p:nvGrpSpPr>
      <p:grpSpPr>
        <a:xfrm>
          <a:off x="0" y="0"/>
          <a:ext cx="0" cy="0"/>
          <a:chOff x="0" y="0"/>
          <a:chExt cx="0" cy="0"/>
        </a:xfrm>
      </p:grpSpPr>
      <p:sp>
        <p:nvSpPr>
          <p:cNvPr id="113"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Vuoto">
    <p:spTree>
      <p:nvGrpSpPr>
        <p:cNvPr id="1" name=""/>
        <p:cNvGrpSpPr/>
        <p:nvPr/>
      </p:nvGrpSpPr>
      <p:grpSpPr>
        <a:xfrm>
          <a:off x="0" y="0"/>
          <a:ext cx="0" cy="0"/>
          <a:chOff x="0" y="0"/>
          <a:chExt cx="0" cy="0"/>
        </a:xfrm>
      </p:grpSpPr>
      <p:sp>
        <p:nvSpPr>
          <p:cNvPr id="120"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 In alto">
    <p:spTree>
      <p:nvGrpSpPr>
        <p:cNvPr id="1" name=""/>
        <p:cNvGrpSpPr/>
        <p:nvPr/>
      </p:nvGrpSpPr>
      <p:grpSpPr>
        <a:xfrm>
          <a:off x="0" y="0"/>
          <a:ext cx="0" cy="0"/>
          <a:chOff x="0" y="0"/>
          <a:chExt cx="0" cy="0"/>
        </a:xfrm>
      </p:grpSpPr>
      <p:sp>
        <p:nvSpPr>
          <p:cNvPr id="127" name="Titolo Testo"/>
          <p:cNvSpPr txBox="1"/>
          <p:nvPr>
            <p:ph type="title"/>
          </p:nvPr>
        </p:nvSpPr>
        <p:spPr>
          <a:prstGeom prst="rect">
            <a:avLst/>
          </a:prstGeom>
        </p:spPr>
        <p:txBody>
          <a:bodyPr/>
          <a:lstStyle/>
          <a:p>
            <a:pPr/>
            <a:r>
              <a:t>Titolo Testo</a:t>
            </a:r>
          </a:p>
        </p:txBody>
      </p:sp>
      <p:sp>
        <p:nvSpPr>
          <p:cNvPr id="128"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Orizzontale">
    <p:spTree>
      <p:nvGrpSpPr>
        <p:cNvPr id="1" name=""/>
        <p:cNvGrpSpPr/>
        <p:nvPr/>
      </p:nvGrpSpPr>
      <p:grpSpPr>
        <a:xfrm>
          <a:off x="0" y="0"/>
          <a:ext cx="0" cy="0"/>
          <a:chOff x="0" y="0"/>
          <a:chExt cx="0" cy="0"/>
        </a:xfrm>
      </p:grpSpPr>
      <p:sp>
        <p:nvSpPr>
          <p:cNvPr id="23" name="Immagine"/>
          <p:cNvSpPr/>
          <p:nvPr>
            <p:ph type="pic" idx="13"/>
          </p:nvPr>
        </p:nvSpPr>
        <p:spPr>
          <a:xfrm>
            <a:off x="1625600" y="673100"/>
            <a:ext cx="9753600" cy="5905500"/>
          </a:xfrm>
          <a:prstGeom prst="rect">
            <a:avLst/>
          </a:prstGeom>
        </p:spPr>
        <p:txBody>
          <a:bodyPr lIns="91439" tIns="45719" rIns="91439" bIns="45719" anchor="t">
            <a:noAutofit/>
          </a:bodyPr>
          <a:lstStyle/>
          <a:p>
            <a:pPr/>
          </a:p>
        </p:txBody>
      </p:sp>
      <p:sp>
        <p:nvSpPr>
          <p:cNvPr id="24" name="Titolo Testo"/>
          <p:cNvSpPr txBox="1"/>
          <p:nvPr>
            <p:ph type="title"/>
          </p:nvPr>
        </p:nvSpPr>
        <p:spPr>
          <a:xfrm>
            <a:off x="1270000" y="6718300"/>
            <a:ext cx="10464800" cy="1422400"/>
          </a:xfrm>
          <a:prstGeom prst="rect">
            <a:avLst/>
          </a:prstGeom>
        </p:spPr>
        <p:txBody>
          <a:bodyPr anchor="b"/>
          <a:lstStyle/>
          <a:p>
            <a:pPr/>
            <a:r>
              <a:t>Titolo Testo</a:t>
            </a:r>
          </a:p>
        </p:txBody>
      </p:sp>
      <p:sp>
        <p:nvSpPr>
          <p:cNvPr id="25" name="Corpo livello uno…"/>
          <p:cNvSpPr txBox="1"/>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26"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 Centrato">
    <p:spTree>
      <p:nvGrpSpPr>
        <p:cNvPr id="1" name=""/>
        <p:cNvGrpSpPr/>
        <p:nvPr/>
      </p:nvGrpSpPr>
      <p:grpSpPr>
        <a:xfrm>
          <a:off x="0" y="0"/>
          <a:ext cx="0" cy="0"/>
          <a:chOff x="0" y="0"/>
          <a:chExt cx="0" cy="0"/>
        </a:xfrm>
      </p:grpSpPr>
      <p:sp>
        <p:nvSpPr>
          <p:cNvPr id="33" name="Titolo Testo"/>
          <p:cNvSpPr txBox="1"/>
          <p:nvPr>
            <p:ph type="title"/>
          </p:nvPr>
        </p:nvSpPr>
        <p:spPr>
          <a:xfrm>
            <a:off x="1270000" y="3225800"/>
            <a:ext cx="10464800" cy="3302000"/>
          </a:xfrm>
          <a:prstGeom prst="rect">
            <a:avLst/>
          </a:prstGeom>
        </p:spPr>
        <p:txBody>
          <a:bodyPr/>
          <a:lstStyle/>
          <a:p>
            <a:pPr/>
            <a:r>
              <a:t>Titolo Testo</a:t>
            </a:r>
          </a:p>
        </p:txBody>
      </p:sp>
      <p:sp>
        <p:nvSpPr>
          <p:cNvPr id="3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Verticale">
    <p:spTree>
      <p:nvGrpSpPr>
        <p:cNvPr id="1" name=""/>
        <p:cNvGrpSpPr/>
        <p:nvPr/>
      </p:nvGrpSpPr>
      <p:grpSpPr>
        <a:xfrm>
          <a:off x="0" y="0"/>
          <a:ext cx="0" cy="0"/>
          <a:chOff x="0" y="0"/>
          <a:chExt cx="0" cy="0"/>
        </a:xfrm>
      </p:grpSpPr>
      <p:sp>
        <p:nvSpPr>
          <p:cNvPr id="41" name="Immagine"/>
          <p:cNvSpPr/>
          <p:nvPr>
            <p:ph type="pic" sz="half" idx="13"/>
          </p:nvPr>
        </p:nvSpPr>
        <p:spPr>
          <a:xfrm>
            <a:off x="6718300" y="635000"/>
            <a:ext cx="5334000" cy="8216900"/>
          </a:xfrm>
          <a:prstGeom prst="rect">
            <a:avLst/>
          </a:prstGeom>
        </p:spPr>
        <p:txBody>
          <a:bodyPr lIns="91439" tIns="45719" rIns="91439" bIns="45719" anchor="t">
            <a:noAutofit/>
          </a:bodyPr>
          <a:lstStyle/>
          <a:p>
            <a:pPr/>
          </a:p>
        </p:txBody>
      </p:sp>
      <p:sp>
        <p:nvSpPr>
          <p:cNvPr id="42" name="Titolo Testo"/>
          <p:cNvSpPr txBox="1"/>
          <p:nvPr>
            <p:ph type="title"/>
          </p:nvPr>
        </p:nvSpPr>
        <p:spPr>
          <a:xfrm>
            <a:off x="952500" y="635000"/>
            <a:ext cx="5334000" cy="3987800"/>
          </a:xfrm>
          <a:prstGeom prst="rect">
            <a:avLst/>
          </a:prstGeom>
        </p:spPr>
        <p:txBody>
          <a:bodyPr anchor="b"/>
          <a:lstStyle>
            <a:lvl1pPr>
              <a:defRPr sz="6000"/>
            </a:lvl1pPr>
          </a:lstStyle>
          <a:p>
            <a:pPr/>
            <a:r>
              <a:t>Titolo Testo</a:t>
            </a:r>
          </a:p>
        </p:txBody>
      </p:sp>
      <p:sp>
        <p:nvSpPr>
          <p:cNvPr id="43" name="Corpo livello uno…"/>
          <p:cNvSpPr txBox="1"/>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0" algn="ctr">
              <a:spcBef>
                <a:spcPts val="0"/>
              </a:spcBef>
              <a:buSzTx/>
              <a:buNone/>
              <a:defRPr sz="3700"/>
            </a:lvl2pPr>
            <a:lvl3pPr marL="0" indent="0" algn="ctr">
              <a:spcBef>
                <a:spcPts val="0"/>
              </a:spcBef>
              <a:buSzTx/>
              <a:buNone/>
              <a:defRPr sz="3700"/>
            </a:lvl3pPr>
            <a:lvl4pPr marL="0" indent="0" algn="ctr">
              <a:spcBef>
                <a:spcPts val="0"/>
              </a:spcBef>
              <a:buSzTx/>
              <a:buNone/>
              <a:defRPr sz="3700"/>
            </a:lvl4pPr>
            <a:lvl5pPr marL="0" indent="0" algn="ctr">
              <a:spcBef>
                <a:spcPts val="0"/>
              </a:spcBef>
              <a:buSzTx/>
              <a:buNone/>
              <a:defRPr sz="3700"/>
            </a:lvl5pPr>
          </a:lstStyle>
          <a:p>
            <a:pPr/>
            <a:r>
              <a:t>Corpo livello uno</a:t>
            </a:r>
          </a:p>
          <a:p>
            <a:pPr lvl="1"/>
            <a:r>
              <a:t>Corpo livello due</a:t>
            </a:r>
          </a:p>
          <a:p>
            <a:pPr lvl="2"/>
            <a:r>
              <a:t>Corpo livello tre</a:t>
            </a:r>
          </a:p>
          <a:p>
            <a:pPr lvl="3"/>
            <a:r>
              <a:t>Corpo livello quattro</a:t>
            </a:r>
          </a:p>
          <a:p>
            <a:pPr lvl="4"/>
            <a:r>
              <a:t>Corpo livello cinque</a:t>
            </a:r>
          </a:p>
        </p:txBody>
      </p:sp>
      <p:sp>
        <p:nvSpPr>
          <p:cNvPr id="44"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 In alto">
    <p:spTree>
      <p:nvGrpSpPr>
        <p:cNvPr id="1" name=""/>
        <p:cNvGrpSpPr/>
        <p:nvPr/>
      </p:nvGrpSpPr>
      <p:grpSpPr>
        <a:xfrm>
          <a:off x="0" y="0"/>
          <a:ext cx="0" cy="0"/>
          <a:chOff x="0" y="0"/>
          <a:chExt cx="0" cy="0"/>
        </a:xfrm>
      </p:grpSpPr>
      <p:sp>
        <p:nvSpPr>
          <p:cNvPr id="51" name="Titolo Testo"/>
          <p:cNvSpPr txBox="1"/>
          <p:nvPr>
            <p:ph type="title"/>
          </p:nvPr>
        </p:nvSpPr>
        <p:spPr>
          <a:prstGeom prst="rect">
            <a:avLst/>
          </a:prstGeom>
        </p:spPr>
        <p:txBody>
          <a:bodyPr/>
          <a:lstStyle/>
          <a:p>
            <a:pPr/>
            <a:r>
              <a:t>Titolo Testo</a:t>
            </a:r>
          </a:p>
        </p:txBody>
      </p:sp>
      <p:sp>
        <p:nvSpPr>
          <p:cNvPr id="52"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e punti elenco">
    <p:spTree>
      <p:nvGrpSpPr>
        <p:cNvPr id="1" name=""/>
        <p:cNvGrpSpPr/>
        <p:nvPr/>
      </p:nvGrpSpPr>
      <p:grpSpPr>
        <a:xfrm>
          <a:off x="0" y="0"/>
          <a:ext cx="0" cy="0"/>
          <a:chOff x="0" y="0"/>
          <a:chExt cx="0" cy="0"/>
        </a:xfrm>
      </p:grpSpPr>
      <p:sp>
        <p:nvSpPr>
          <p:cNvPr id="59" name="Titolo Testo"/>
          <p:cNvSpPr txBox="1"/>
          <p:nvPr>
            <p:ph type="title"/>
          </p:nvPr>
        </p:nvSpPr>
        <p:spPr>
          <a:prstGeom prst="rect">
            <a:avLst/>
          </a:prstGeom>
        </p:spPr>
        <p:txBody>
          <a:bodyPr/>
          <a:lstStyle/>
          <a:p>
            <a:pPr/>
            <a:r>
              <a:t>Titolo Testo</a:t>
            </a:r>
          </a:p>
        </p:txBody>
      </p:sp>
      <p:sp>
        <p:nvSpPr>
          <p:cNvPr id="60" name="Corpo livello uno…"/>
          <p:cNvSpPr txBox="1"/>
          <p:nvPr>
            <p:ph type="body" idx="1"/>
          </p:nvPr>
        </p:nvSpPr>
        <p:spPr>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61"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olo, punti elenco e foto">
    <p:spTree>
      <p:nvGrpSpPr>
        <p:cNvPr id="1" name=""/>
        <p:cNvGrpSpPr/>
        <p:nvPr/>
      </p:nvGrpSpPr>
      <p:grpSpPr>
        <a:xfrm>
          <a:off x="0" y="0"/>
          <a:ext cx="0" cy="0"/>
          <a:chOff x="0" y="0"/>
          <a:chExt cx="0" cy="0"/>
        </a:xfrm>
      </p:grpSpPr>
      <p:sp>
        <p:nvSpPr>
          <p:cNvPr id="68" name="Immagine"/>
          <p:cNvSpPr/>
          <p:nvPr>
            <p:ph type="pic" sz="half" idx="13"/>
          </p:nvPr>
        </p:nvSpPr>
        <p:spPr>
          <a:xfrm>
            <a:off x="6718300" y="2590800"/>
            <a:ext cx="5334000" cy="6286500"/>
          </a:xfrm>
          <a:prstGeom prst="rect">
            <a:avLst/>
          </a:prstGeom>
        </p:spPr>
        <p:txBody>
          <a:bodyPr lIns="91439" tIns="45719" rIns="91439" bIns="45719" anchor="t">
            <a:noAutofit/>
          </a:bodyPr>
          <a:lstStyle/>
          <a:p>
            <a:pPr/>
          </a:p>
        </p:txBody>
      </p:sp>
      <p:sp>
        <p:nvSpPr>
          <p:cNvPr id="69" name="Titolo Testo"/>
          <p:cNvSpPr txBox="1"/>
          <p:nvPr>
            <p:ph type="title"/>
          </p:nvPr>
        </p:nvSpPr>
        <p:spPr>
          <a:prstGeom prst="rect">
            <a:avLst/>
          </a:prstGeom>
        </p:spPr>
        <p:txBody>
          <a:bodyPr/>
          <a:lstStyle/>
          <a:p>
            <a:pPr/>
            <a:r>
              <a:t>Titolo Testo</a:t>
            </a:r>
          </a:p>
        </p:txBody>
      </p:sp>
      <p:sp>
        <p:nvSpPr>
          <p:cNvPr id="70" name="Corpo livello uno…"/>
          <p:cNvSpPr txBox="1"/>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pPr/>
            <a:r>
              <a:t>Corpo livello uno</a:t>
            </a:r>
          </a:p>
          <a:p>
            <a:pPr lvl="1"/>
            <a:r>
              <a:t>Corpo livello due</a:t>
            </a:r>
          </a:p>
          <a:p>
            <a:pPr lvl="2"/>
            <a:r>
              <a:t>Corpo livello tre</a:t>
            </a:r>
          </a:p>
          <a:p>
            <a:pPr lvl="3"/>
            <a:r>
              <a:t>Corpo livello quattro</a:t>
            </a:r>
          </a:p>
          <a:p>
            <a:pPr lvl="4"/>
            <a:r>
              <a:t>Corpo livello cinque</a:t>
            </a:r>
          </a:p>
        </p:txBody>
      </p:sp>
      <p:sp>
        <p:nvSpPr>
          <p:cNvPr id="71" name="Numero diapositiva"/>
          <p:cNvSpPr txBox="1"/>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unti elenco">
    <p:spTree>
      <p:nvGrpSpPr>
        <p:cNvPr id="1" name=""/>
        <p:cNvGrpSpPr/>
        <p:nvPr/>
      </p:nvGrpSpPr>
      <p:grpSpPr>
        <a:xfrm>
          <a:off x="0" y="0"/>
          <a:ext cx="0" cy="0"/>
          <a:chOff x="0" y="0"/>
          <a:chExt cx="0" cy="0"/>
        </a:xfrm>
      </p:grpSpPr>
      <p:sp>
        <p:nvSpPr>
          <p:cNvPr id="78" name="Corpo livello uno…"/>
          <p:cNvSpPr txBox="1"/>
          <p:nvPr>
            <p:ph type="body" idx="1"/>
          </p:nvPr>
        </p:nvSpPr>
        <p:spPr>
          <a:xfrm>
            <a:off x="952500" y="1270000"/>
            <a:ext cx="11099800" cy="7213600"/>
          </a:xfrm>
          <a:prstGeom prst="rect">
            <a:avLst/>
          </a:prstGeom>
        </p:spPr>
        <p:txBody>
          <a:bodyPr/>
          <a:lstStyle/>
          <a:p>
            <a:pPr/>
            <a:r>
              <a:t>Corpo livello uno</a:t>
            </a:r>
          </a:p>
          <a:p>
            <a:pPr lvl="1"/>
            <a:r>
              <a:t>Corpo livello due</a:t>
            </a:r>
          </a:p>
          <a:p>
            <a:pPr lvl="2"/>
            <a:r>
              <a:t>Corpo livello tre</a:t>
            </a:r>
          </a:p>
          <a:p>
            <a:pPr lvl="3"/>
            <a:r>
              <a:t>Corpo livello quattro</a:t>
            </a:r>
          </a:p>
          <a:p>
            <a:pPr lvl="4"/>
            <a:r>
              <a:t>Corpo livello cinque</a:t>
            </a:r>
          </a:p>
        </p:txBody>
      </p:sp>
      <p:sp>
        <p:nvSpPr>
          <p:cNvPr id="7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Foto - 3 per pagina">
    <p:spTree>
      <p:nvGrpSpPr>
        <p:cNvPr id="1" name=""/>
        <p:cNvGrpSpPr/>
        <p:nvPr/>
      </p:nvGrpSpPr>
      <p:grpSpPr>
        <a:xfrm>
          <a:off x="0" y="0"/>
          <a:ext cx="0" cy="0"/>
          <a:chOff x="0" y="0"/>
          <a:chExt cx="0" cy="0"/>
        </a:xfrm>
      </p:grpSpPr>
      <p:sp>
        <p:nvSpPr>
          <p:cNvPr id="86" name="Immagine"/>
          <p:cNvSpPr/>
          <p:nvPr>
            <p:ph type="pic" sz="quarter" idx="13"/>
          </p:nvPr>
        </p:nvSpPr>
        <p:spPr>
          <a:xfrm>
            <a:off x="6718300" y="5092700"/>
            <a:ext cx="5334000" cy="3771900"/>
          </a:xfrm>
          <a:prstGeom prst="rect">
            <a:avLst/>
          </a:prstGeom>
        </p:spPr>
        <p:txBody>
          <a:bodyPr lIns="91439" tIns="45719" rIns="91439" bIns="45719" anchor="t">
            <a:noAutofit/>
          </a:bodyPr>
          <a:lstStyle/>
          <a:p>
            <a:pPr/>
          </a:p>
        </p:txBody>
      </p:sp>
      <p:sp>
        <p:nvSpPr>
          <p:cNvPr id="87" name="Immagine"/>
          <p:cNvSpPr/>
          <p:nvPr>
            <p:ph type="pic" sz="quarter" idx="14"/>
          </p:nvPr>
        </p:nvSpPr>
        <p:spPr>
          <a:xfrm>
            <a:off x="6718300" y="889000"/>
            <a:ext cx="5334000" cy="3771900"/>
          </a:xfrm>
          <a:prstGeom prst="rect">
            <a:avLst/>
          </a:prstGeom>
        </p:spPr>
        <p:txBody>
          <a:bodyPr lIns="91439" tIns="45719" rIns="91439" bIns="45719" anchor="t">
            <a:noAutofit/>
          </a:bodyPr>
          <a:lstStyle/>
          <a:p>
            <a:pPr/>
          </a:p>
        </p:txBody>
      </p:sp>
      <p:sp>
        <p:nvSpPr>
          <p:cNvPr id="88" name="Immagine"/>
          <p:cNvSpPr/>
          <p:nvPr>
            <p:ph type="pic" sz="half" idx="15"/>
          </p:nvPr>
        </p:nvSpPr>
        <p:spPr>
          <a:xfrm>
            <a:off x="952500" y="889000"/>
            <a:ext cx="5334000" cy="7975600"/>
          </a:xfrm>
          <a:prstGeom prst="rect">
            <a:avLst/>
          </a:prstGeom>
        </p:spPr>
        <p:txBody>
          <a:bodyPr lIns="91439" tIns="45719" rIns="91439" bIns="45719" anchor="t">
            <a:noAutofit/>
          </a:bodyPr>
          <a:lstStyle/>
          <a:p>
            <a:pPr/>
          </a:p>
        </p:txBody>
      </p:sp>
      <p:sp>
        <p:nvSpPr>
          <p:cNvPr id="89" name="Numero diapositiva"/>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jpe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 Id="rId15" Type="http://schemas.openxmlformats.org/officeDocument/2006/relationships/slideLayout" Target="../slideLayouts/slideLayout13.xml"/><Relationship Id="rId16"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pic>
        <p:nvPicPr>
          <p:cNvPr id="2" name="IULM_University_of_Milan_logo.jpg" descr="IULM_University_of_Milan_logo.jpg"/>
          <p:cNvPicPr>
            <a:picLocks noChangeAspect="1"/>
          </p:cNvPicPr>
          <p:nvPr/>
        </p:nvPicPr>
        <p:blipFill>
          <a:blip r:embed="rId2">
            <a:extLst/>
          </a:blip>
          <a:stretch>
            <a:fillRect/>
          </a:stretch>
        </p:blipFill>
        <p:spPr>
          <a:xfrm>
            <a:off x="217552" y="8753243"/>
            <a:ext cx="925448" cy="925451"/>
          </a:xfrm>
          <a:prstGeom prst="rect">
            <a:avLst/>
          </a:prstGeom>
          <a:ln w="12700">
            <a:miter lim="400000"/>
          </a:ln>
        </p:spPr>
      </p:pic>
      <p:sp>
        <p:nvSpPr>
          <p:cNvPr id="3" name="Content Management &amp; Corporate Storytelling Alessio Sartore 2018/2019"/>
          <p:cNvSpPr txBox="1"/>
          <p:nvPr/>
        </p:nvSpPr>
        <p:spPr>
          <a:xfrm>
            <a:off x="1194612" y="8685327"/>
            <a:ext cx="4333305" cy="781875"/>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lgn="l">
              <a:defRPr b="1" sz="1500">
                <a:latin typeface="+mj-lt"/>
                <a:ea typeface="+mj-ea"/>
                <a:cs typeface="+mj-cs"/>
                <a:sym typeface="Helvetica Neue"/>
              </a:defRPr>
            </a:pPr>
            <a:r>
              <a:t>Content Management &amp; Corporate Storytelling</a:t>
            </a:r>
            <a:br/>
            <a:r>
              <a:t>Alessio Sartore</a:t>
            </a:r>
            <a:br/>
            <a:r>
              <a:t>2018/2019</a:t>
            </a:r>
          </a:p>
        </p:txBody>
      </p:sp>
      <p:sp>
        <p:nvSpPr>
          <p:cNvPr id="4" name="Linea"/>
          <p:cNvSpPr/>
          <p:nvPr/>
        </p:nvSpPr>
        <p:spPr>
          <a:xfrm>
            <a:off x="203200" y="8669866"/>
            <a:ext cx="12598400" cy="1"/>
          </a:xfrm>
          <a:prstGeom prst="line">
            <a:avLst/>
          </a:prstGeom>
          <a:ln w="25400">
            <a:solidFill>
              <a:srgbClr val="000000"/>
            </a:solidFill>
            <a:miter lim="400000"/>
          </a:ln>
        </p:spPr>
        <p:txBody>
          <a:bodyPr lIns="45718" tIns="45718" rIns="45718" bIns="45718"/>
          <a:lstStyle/>
          <a:p>
            <a:pPr/>
          </a:p>
        </p:txBody>
      </p:sp>
      <p:sp>
        <p:nvSpPr>
          <p:cNvPr id="5" name="Titolo Testo"/>
          <p:cNvSpPr txBox="1"/>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Titolo Testo</a:t>
            </a:r>
          </a:p>
        </p:txBody>
      </p:sp>
      <p:sp>
        <p:nvSpPr>
          <p:cNvPr id="6" name="Corpo livello uno…"/>
          <p:cNvSpPr txBox="1"/>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fontScale="100000" lnSpcReduction="0"/>
          </a:bodyPr>
          <a:lstStyle/>
          <a:p>
            <a:pPr/>
            <a:r>
              <a:t>Corpo livello uno</a:t>
            </a:r>
          </a:p>
          <a:p>
            <a:pPr lvl="1"/>
            <a:r>
              <a:t>Corpo livello due</a:t>
            </a:r>
          </a:p>
          <a:p>
            <a:pPr lvl="2"/>
            <a:r>
              <a:t>Corpo livello tre</a:t>
            </a:r>
          </a:p>
          <a:p>
            <a:pPr lvl="3"/>
            <a:r>
              <a:t>Corpo livello quattro</a:t>
            </a:r>
          </a:p>
          <a:p>
            <a:pPr lvl="4"/>
            <a:r>
              <a:t>Corpo livello cinque</a:t>
            </a:r>
          </a:p>
        </p:txBody>
      </p:sp>
      <p:sp>
        <p:nvSpPr>
          <p:cNvPr id="7" name="Numero diapositiva"/>
          <p:cNvSpPr txBox="1"/>
          <p:nvPr>
            <p:ph type="sldNum" sz="quarter" idx="2"/>
          </p:nvPr>
        </p:nvSpPr>
        <p:spPr>
          <a:xfrm>
            <a:off x="6328884" y="9296400"/>
            <a:ext cx="340259" cy="324306"/>
          </a:xfrm>
          <a:prstGeom prst="rect">
            <a:avLst/>
          </a:prstGeom>
          <a:ln w="12700">
            <a:miter lim="400000"/>
          </a:ln>
        </p:spPr>
        <p:txBody>
          <a:bodyPr wrap="none" lIns="50800" tIns="50800" rIns="50800" bIns="50800">
            <a:spAutoFit/>
          </a:bodyPr>
          <a:lstStyle>
            <a:lvl1pPr>
              <a:defRPr sz="1600">
                <a:latin typeface="Helvetica Neue Light"/>
                <a:ea typeface="Helvetica Neue Light"/>
                <a:cs typeface="Helvetica Neue Light"/>
                <a:sym typeface="Helvetica Neue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 id="2147483661" r:id="rId15"/>
    <p:sldLayoutId id="2147483662" r:id="rId16"/>
  </p:sldLayoutIdLst>
  <p:transition xmlns:p14="http://schemas.microsoft.com/office/powerpoint/2010/main" spd="med" advClick="1"/>
  <p:txStyles>
    <p:titleStyle>
      <a:lvl1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1pPr>
      <a:lvl2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2pPr>
      <a:lvl3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3pPr>
      <a:lvl4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4pPr>
      <a:lvl5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5pPr>
      <a:lvl6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6pPr>
      <a:lvl7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7pPr>
      <a:lvl8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8pPr>
      <a:lvl9pPr marL="0" marR="0" indent="0" algn="ctr" defTabSz="584200" rtl="0" latinLnBrk="0">
        <a:lnSpc>
          <a:spcPct val="100000"/>
        </a:lnSpc>
        <a:spcBef>
          <a:spcPts val="0"/>
        </a:spcBef>
        <a:spcAft>
          <a:spcPts val="0"/>
        </a:spcAft>
        <a:buClrTx/>
        <a:buSzTx/>
        <a:buFontTx/>
        <a:buNone/>
        <a:tabLst/>
        <a:defRPr b="0" baseline="0" cap="none" i="0" spc="0" strike="noStrike" sz="8000" u="none">
          <a:ln>
            <a:noFill/>
          </a:ln>
          <a:solidFill>
            <a:srgbClr val="000000"/>
          </a:solidFill>
          <a:uFillTx/>
          <a:latin typeface="Helvetica Neue Medium"/>
          <a:ea typeface="Helvetica Neue Medium"/>
          <a:cs typeface="Helvetica Neue Medium"/>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b="0" baseline="0" cap="none" i="0" spc="0" strike="noStrike" sz="3200" u="none">
          <a:ln>
            <a:noFill/>
          </a:ln>
          <a:solidFill>
            <a:srgbClr val="000000"/>
          </a:solidFill>
          <a:uFillTx/>
          <a:latin typeface="+mj-lt"/>
          <a:ea typeface="+mj-ea"/>
          <a:cs typeface="+mj-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1pPr>
      <a:lvl2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2pPr>
      <a:lvl3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3pPr>
      <a:lvl4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4pPr>
      <a:lvl5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5pPr>
      <a:lvl6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6pPr>
      <a:lvl7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7pPr>
      <a:lvl8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8pPr>
      <a:lvl9pPr marL="0" marR="0" indent="0" algn="ctr" defTabSz="584200" rtl="0" latinLnBrk="0">
        <a:lnSpc>
          <a:spcPct val="100000"/>
        </a:lnSpc>
        <a:spcBef>
          <a:spcPts val="0"/>
        </a:spcBef>
        <a:spcAft>
          <a:spcPts val="0"/>
        </a:spcAft>
        <a:buClrTx/>
        <a:buSzTx/>
        <a:buFontTx/>
        <a:buNone/>
        <a:tabLst/>
        <a:defRPr b="0" baseline="0" cap="none" i="0" spc="0" strike="noStrike" sz="1600" u="none">
          <a:ln>
            <a:noFill/>
          </a:ln>
          <a:solidFill>
            <a:schemeClr val="tx1"/>
          </a:solidFill>
          <a:uFillTx/>
          <a:latin typeface="+mn-lt"/>
          <a:ea typeface="+mn-ea"/>
          <a:cs typeface="+mn-cs"/>
          <a:sym typeface="Helvetica Neue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png"/><Relationship Id="rId3" Type="http://schemas.openxmlformats.org/officeDocument/2006/relationships/image" Target="../media/image2.png"/><Relationship Id="rId4" Type="http://schemas.openxmlformats.org/officeDocument/2006/relationships/image" Target="../media/image3.jpeg"/></Relationships>

</file>

<file path=ppt/slides/_rels/slide1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4.jpeg"/><Relationship Id="rId3" Type="http://schemas.openxmlformats.org/officeDocument/2006/relationships/image" Target="../media/image5.jpeg"/><Relationship Id="rId4" Type="http://schemas.openxmlformats.org/officeDocument/2006/relationships/image" Target="../media/image3.png"/><Relationship Id="rId5" Type="http://schemas.openxmlformats.org/officeDocument/2006/relationships/hyperlink" Target="https://www.youtube.com/watch?v=uJocreIOQpM" TargetMode="External"/></Relationships>

</file>

<file path=ppt/slides/_rels/slide1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4.png"/><Relationship Id="rId4" Type="http://schemas.openxmlformats.org/officeDocument/2006/relationships/image" Target="../media/image5.png"/><Relationship Id="rId5" Type="http://schemas.openxmlformats.org/officeDocument/2006/relationships/image" Target="../media/image6.png"/></Relationships>

</file>

<file path=ppt/slides/_rels/slide1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7.png"/><Relationship Id="rId4" Type="http://schemas.openxmlformats.org/officeDocument/2006/relationships/image" Target="../media/image8.png"/><Relationship Id="rId5" Type="http://schemas.openxmlformats.org/officeDocument/2006/relationships/image" Target="../media/image9.png"/></Relationships>

</file>

<file path=ppt/slides/_rels/slide14.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10.png"/><Relationship Id="rId4" Type="http://schemas.openxmlformats.org/officeDocument/2006/relationships/image" Target="../media/image11.png"/><Relationship Id="rId5" Type="http://schemas.openxmlformats.org/officeDocument/2006/relationships/image" Target="../media/image12.png"/></Relationships>

</file>

<file path=ppt/slides/_rels/slide15.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6.jpeg"/><Relationship Id="rId4" Type="http://schemas.openxmlformats.org/officeDocument/2006/relationships/image" Target="../media/image13.png"/><Relationship Id="rId5" Type="http://schemas.openxmlformats.org/officeDocument/2006/relationships/image" Target="../media/image14.png"/></Relationships>

</file>

<file path=ppt/slides/_rels/slide16.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15.png"/><Relationship Id="rId4" Type="http://schemas.openxmlformats.org/officeDocument/2006/relationships/image" Target="../media/image16.png"/><Relationship Id="rId5" Type="http://schemas.openxmlformats.org/officeDocument/2006/relationships/image" Target="../media/image7.jpeg"/></Relationships>

</file>

<file path=ppt/slides/_rels/slide17.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17.png"/><Relationship Id="rId4" Type="http://schemas.openxmlformats.org/officeDocument/2006/relationships/image" Target="../media/image8.jpeg"/><Relationship Id="rId5" Type="http://schemas.openxmlformats.org/officeDocument/2006/relationships/image" Target="../media/image18.png"/></Relationships>

</file>

<file path=ppt/slides/_rels/slide18.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9.jpeg"/><Relationship Id="rId4" Type="http://schemas.openxmlformats.org/officeDocument/2006/relationships/image" Target="../media/image10.jpeg"/><Relationship Id="rId5" Type="http://schemas.openxmlformats.org/officeDocument/2006/relationships/image" Target="../media/image19.png"/></Relationships>

</file>

<file path=ppt/slides/_rels/slide1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20.png"/><Relationship Id="rId4" Type="http://schemas.openxmlformats.org/officeDocument/2006/relationships/image" Target="../media/image21.png"/><Relationship Id="rId5" Type="http://schemas.openxmlformats.org/officeDocument/2006/relationships/image" Target="../media/image22.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11.jpeg"/><Relationship Id="rId4" Type="http://schemas.openxmlformats.org/officeDocument/2006/relationships/image" Target="../media/image23.png"/><Relationship Id="rId5" Type="http://schemas.openxmlformats.org/officeDocument/2006/relationships/image" Target="../media/image24.png"/></Relationships>

</file>

<file path=ppt/slides/_rels/slide2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image" Target="../media/image25.png"/><Relationship Id="rId4" Type="http://schemas.openxmlformats.org/officeDocument/2006/relationships/image" Target="../media/image12.jpeg"/><Relationship Id="rId5" Type="http://schemas.openxmlformats.org/officeDocument/2006/relationships/image" Target="../media/image26.png"/></Relationships>

</file>

<file path=ppt/slides/_rels/slide22.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7.xml.rels><?xml version="1.0" encoding="UTF-8"?>
<Relationships xmlns="http://schemas.openxmlformats.org/package/2006/relationships"><Relationship Id="rId1" Type="http://schemas.openxmlformats.org/officeDocument/2006/relationships/slideLayout" Target="../slideLayouts/slideLayout5.xml"/></Relationships>

</file>

<file path=ppt/slides/_rels/slide28.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2.jpeg"/></Relationships>

</file>

<file path=ppt/slides/_rels/slide30.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hyperlink" Target="https://www.youtube.com/watch?v=uJocreIOQpM" TargetMode="External"/><Relationship Id="rId3" Type="http://schemas.openxmlformats.org/officeDocument/2006/relationships/hyperlink" Target="http://evert45.com" TargetMode="External"/><Relationship Id="rId4" Type="http://schemas.openxmlformats.org/officeDocument/2006/relationships/hyperlink" Target="https://youtu.be/A93_uVTYYA4" TargetMode="External"/></Relationships>

</file>

<file path=ppt/slides/_rels/slide31.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Storytelling as a Branding Practice"/>
          <p:cNvSpPr txBox="1"/>
          <p:nvPr>
            <p:ph type="ctrTitle"/>
          </p:nvPr>
        </p:nvSpPr>
        <p:spPr>
          <a:prstGeom prst="rect">
            <a:avLst/>
          </a:prstGeom>
        </p:spPr>
        <p:txBody>
          <a:bodyPr/>
          <a:lstStyle/>
          <a:p>
            <a:pPr/>
            <a:r>
              <a:t>Storytelling: </a:t>
            </a:r>
          </a:p>
          <a:p>
            <a:pPr/>
            <a:r>
              <a:t>the Archetypes</a:t>
            </a:r>
          </a:p>
        </p:txBody>
      </p:sp>
      <p:sp>
        <p:nvSpPr>
          <p:cNvPr id="138" name="Lesson #2"/>
          <p:cNvSpPr txBox="1"/>
          <p:nvPr>
            <p:ph type="subTitle" sz="quarter" idx="1"/>
          </p:nvPr>
        </p:nvSpPr>
        <p:spPr>
          <a:xfrm>
            <a:off x="1270000" y="5181600"/>
            <a:ext cx="10464800" cy="1130300"/>
          </a:xfrm>
          <a:prstGeom prst="rect">
            <a:avLst/>
          </a:prstGeom>
        </p:spPr>
        <p:txBody>
          <a:bodyPr/>
          <a:lstStyle/>
          <a:p>
            <a:pPr/>
            <a:r>
              <a:t>Lessons #7</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Independence"/>
          <p:cNvSpPr txBox="1"/>
          <p:nvPr/>
        </p:nvSpPr>
        <p:spPr>
          <a:xfrm>
            <a:off x="449593" y="540742"/>
            <a:ext cx="2046536"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225" name="Innocent"/>
          <p:cNvSpPr txBox="1"/>
          <p:nvPr/>
        </p:nvSpPr>
        <p:spPr>
          <a:xfrm>
            <a:off x="458505" y="1218075"/>
            <a:ext cx="1283644"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Innocent</a:t>
            </a:r>
          </a:p>
        </p:txBody>
      </p:sp>
      <p:sp>
        <p:nvSpPr>
          <p:cNvPr id="226" name="The innocent brand wants to experience paradise here on earth. He wants to be happy, easy, laid-back. He does things right, has faith and optimisms. Consumers believe in a pure, joyful society where things will always have a happy ending. Messages might be naive, pure, provide simple answers to simple problems. The innocent has a high morality. Products are usually low priced."/>
          <p:cNvSpPr txBox="1"/>
          <p:nvPr/>
        </p:nvSpPr>
        <p:spPr>
          <a:xfrm>
            <a:off x="452429" y="2073035"/>
            <a:ext cx="6543693" cy="3416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innocent brand wants to experience paradise here on earth. He wants to be happy, easy, laid-back. He does things right, has faith and optimisms. Consumers believe in a pure, joyful society where things will always have a happy ending. Messages might be naive, pure, provide simple answers to simple problems. The innocent has a high morality. Products are usually low priced.</a:t>
            </a:r>
          </a:p>
        </p:txBody>
      </p:sp>
      <p:pic>
        <p:nvPicPr>
          <p:cNvPr id="227" name="download (18).png" descr="download (18).png"/>
          <p:cNvPicPr>
            <a:picLocks noChangeAspect="1"/>
          </p:cNvPicPr>
          <p:nvPr/>
        </p:nvPicPr>
        <p:blipFill>
          <a:blip r:embed="rId2">
            <a:extLst/>
          </a:blip>
          <a:stretch>
            <a:fillRect/>
          </a:stretch>
        </p:blipFill>
        <p:spPr>
          <a:xfrm>
            <a:off x="9030020" y="5429665"/>
            <a:ext cx="2158359" cy="1153000"/>
          </a:xfrm>
          <a:prstGeom prst="rect">
            <a:avLst/>
          </a:prstGeom>
          <a:ln w="12700">
            <a:miter lim="400000"/>
          </a:ln>
        </p:spPr>
      </p:pic>
      <p:pic>
        <p:nvPicPr>
          <p:cNvPr id="228" name="download (17).png" descr="download (17).png"/>
          <p:cNvPicPr>
            <a:picLocks noChangeAspect="1"/>
          </p:cNvPicPr>
          <p:nvPr/>
        </p:nvPicPr>
        <p:blipFill>
          <a:blip r:embed="rId3">
            <a:extLst/>
          </a:blip>
          <a:stretch>
            <a:fillRect/>
          </a:stretch>
        </p:blipFill>
        <p:spPr>
          <a:xfrm>
            <a:off x="9030020" y="3492745"/>
            <a:ext cx="2158359" cy="1295016"/>
          </a:xfrm>
          <a:prstGeom prst="rect">
            <a:avLst/>
          </a:prstGeom>
          <a:ln w="12700">
            <a:miter lim="400000"/>
          </a:ln>
        </p:spPr>
      </p:pic>
      <p:pic>
        <p:nvPicPr>
          <p:cNvPr id="229" name="download (40).jpeg" descr="download (40).jpeg"/>
          <p:cNvPicPr>
            <a:picLocks noChangeAspect="1"/>
          </p:cNvPicPr>
          <p:nvPr/>
        </p:nvPicPr>
        <p:blipFill>
          <a:blip r:embed="rId4">
            <a:extLst/>
          </a:blip>
          <a:stretch>
            <a:fillRect/>
          </a:stretch>
        </p:blipFill>
        <p:spPr>
          <a:xfrm>
            <a:off x="8743482" y="1825558"/>
            <a:ext cx="2731435" cy="1529605"/>
          </a:xfrm>
          <a:prstGeom prst="rect">
            <a:avLst/>
          </a:prstGeom>
          <a:ln w="12700">
            <a:miter lim="400000"/>
          </a:ln>
        </p:spPr>
      </p:pic>
      <p:sp>
        <p:nvSpPr>
          <p:cNvPr id="230" name="https://youtu.be/c3gPZ3U4sJw"/>
          <p:cNvSpPr txBox="1"/>
          <p:nvPr/>
        </p:nvSpPr>
        <p:spPr>
          <a:xfrm>
            <a:off x="8137524" y="7708337"/>
            <a:ext cx="4248151"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https://youtu.be/c3gPZ3U4sJw</a:t>
            </a:r>
          </a:p>
        </p:txBody>
      </p:sp>
      <p:sp>
        <p:nvSpPr>
          <p:cNvPr id="231"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32" name="Example"/>
          <p:cNvSpPr txBox="1"/>
          <p:nvPr/>
        </p:nvSpPr>
        <p:spPr>
          <a:xfrm>
            <a:off x="9611518"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3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2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2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2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3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24" grpId="1"/>
      <p:bldP build="whole" bldLvl="1" animBg="1" rev="0" advAuto="0" spid="230" grpId="9"/>
      <p:bldP build="whole" bldLvl="1" animBg="1" rev="0" advAuto="0" spid="227" grpId="7"/>
      <p:bldP build="whole" bldLvl="1" animBg="1" rev="0" advAuto="0" spid="228" grpId="6"/>
      <p:bldP build="whole" bldLvl="1" animBg="1" rev="0" advAuto="0" spid="229" grpId="5"/>
      <p:bldP build="whole" bldLvl="1" animBg="1" rev="0" advAuto="0" spid="226" grpId="3"/>
      <p:bldP build="whole" bldLvl="1" animBg="1" rev="0" advAuto="0" spid="231" grpId="4"/>
      <p:bldP build="whole" bldLvl="1" animBg="1" rev="0" advAuto="0" spid="232" grpId="8"/>
      <p:bldP build="whole" bldLvl="1" animBg="1" rev="0" advAuto="0" spid="225" grpId="2"/>
    </p:bldLst>
  </p:timing>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4" name="Independence"/>
          <p:cNvSpPr txBox="1"/>
          <p:nvPr/>
        </p:nvSpPr>
        <p:spPr>
          <a:xfrm>
            <a:off x="449593" y="540742"/>
            <a:ext cx="2046536"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235" name="Explorer"/>
          <p:cNvSpPr txBox="1"/>
          <p:nvPr/>
        </p:nvSpPr>
        <p:spPr>
          <a:xfrm>
            <a:off x="475695" y="1218075"/>
            <a:ext cx="1249264"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Explorer</a:t>
            </a:r>
          </a:p>
        </p:txBody>
      </p:sp>
      <p:sp>
        <p:nvSpPr>
          <p:cNvPr id="236" name="The explorer brand wants to explore the world to find out who and what it really is. It yearns for paradise and it goes to look for it because it doesn’t know where to find it. Explorers wants to experience a more authentic and fulfilling life. They are wanderers, individualists, likes to travel, wants to feel free. Loves nature and the road, is often anti conformist but not in rebellious terms."/>
          <p:cNvSpPr txBox="1"/>
          <p:nvPr/>
        </p:nvSpPr>
        <p:spPr>
          <a:xfrm>
            <a:off x="452429" y="2073035"/>
            <a:ext cx="6543693" cy="3416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explorer brand wants to explore the world to find out who and what it really is. It yearns for paradise and it goes to look for it because it doesn’t know where to find it. Explorers wants to experience a more authentic and fulfilling life. They are wanderers, individualists, likes to travel, wants to feel free. Loves nature and the road, is often anti conformist but not in rebellious terms.</a:t>
            </a:r>
          </a:p>
        </p:txBody>
      </p:sp>
      <p:sp>
        <p:nvSpPr>
          <p:cNvPr id="237"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38"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39" name="Example"/>
          <p:cNvSpPr txBox="1"/>
          <p:nvPr/>
        </p:nvSpPr>
        <p:spPr>
          <a:xfrm>
            <a:off x="9611518"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pic>
        <p:nvPicPr>
          <p:cNvPr id="240" name="download (41).jpeg" descr="download (41).jpeg"/>
          <p:cNvPicPr>
            <a:picLocks noChangeAspect="1"/>
          </p:cNvPicPr>
          <p:nvPr/>
        </p:nvPicPr>
        <p:blipFill>
          <a:blip r:embed="rId2">
            <a:extLst/>
          </a:blip>
          <a:stretch>
            <a:fillRect/>
          </a:stretch>
        </p:blipFill>
        <p:spPr>
          <a:xfrm>
            <a:off x="9100028" y="1971861"/>
            <a:ext cx="2323145" cy="1236999"/>
          </a:xfrm>
          <a:prstGeom prst="rect">
            <a:avLst/>
          </a:prstGeom>
          <a:ln w="12700">
            <a:miter lim="400000"/>
          </a:ln>
        </p:spPr>
      </p:pic>
      <p:pic>
        <p:nvPicPr>
          <p:cNvPr id="241" name="download (42).jpeg" descr="download (42).jpeg"/>
          <p:cNvPicPr>
            <a:picLocks noChangeAspect="1"/>
          </p:cNvPicPr>
          <p:nvPr/>
        </p:nvPicPr>
        <p:blipFill>
          <a:blip r:embed="rId3">
            <a:extLst/>
          </a:blip>
          <a:stretch>
            <a:fillRect/>
          </a:stretch>
        </p:blipFill>
        <p:spPr>
          <a:xfrm>
            <a:off x="9370911" y="3544347"/>
            <a:ext cx="1476578" cy="1509833"/>
          </a:xfrm>
          <a:prstGeom prst="rect">
            <a:avLst/>
          </a:prstGeom>
          <a:ln w="12700">
            <a:miter lim="400000"/>
          </a:ln>
        </p:spPr>
      </p:pic>
      <p:pic>
        <p:nvPicPr>
          <p:cNvPr id="242" name="download (19).png" descr="download (19).png"/>
          <p:cNvPicPr>
            <a:picLocks noChangeAspect="1"/>
          </p:cNvPicPr>
          <p:nvPr/>
        </p:nvPicPr>
        <p:blipFill>
          <a:blip r:embed="rId4">
            <a:extLst/>
          </a:blip>
          <a:stretch>
            <a:fillRect/>
          </a:stretch>
        </p:blipFill>
        <p:spPr>
          <a:xfrm>
            <a:off x="9318740" y="4990154"/>
            <a:ext cx="1885719" cy="1885719"/>
          </a:xfrm>
          <a:prstGeom prst="rect">
            <a:avLst/>
          </a:prstGeom>
          <a:ln w="12700">
            <a:miter lim="400000"/>
          </a:ln>
        </p:spPr>
      </p:pic>
      <p:sp>
        <p:nvSpPr>
          <p:cNvPr id="243"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5"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5" invalidUrl="" action="" tgtFrame="" tooltip="" history="1" highlightClick="0" endSnd="0"/>
              </a:rPr>
              <a:t> </a:t>
            </a:r>
          </a:p>
        </p:txBody>
      </p:sp>
      <p:sp>
        <p:nvSpPr>
          <p:cNvPr id="244"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45" name="https://youtu.be/4IyTXRfnYmQ"/>
          <p:cNvSpPr txBox="1"/>
          <p:nvPr/>
        </p:nvSpPr>
        <p:spPr>
          <a:xfrm>
            <a:off x="7985273" y="7783858"/>
            <a:ext cx="424785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https://youtu.be/4IyTXRfnYmQ</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4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4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4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3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3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4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36" grpId="3"/>
      <p:bldP build="whole" bldLvl="1" animBg="1" rev="0" advAuto="0" spid="240" grpId="4"/>
      <p:bldP build="whole" bldLvl="1" animBg="1" rev="0" advAuto="0" spid="239" grpId="8"/>
      <p:bldP build="whole" bldLvl="1" animBg="1" rev="0" advAuto="0" spid="244" grpId="11"/>
      <p:bldP build="whole" bldLvl="1" animBg="1" rev="0" advAuto="0" spid="238" grpId="5"/>
      <p:bldP build="whole" bldLvl="1" animBg="1" rev="0" advAuto="0" spid="243" grpId="10"/>
      <p:bldP build="whole" bldLvl="1" animBg="1" rev="0" advAuto="0" spid="237" grpId="9"/>
      <p:bldP build="whole" bldLvl="1" animBg="1" rev="0" advAuto="0" spid="235" grpId="2"/>
      <p:bldP build="whole" bldLvl="1" animBg="1" rev="0" advAuto="0" spid="241" grpId="6"/>
      <p:bldP build="whole" bldLvl="1" animBg="1" rev="0" advAuto="0" spid="234" grpId="1"/>
      <p:bldP build="whole" bldLvl="1" animBg="1" rev="0" advAuto="0" spid="242" grpId="7"/>
    </p:bldLst>
  </p:timing>
</p:sld>
</file>

<file path=ppt/slides/slide1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47" name="Independence"/>
          <p:cNvSpPr txBox="1"/>
          <p:nvPr/>
        </p:nvSpPr>
        <p:spPr>
          <a:xfrm>
            <a:off x="449593" y="540742"/>
            <a:ext cx="2046536"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248" name="Sage"/>
          <p:cNvSpPr txBox="1"/>
          <p:nvPr/>
        </p:nvSpPr>
        <p:spPr>
          <a:xfrm>
            <a:off x="433254" y="1218075"/>
            <a:ext cx="826146"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Sage</a:t>
            </a:r>
          </a:p>
        </p:txBody>
      </p:sp>
      <p:sp>
        <p:nvSpPr>
          <p:cNvPr id="249" name="The sage brands wants to find the truth using intelligence to understand the world. Universities are great Sage brands. The gift of the Sage is wisdom.IT fights dogmatism and disconnection from reality. They are experts, scholars, thinker, serious about what they offer, hardly funny or making jokes. The Sage consumer wants to rely on the brands a source of knowledge. The brands reveal new scientific breakthrough supported by hard data."/>
          <p:cNvSpPr txBox="1"/>
          <p:nvPr/>
        </p:nvSpPr>
        <p:spPr>
          <a:xfrm>
            <a:off x="452429" y="1888885"/>
            <a:ext cx="6543693" cy="378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sage brands wants to find the truth using intelligence to understand the world. Universities are great Sage brands. The gift of the Sage is wisdom.IT fights dogmatism and disconnection from reality. They are experts, scholars, thinker, serious about what they offer, hardly funny or making jokes. The Sage consumer wants to rely on the brands a source of knowledge. The brands reveal new scientific breakthrough supported by hard data.</a:t>
            </a:r>
          </a:p>
        </p:txBody>
      </p:sp>
      <p:sp>
        <p:nvSpPr>
          <p:cNvPr id="250"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51"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52" name="Example"/>
          <p:cNvSpPr txBox="1"/>
          <p:nvPr/>
        </p:nvSpPr>
        <p:spPr>
          <a:xfrm>
            <a:off x="9611518"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253"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254"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255" name="download (22).png" descr="download (22).png"/>
          <p:cNvPicPr>
            <a:picLocks noChangeAspect="1"/>
          </p:cNvPicPr>
          <p:nvPr/>
        </p:nvPicPr>
        <p:blipFill>
          <a:blip r:embed="rId3">
            <a:extLst/>
          </a:blip>
          <a:stretch>
            <a:fillRect/>
          </a:stretch>
        </p:blipFill>
        <p:spPr>
          <a:xfrm>
            <a:off x="8140700" y="4826730"/>
            <a:ext cx="3937000" cy="2070101"/>
          </a:xfrm>
          <a:prstGeom prst="rect">
            <a:avLst/>
          </a:prstGeom>
          <a:ln w="12700">
            <a:miter lim="400000"/>
          </a:ln>
        </p:spPr>
      </p:pic>
      <p:pic>
        <p:nvPicPr>
          <p:cNvPr id="256" name="download (20).png" descr="download (20).png"/>
          <p:cNvPicPr>
            <a:picLocks noChangeAspect="1"/>
          </p:cNvPicPr>
          <p:nvPr/>
        </p:nvPicPr>
        <p:blipFill>
          <a:blip r:embed="rId4">
            <a:extLst/>
          </a:blip>
          <a:stretch>
            <a:fillRect/>
          </a:stretch>
        </p:blipFill>
        <p:spPr>
          <a:xfrm>
            <a:off x="8665937" y="3591294"/>
            <a:ext cx="2560560" cy="1415939"/>
          </a:xfrm>
          <a:prstGeom prst="rect">
            <a:avLst/>
          </a:prstGeom>
          <a:ln w="12700">
            <a:miter lim="400000"/>
          </a:ln>
        </p:spPr>
      </p:pic>
      <p:sp>
        <p:nvSpPr>
          <p:cNvPr id="257" name="https://youtu.be/K7VhW8DQ_Bs"/>
          <p:cNvSpPr txBox="1"/>
          <p:nvPr/>
        </p:nvSpPr>
        <p:spPr>
          <a:xfrm>
            <a:off x="7874992" y="7783858"/>
            <a:ext cx="446841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https://youtu.be/K7VhW8DQ_Bs</a:t>
            </a:r>
          </a:p>
        </p:txBody>
      </p:sp>
      <p:pic>
        <p:nvPicPr>
          <p:cNvPr id="258" name="download (43).png" descr="download (43).png"/>
          <p:cNvPicPr>
            <a:picLocks noChangeAspect="1"/>
          </p:cNvPicPr>
          <p:nvPr/>
        </p:nvPicPr>
        <p:blipFill>
          <a:blip r:embed="rId5">
            <a:extLst/>
          </a:blip>
          <a:stretch>
            <a:fillRect/>
          </a:stretch>
        </p:blipFill>
        <p:spPr>
          <a:xfrm>
            <a:off x="8785433" y="2164192"/>
            <a:ext cx="2321568" cy="781876"/>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4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4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4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5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5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5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5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5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5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50" grpId="9"/>
      <p:bldP build="whole" bldLvl="1" animBg="1" rev="0" advAuto="0" spid="257" grpId="8"/>
      <p:bldP build="whole" bldLvl="1" animBg="1" rev="0" advAuto="0" spid="256" grpId="5"/>
      <p:bldP build="whole" bldLvl="1" animBg="1" rev="0" advAuto="0" spid="247" grpId="1"/>
      <p:bldP build="whole" bldLvl="1" animBg="1" rev="0" advAuto="0" spid="252" grpId="7"/>
      <p:bldP build="whole" bldLvl="1" animBg="1" rev="0" advAuto="0" spid="253" grpId="10"/>
      <p:bldP build="whole" bldLvl="1" animBg="1" rev="0" advAuto="0" spid="249" grpId="3"/>
      <p:bldP build="whole" bldLvl="1" animBg="1" rev="0" advAuto="0" spid="248" grpId="2"/>
      <p:bldP build="whole" bldLvl="1" animBg="1" rev="0" advAuto="0" spid="251" grpId="4"/>
      <p:bldP build="whole" bldLvl="1" animBg="1" rev="0" advAuto="0" spid="255" grpId="6"/>
    </p:bldLst>
  </p:timing>
</p:sld>
</file>

<file path=ppt/slides/slide1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60" name="The Hero brand wants to achieve something never achieved before, has power and energy, wants to change the world through risking its life. The Hero takes great risks and develop competences in order to contribute to the society. They are culturally transformative figures, they prove one’s worth through courageous and difficult actions, is inspirational for others. The Hero brand is the superhero you want to become. It helps you become as strong and skillful as you can be. Oedipus is a hero brand."/>
          <p:cNvSpPr txBox="1"/>
          <p:nvPr/>
        </p:nvSpPr>
        <p:spPr>
          <a:xfrm>
            <a:off x="435495" y="1888885"/>
            <a:ext cx="6543693" cy="452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Hero brand wants to achieve something never achieved before, has power and energy, wants to change the world through risking its life. The Hero takes great risks and develop competences in order to contribute to the society. They are culturally transformative figures, they prove one’s worth through courageous and difficult actions, is inspirational for others. The Hero brand is the superhero you want to become. It helps you become as strong and skillful as you can be. Oedipus is a hero brand.</a:t>
            </a:r>
          </a:p>
        </p:txBody>
      </p:sp>
      <p:sp>
        <p:nvSpPr>
          <p:cNvPr id="261"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62"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63" name="Example"/>
          <p:cNvSpPr txBox="1"/>
          <p:nvPr/>
        </p:nvSpPr>
        <p:spPr>
          <a:xfrm>
            <a:off x="9611518"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264"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265"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66"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67" name="Mastery"/>
          <p:cNvSpPr txBox="1"/>
          <p:nvPr/>
        </p:nvSpPr>
        <p:spPr>
          <a:xfrm>
            <a:off x="433486" y="547266"/>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268" name="Hero"/>
          <p:cNvSpPr txBox="1"/>
          <p:nvPr/>
        </p:nvSpPr>
        <p:spPr>
          <a:xfrm>
            <a:off x="424986" y="1218075"/>
            <a:ext cx="774950"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Hero</a:t>
            </a:r>
          </a:p>
        </p:txBody>
      </p:sp>
      <p:pic>
        <p:nvPicPr>
          <p:cNvPr id="269" name="download (23).png" descr="download (23).png"/>
          <p:cNvPicPr>
            <a:picLocks noChangeAspect="1"/>
          </p:cNvPicPr>
          <p:nvPr/>
        </p:nvPicPr>
        <p:blipFill>
          <a:blip r:embed="rId3">
            <a:extLst/>
          </a:blip>
          <a:stretch>
            <a:fillRect/>
          </a:stretch>
        </p:blipFill>
        <p:spPr>
          <a:xfrm>
            <a:off x="9102455" y="2224616"/>
            <a:ext cx="2013490" cy="724857"/>
          </a:xfrm>
          <a:prstGeom prst="rect">
            <a:avLst/>
          </a:prstGeom>
          <a:ln w="12700">
            <a:miter lim="400000"/>
          </a:ln>
        </p:spPr>
      </p:pic>
      <p:pic>
        <p:nvPicPr>
          <p:cNvPr id="270" name="download (24).png" descr="download (24).png"/>
          <p:cNvPicPr>
            <a:picLocks noChangeAspect="1"/>
          </p:cNvPicPr>
          <p:nvPr/>
        </p:nvPicPr>
        <p:blipFill>
          <a:blip r:embed="rId4">
            <a:extLst/>
          </a:blip>
          <a:stretch>
            <a:fillRect/>
          </a:stretch>
        </p:blipFill>
        <p:spPr>
          <a:xfrm>
            <a:off x="9406194" y="3486113"/>
            <a:ext cx="1080046" cy="1441918"/>
          </a:xfrm>
          <a:prstGeom prst="rect">
            <a:avLst/>
          </a:prstGeom>
          <a:ln w="12700">
            <a:miter lim="400000"/>
          </a:ln>
        </p:spPr>
      </p:pic>
      <p:pic>
        <p:nvPicPr>
          <p:cNvPr id="271" name="download (25).png" descr="download (25).png"/>
          <p:cNvPicPr>
            <a:picLocks noChangeAspect="1"/>
          </p:cNvPicPr>
          <p:nvPr/>
        </p:nvPicPr>
        <p:blipFill>
          <a:blip r:embed="rId5">
            <a:extLst/>
          </a:blip>
          <a:stretch>
            <a:fillRect/>
          </a:stretch>
        </p:blipFill>
        <p:spPr>
          <a:xfrm>
            <a:off x="9077510" y="5341206"/>
            <a:ext cx="1737413" cy="1156170"/>
          </a:xfrm>
          <a:prstGeom prst="rect">
            <a:avLst/>
          </a:prstGeom>
          <a:ln w="12700">
            <a:miter lim="400000"/>
          </a:ln>
        </p:spPr>
      </p:pic>
      <p:sp>
        <p:nvSpPr>
          <p:cNvPr id="272" name="https://youtu.be/WYP9AGtLvRg"/>
          <p:cNvSpPr txBox="1"/>
          <p:nvPr/>
        </p:nvSpPr>
        <p:spPr>
          <a:xfrm>
            <a:off x="8069808" y="7783858"/>
            <a:ext cx="43835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https://youtu.be/WYP9AGtLvRg</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6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6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7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7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7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6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6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26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63" grpId="8"/>
      <p:bldP build="whole" bldLvl="1" animBg="1" rev="0" advAuto="0" spid="270" grpId="6"/>
      <p:bldP build="whole" bldLvl="1" animBg="1" rev="0" advAuto="0" spid="261" grpId="11"/>
      <p:bldP build="whole" bldLvl="1" animBg="1" rev="0" advAuto="0" spid="272" grpId="9"/>
      <p:bldP build="whole" bldLvl="1" animBg="1" rev="0" advAuto="0" spid="267" grpId="1"/>
      <p:bldP build="whole" bldLvl="1" animBg="1" rev="0" advAuto="0" spid="266" grpId="10"/>
      <p:bldP build="whole" bldLvl="1" animBg="1" rev="0" advAuto="0" spid="262" grpId="4"/>
      <p:bldP build="whole" bldLvl="1" animBg="1" rev="0" advAuto="0" spid="271" grpId="7"/>
      <p:bldP build="whole" bldLvl="1" animBg="1" rev="0" advAuto="0" spid="260" grpId="3"/>
      <p:bldP build="whole" bldLvl="1" animBg="1" rev="0" advAuto="0" spid="269" grpId="5"/>
      <p:bldP build="whole" bldLvl="1" animBg="1" rev="0" advAuto="0" spid="264" grpId="12"/>
      <p:bldP build="whole" bldLvl="1" animBg="1" rev="0" advAuto="0" spid="268" grpId="2"/>
    </p:bldLst>
  </p:timing>
</p:sld>
</file>

<file path=ppt/slides/slide1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74" name="The more well behaved and responsible you are, the more you yearn to be an outlaw, at least a little bit, some of the time, maybe through an outlaw product or service. While the hero wants to be admired, the outlaw is satisfied to be feared. The outlaw brands convey meanings of shadows and forbidden behaviors. They love to be identified with things that are bad for you. They have energy, anger, want to die to reborn. It’s your wild side."/>
          <p:cNvSpPr txBox="1"/>
          <p:nvPr/>
        </p:nvSpPr>
        <p:spPr>
          <a:xfrm>
            <a:off x="435495" y="1888885"/>
            <a:ext cx="6543693" cy="378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more well behaved and responsible you are, the more you yearn to be an outlaw, at least a little bit, some of the time, maybe through an outlaw product or service. While the hero wants to be admired, the outlaw is satisfied to be feared. The outlaw brands convey meanings of shadows and forbidden behaviors. They love to be identified with things that are bad for you. They have energy, anger, want to die to reborn. It’s your wild side.</a:t>
            </a:r>
          </a:p>
        </p:txBody>
      </p:sp>
      <p:sp>
        <p:nvSpPr>
          <p:cNvPr id="275"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76"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77"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278"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279"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80"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81" name="Mastery"/>
          <p:cNvSpPr txBox="1"/>
          <p:nvPr/>
        </p:nvSpPr>
        <p:spPr>
          <a:xfrm>
            <a:off x="433486" y="547266"/>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282" name="Outlaw"/>
          <p:cNvSpPr txBox="1"/>
          <p:nvPr/>
        </p:nvSpPr>
        <p:spPr>
          <a:xfrm>
            <a:off x="437629" y="1218075"/>
            <a:ext cx="1062931"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Outlaw</a:t>
            </a:r>
          </a:p>
        </p:txBody>
      </p:sp>
      <p:sp>
        <p:nvSpPr>
          <p:cNvPr id="283"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284" name="download (28).png" descr="download (28).png"/>
          <p:cNvPicPr>
            <a:picLocks noChangeAspect="1"/>
          </p:cNvPicPr>
          <p:nvPr/>
        </p:nvPicPr>
        <p:blipFill>
          <a:blip r:embed="rId3">
            <a:extLst/>
          </a:blip>
          <a:stretch>
            <a:fillRect/>
          </a:stretch>
        </p:blipFill>
        <p:spPr>
          <a:xfrm>
            <a:off x="9001578" y="5449147"/>
            <a:ext cx="1889278" cy="1057997"/>
          </a:xfrm>
          <a:prstGeom prst="rect">
            <a:avLst/>
          </a:prstGeom>
          <a:ln w="12700">
            <a:miter lim="400000"/>
          </a:ln>
        </p:spPr>
      </p:pic>
      <p:pic>
        <p:nvPicPr>
          <p:cNvPr id="285" name="download (27).png" descr="download (27).png"/>
          <p:cNvPicPr>
            <a:picLocks noChangeAspect="1"/>
          </p:cNvPicPr>
          <p:nvPr/>
        </p:nvPicPr>
        <p:blipFill>
          <a:blip r:embed="rId4">
            <a:extLst/>
          </a:blip>
          <a:stretch>
            <a:fillRect/>
          </a:stretch>
        </p:blipFill>
        <p:spPr>
          <a:xfrm>
            <a:off x="9153728" y="3681496"/>
            <a:ext cx="1584979" cy="1235535"/>
          </a:xfrm>
          <a:prstGeom prst="rect">
            <a:avLst/>
          </a:prstGeom>
          <a:ln w="12700">
            <a:miter lim="400000"/>
          </a:ln>
        </p:spPr>
      </p:pic>
      <p:pic>
        <p:nvPicPr>
          <p:cNvPr id="286" name="download (26).png" descr="download (26).png"/>
          <p:cNvPicPr>
            <a:picLocks noChangeAspect="1"/>
          </p:cNvPicPr>
          <p:nvPr/>
        </p:nvPicPr>
        <p:blipFill>
          <a:blip r:embed="rId5">
            <a:extLst/>
          </a:blip>
          <a:stretch>
            <a:fillRect/>
          </a:stretch>
        </p:blipFill>
        <p:spPr>
          <a:xfrm>
            <a:off x="9004727" y="1981200"/>
            <a:ext cx="1882980" cy="1057996"/>
          </a:xfrm>
          <a:prstGeom prst="rect">
            <a:avLst/>
          </a:prstGeom>
          <a:ln w="12700">
            <a:miter lim="400000"/>
          </a:ln>
        </p:spPr>
      </p:pic>
      <p:sp>
        <p:nvSpPr>
          <p:cNvPr id="287" name="https://youtu.be/vLj_HU4qXdw"/>
          <p:cNvSpPr txBox="1"/>
          <p:nvPr/>
        </p:nvSpPr>
        <p:spPr>
          <a:xfrm>
            <a:off x="7838959" y="7783858"/>
            <a:ext cx="421451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https://youtu.be/vLj_HU4qXdw</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7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7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8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28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8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7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8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8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7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27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74" grpId="3"/>
      <p:bldP build="whole" bldLvl="1" animBg="1" rev="0" advAuto="0" spid="282" grpId="2"/>
      <p:bldP build="whole" bldLvl="1" animBg="1" rev="0" advAuto="0" spid="284" grpId="7"/>
      <p:bldP build="whole" bldLvl="1" animBg="1" rev="0" advAuto="0" spid="277" grpId="8"/>
      <p:bldP build="whole" bldLvl="1" animBg="1" rev="0" advAuto="0" spid="276" grpId="4"/>
      <p:bldP build="whole" bldLvl="1" animBg="1" rev="0" advAuto="0" spid="281" grpId="1"/>
      <p:bldP build="whole" bldLvl="1" animBg="1" rev="0" advAuto="0" spid="275" grpId="11"/>
      <p:bldP build="whole" bldLvl="1" animBg="1" rev="0" advAuto="0" spid="286" grpId="5"/>
      <p:bldP build="whole" bldLvl="1" animBg="1" rev="0" advAuto="0" spid="285" grpId="6"/>
      <p:bldP build="whole" bldLvl="1" animBg="1" rev="0" advAuto="0" spid="287" grpId="9"/>
      <p:bldP build="whole" bldLvl="1" animBg="1" rev="0" advAuto="0" spid="280" grpId="10"/>
      <p:bldP build="whole" bldLvl="1" animBg="1" rev="0" advAuto="0" spid="278" grpId="12"/>
    </p:bldLst>
  </p:timing>
</p:sld>
</file>

<file path=ppt/slides/slide1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89" name="The Magician brand desires to search out the fundamental laws of how things work and to apply these principles to getting things done. It invents products that make things happen. Magicians foster “magical moments” (sparkling water, champagne, many cruise lines, spas, chic hotels, exotic travels, miracle drugs). Entrepreneurs and athletes are often Magicians. Products is transformative, they convey implicit promises of transformation. They are medium or high priced. They might have a spiritual or strong psychological component."/>
          <p:cNvSpPr txBox="1"/>
          <p:nvPr/>
        </p:nvSpPr>
        <p:spPr>
          <a:xfrm>
            <a:off x="418562" y="1854513"/>
            <a:ext cx="6543693" cy="4889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Magician brand desires to search out the fundamental laws of how things work and to apply these principles to getting things done. It invents products that make things happen. Magicians foster “magical moments” (sparkling water, champagne, many cruise lines, spas, chic hotels, exotic travels, miracle drugs). Entrepreneurs and athletes are often Magicians. Products is transformative, they convey implicit promises of transformation. They are medium or high priced. They might have a spiritual or strong psychological component.</a:t>
            </a:r>
          </a:p>
        </p:txBody>
      </p:sp>
      <p:sp>
        <p:nvSpPr>
          <p:cNvPr id="290"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91"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292"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293"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294"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95"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96" name="Mastery"/>
          <p:cNvSpPr txBox="1"/>
          <p:nvPr/>
        </p:nvSpPr>
        <p:spPr>
          <a:xfrm>
            <a:off x="433486" y="547266"/>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297" name="Magician"/>
          <p:cNvSpPr txBox="1"/>
          <p:nvPr/>
        </p:nvSpPr>
        <p:spPr>
          <a:xfrm>
            <a:off x="441746" y="1218075"/>
            <a:ext cx="133409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Magician</a:t>
            </a:r>
          </a:p>
        </p:txBody>
      </p:sp>
      <p:sp>
        <p:nvSpPr>
          <p:cNvPr id="298"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299"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00"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301" name="download (43).jpeg" descr="download (43).jpeg"/>
          <p:cNvPicPr>
            <a:picLocks noChangeAspect="1"/>
          </p:cNvPicPr>
          <p:nvPr/>
        </p:nvPicPr>
        <p:blipFill>
          <a:blip r:embed="rId3">
            <a:extLst/>
          </a:blip>
          <a:stretch>
            <a:fillRect/>
          </a:stretch>
        </p:blipFill>
        <p:spPr>
          <a:xfrm>
            <a:off x="9064761" y="1953683"/>
            <a:ext cx="1762912" cy="1270628"/>
          </a:xfrm>
          <a:prstGeom prst="rect">
            <a:avLst/>
          </a:prstGeom>
          <a:ln w="12700">
            <a:miter lim="400000"/>
          </a:ln>
        </p:spPr>
      </p:pic>
      <p:pic>
        <p:nvPicPr>
          <p:cNvPr id="302" name="download (29).png" descr="download (29).png"/>
          <p:cNvPicPr>
            <a:picLocks noChangeAspect="1"/>
          </p:cNvPicPr>
          <p:nvPr/>
        </p:nvPicPr>
        <p:blipFill>
          <a:blip r:embed="rId4">
            <a:extLst/>
          </a:blip>
          <a:stretch>
            <a:fillRect/>
          </a:stretch>
        </p:blipFill>
        <p:spPr>
          <a:xfrm>
            <a:off x="9198785" y="3551832"/>
            <a:ext cx="1494864" cy="1494863"/>
          </a:xfrm>
          <a:prstGeom prst="rect">
            <a:avLst/>
          </a:prstGeom>
          <a:ln w="12700">
            <a:miter lim="400000"/>
          </a:ln>
        </p:spPr>
      </p:pic>
      <p:sp>
        <p:nvSpPr>
          <p:cNvPr id="303" name="https://youtu.be/BLAnTQfFXOI"/>
          <p:cNvSpPr txBox="1"/>
          <p:nvPr/>
        </p:nvSpPr>
        <p:spPr>
          <a:xfrm>
            <a:off x="7822216" y="7653633"/>
            <a:ext cx="4248002"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https://youtu.be/BLAnTQfFXOI</a:t>
            </a:r>
          </a:p>
        </p:txBody>
      </p:sp>
      <p:pic>
        <p:nvPicPr>
          <p:cNvPr id="304" name="download (42).png" descr="download (42).png"/>
          <p:cNvPicPr>
            <a:picLocks noChangeAspect="1"/>
          </p:cNvPicPr>
          <p:nvPr/>
        </p:nvPicPr>
        <p:blipFill>
          <a:blip r:embed="rId5">
            <a:extLst/>
          </a:blip>
          <a:stretch>
            <a:fillRect/>
          </a:stretch>
        </p:blipFill>
        <p:spPr>
          <a:xfrm>
            <a:off x="8823028" y="5374580"/>
            <a:ext cx="2246379" cy="1494864"/>
          </a:xfrm>
          <a:prstGeom prst="rect">
            <a:avLst/>
          </a:prstGeom>
          <a:ln w="12700">
            <a:miter lim="400000"/>
          </a:ln>
        </p:spPr>
      </p:pic>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29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2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2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29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30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30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30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9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30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95"/>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9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293"/>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03" grpId="9"/>
      <p:bldP build="whole" bldLvl="1" animBg="1" rev="0" advAuto="0" spid="296" grpId="1"/>
      <p:bldP build="whole" bldLvl="1" animBg="1" rev="0" advAuto="0" spid="291" grpId="4"/>
      <p:bldP build="whole" bldLvl="1" animBg="1" rev="0" advAuto="0" spid="301" grpId="5"/>
      <p:bldP build="whole" bldLvl="1" animBg="1" rev="0" advAuto="0" spid="290" grpId="11"/>
      <p:bldP build="whole" bldLvl="1" animBg="1" rev="0" advAuto="0" spid="302" grpId="6"/>
      <p:bldP build="whole" bldLvl="1" animBg="1" rev="0" advAuto="0" spid="304" grpId="7"/>
      <p:bldP build="whole" bldLvl="1" animBg="1" rev="0" advAuto="0" spid="289" grpId="3"/>
      <p:bldP build="whole" bldLvl="1" animBg="1" rev="0" advAuto="0" spid="297" grpId="2"/>
      <p:bldP build="whole" bldLvl="1" animBg="1" rev="0" advAuto="0" spid="292" grpId="8"/>
      <p:bldP build="whole" bldLvl="1" animBg="1" rev="0" advAuto="0" spid="295" grpId="10"/>
      <p:bldP build="whole" bldLvl="1" animBg="1" rev="0" advAuto="0" spid="293" grpId="12"/>
    </p:bldLst>
  </p:timing>
</p:sld>
</file>

<file path=ppt/slides/slide1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06" name="The Regular Guy brand desires to connect, to fit in, to be part of a group or a society. It demonstrates the virtues of simply being an ordinary persona, just like others. that’s the everyday person, no fuzz, just regular. The underlying value is that everyone matters, just as they are. Good things of life belong to everyone, not just to elites. Consumers desire not to be special or different in any way, but simply to melt into the packAnd once the yearning is satisfied, the tendency is simply to revel in the calm reassurance of ordinariness."/>
          <p:cNvSpPr txBox="1"/>
          <p:nvPr/>
        </p:nvSpPr>
        <p:spPr>
          <a:xfrm>
            <a:off x="418562" y="2038663"/>
            <a:ext cx="6543693" cy="452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Regular Guy brand desires to connect, to fit in, to be part of a group or a society. It demonstrates the virtues of simply being an ordinary persona, just like others. that’s the everyday person, no fuzz, just regular. The underlying value is that everyone matters, just as they are. Good things of life belong to everyone, not just to elites. Consumers desire not to be special or different in any way, but simply to melt into the packAnd once the yearning is satisfied, the tendency is simply to revel in the calm reassurance of ordinariness.</a:t>
            </a:r>
          </a:p>
        </p:txBody>
      </p:sp>
      <p:sp>
        <p:nvSpPr>
          <p:cNvPr id="307"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08"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309"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310"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311"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2"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3"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4"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5"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6"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17" name="Belonging"/>
          <p:cNvSpPr txBox="1"/>
          <p:nvPr/>
        </p:nvSpPr>
        <p:spPr>
          <a:xfrm>
            <a:off x="449932" y="463104"/>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318" name="Regular Guy"/>
          <p:cNvSpPr txBox="1"/>
          <p:nvPr/>
        </p:nvSpPr>
        <p:spPr>
          <a:xfrm>
            <a:off x="432809" y="1218075"/>
            <a:ext cx="1825378"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Regular Guy</a:t>
            </a:r>
          </a:p>
        </p:txBody>
      </p:sp>
      <p:pic>
        <p:nvPicPr>
          <p:cNvPr id="319" name="download (30).png" descr="download (30).png"/>
          <p:cNvPicPr>
            <a:picLocks noChangeAspect="1"/>
          </p:cNvPicPr>
          <p:nvPr/>
        </p:nvPicPr>
        <p:blipFill>
          <a:blip r:embed="rId3">
            <a:extLst/>
          </a:blip>
          <a:stretch>
            <a:fillRect/>
          </a:stretch>
        </p:blipFill>
        <p:spPr>
          <a:xfrm>
            <a:off x="9211154" y="2110316"/>
            <a:ext cx="1470126" cy="1470125"/>
          </a:xfrm>
          <a:prstGeom prst="rect">
            <a:avLst/>
          </a:prstGeom>
          <a:ln w="12700">
            <a:miter lim="400000"/>
          </a:ln>
        </p:spPr>
      </p:pic>
      <p:pic>
        <p:nvPicPr>
          <p:cNvPr id="320" name="download (31).png" descr="download (31).png"/>
          <p:cNvPicPr>
            <a:picLocks noChangeAspect="1"/>
          </p:cNvPicPr>
          <p:nvPr/>
        </p:nvPicPr>
        <p:blipFill>
          <a:blip r:embed="rId4">
            <a:extLst/>
          </a:blip>
          <a:stretch>
            <a:fillRect/>
          </a:stretch>
        </p:blipFill>
        <p:spPr>
          <a:xfrm>
            <a:off x="8563588" y="3826933"/>
            <a:ext cx="2765258" cy="1400131"/>
          </a:xfrm>
          <a:prstGeom prst="rect">
            <a:avLst/>
          </a:prstGeom>
          <a:ln w="12700">
            <a:miter lim="400000"/>
          </a:ln>
        </p:spPr>
      </p:pic>
      <p:pic>
        <p:nvPicPr>
          <p:cNvPr id="321" name="download (44).jpeg" descr="download (44).jpeg"/>
          <p:cNvPicPr>
            <a:picLocks noChangeAspect="1"/>
          </p:cNvPicPr>
          <p:nvPr/>
        </p:nvPicPr>
        <p:blipFill>
          <a:blip r:embed="rId5">
            <a:extLst/>
          </a:blip>
          <a:stretch>
            <a:fillRect/>
          </a:stretch>
        </p:blipFill>
        <p:spPr>
          <a:xfrm>
            <a:off x="8928034" y="5405142"/>
            <a:ext cx="2362332" cy="1327330"/>
          </a:xfrm>
          <a:prstGeom prst="rect">
            <a:avLst/>
          </a:prstGeom>
          <a:ln w="12700">
            <a:miter lim="400000"/>
          </a:ln>
        </p:spPr>
      </p:pic>
      <p:sp>
        <p:nvSpPr>
          <p:cNvPr id="322" name="https://youtu.be/SSzoDPptYNA"/>
          <p:cNvSpPr txBox="1"/>
          <p:nvPr/>
        </p:nvSpPr>
        <p:spPr>
          <a:xfrm>
            <a:off x="7951192" y="7653633"/>
            <a:ext cx="431601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https://youtu.be/SSzoDPptYNA</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1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3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30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30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31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32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32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30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32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31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30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31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20" grpId="6"/>
      <p:bldP build="whole" bldLvl="1" animBg="1" rev="0" advAuto="0" spid="319" grpId="5"/>
      <p:bldP build="whole" bldLvl="1" animBg="1" rev="0" advAuto="0" spid="306" grpId="3"/>
      <p:bldP build="whole" bldLvl="1" animBg="1" rev="0" advAuto="0" spid="322" grpId="9"/>
      <p:bldP build="whole" bldLvl="1" animBg="1" rev="0" advAuto="0" spid="317" grpId="1"/>
      <p:bldP build="whole" bldLvl="1" animBg="1" rev="0" advAuto="0" spid="318" grpId="2"/>
      <p:bldP build="whole" bldLvl="1" animBg="1" rev="0" advAuto="0" spid="321" grpId="7"/>
      <p:bldP build="whole" bldLvl="1" animBg="1" rev="0" advAuto="0" spid="312" grpId="10"/>
      <p:bldP build="whole" bldLvl="1" animBg="1" rev="0" advAuto="0" spid="310" grpId="12"/>
      <p:bldP build="whole" bldLvl="1" animBg="1" rev="0" advAuto="0" spid="307" grpId="11"/>
      <p:bldP build="whole" bldLvl="1" animBg="1" rev="0" advAuto="0" spid="309" grpId="8"/>
      <p:bldP build="whole" bldLvl="1" animBg="1" rev="0" advAuto="0" spid="308" grpId="4"/>
    </p:bldLst>
  </p:timing>
</p:sld>
</file>

<file path=ppt/slides/slide1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24" name="The Lover desires to attain intimacy and experience sensual pleasure. Usually Lover brands are to be found in the cosmetic, jewelry, fashion and travel industries. This is the realm of hearts and flowers, love, long strolls on sunset beaches, dancing in the moonlight. Lovers want to attract, give love, express affection in intimate and pleasurable ways. the Lover fears not being loved, that’s why it always engages in self-improvement projects to be ever more worthy of attention. The connection is deep, the story is a love (friendship) narrative."/>
          <p:cNvSpPr txBox="1"/>
          <p:nvPr/>
        </p:nvSpPr>
        <p:spPr>
          <a:xfrm>
            <a:off x="418562" y="1854513"/>
            <a:ext cx="6543693" cy="4889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Lover desires to attain intimacy and experience sensual pleasure. Usually Lover brands are to be found in the cosmetic, jewelry, fashion and travel industries. This is the realm of hearts and flowers, love, long strolls on sunset beaches, dancing in the moonlight. Lovers want to attract, give love, express affection in intimate and pleasurable ways. the Lover fears not being loved, that’s why it always engages in self-improvement projects to be ever more worthy of attention. The connection is deep, the story is a love (friendship) narrative.</a:t>
            </a:r>
          </a:p>
        </p:txBody>
      </p:sp>
      <p:sp>
        <p:nvSpPr>
          <p:cNvPr id="325"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26"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327"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328"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329"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0"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1"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2"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3"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4"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35" name="Belonging"/>
          <p:cNvSpPr txBox="1"/>
          <p:nvPr/>
        </p:nvSpPr>
        <p:spPr>
          <a:xfrm>
            <a:off x="449932" y="463104"/>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336" name="Lover"/>
          <p:cNvSpPr txBox="1"/>
          <p:nvPr/>
        </p:nvSpPr>
        <p:spPr>
          <a:xfrm>
            <a:off x="449924" y="1250883"/>
            <a:ext cx="876747"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Lover</a:t>
            </a:r>
          </a:p>
        </p:txBody>
      </p:sp>
      <p:sp>
        <p:nvSpPr>
          <p:cNvPr id="337"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338" name="download (32).png" descr="download (32).png"/>
          <p:cNvPicPr>
            <a:picLocks noChangeAspect="1"/>
          </p:cNvPicPr>
          <p:nvPr/>
        </p:nvPicPr>
        <p:blipFill>
          <a:blip r:embed="rId3">
            <a:extLst/>
          </a:blip>
          <a:stretch>
            <a:fillRect/>
          </a:stretch>
        </p:blipFill>
        <p:spPr>
          <a:xfrm>
            <a:off x="9143355" y="2127250"/>
            <a:ext cx="1605724" cy="1605724"/>
          </a:xfrm>
          <a:prstGeom prst="rect">
            <a:avLst/>
          </a:prstGeom>
          <a:ln w="12700">
            <a:miter lim="400000"/>
          </a:ln>
        </p:spPr>
      </p:pic>
      <p:pic>
        <p:nvPicPr>
          <p:cNvPr id="339" name="download (46).jpeg" descr="download (46).jpeg"/>
          <p:cNvPicPr>
            <a:picLocks noChangeAspect="1"/>
          </p:cNvPicPr>
          <p:nvPr/>
        </p:nvPicPr>
        <p:blipFill>
          <a:blip r:embed="rId4">
            <a:extLst/>
          </a:blip>
          <a:stretch>
            <a:fillRect/>
          </a:stretch>
        </p:blipFill>
        <p:spPr>
          <a:xfrm>
            <a:off x="9045268" y="5663339"/>
            <a:ext cx="1801898" cy="1104997"/>
          </a:xfrm>
          <a:prstGeom prst="rect">
            <a:avLst/>
          </a:prstGeom>
          <a:ln w="12700">
            <a:miter lim="400000"/>
          </a:ln>
        </p:spPr>
      </p:pic>
      <p:pic>
        <p:nvPicPr>
          <p:cNvPr id="340" name="download (33).png" descr="download (33).png"/>
          <p:cNvPicPr>
            <a:picLocks noChangeAspect="1"/>
          </p:cNvPicPr>
          <p:nvPr/>
        </p:nvPicPr>
        <p:blipFill>
          <a:blip r:embed="rId5">
            <a:extLst/>
          </a:blip>
          <a:stretch>
            <a:fillRect/>
          </a:stretch>
        </p:blipFill>
        <p:spPr>
          <a:xfrm>
            <a:off x="8675518" y="3867942"/>
            <a:ext cx="2867364" cy="1605725"/>
          </a:xfrm>
          <a:prstGeom prst="rect">
            <a:avLst/>
          </a:prstGeom>
          <a:ln w="12700">
            <a:miter lim="400000"/>
          </a:ln>
        </p:spPr>
      </p:pic>
      <p:sp>
        <p:nvSpPr>
          <p:cNvPr id="341" name="https://youtu.be/v61wTya_GJY"/>
          <p:cNvSpPr txBox="1"/>
          <p:nvPr/>
        </p:nvSpPr>
        <p:spPr>
          <a:xfrm>
            <a:off x="7984976" y="7653633"/>
            <a:ext cx="424844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https://youtu.be/v61wTya_GJY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33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3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32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33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34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33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32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34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33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32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32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41" grpId="9"/>
      <p:bldP build="whole" bldLvl="1" animBg="1" rev="0" advAuto="0" spid="335" grpId="1"/>
      <p:bldP build="whole" bldLvl="1" animBg="1" rev="0" advAuto="0" spid="336" grpId="2"/>
      <p:bldP build="whole" bldLvl="1" animBg="1" rev="0" advAuto="0" spid="338" grpId="5"/>
      <p:bldP build="whole" bldLvl="1" animBg="1" rev="0" advAuto="0" spid="339" grpId="7"/>
      <p:bldP build="whole" bldLvl="1" animBg="1" rev="0" advAuto="0" spid="325" grpId="11"/>
      <p:bldP build="whole" bldLvl="1" animBg="1" rev="0" advAuto="0" spid="326" grpId="4"/>
      <p:bldP build="whole" bldLvl="1" animBg="1" rev="0" advAuto="0" spid="324" grpId="3"/>
      <p:bldP build="whole" bldLvl="1" animBg="1" rev="0" advAuto="0" spid="327" grpId="8"/>
      <p:bldP build="whole" bldLvl="1" animBg="1" rev="0" advAuto="0" spid="330" grpId="10"/>
      <p:bldP build="whole" bldLvl="1" animBg="1" rev="0" advAuto="0" spid="340" grpId="6"/>
      <p:bldP build="whole" bldLvl="1" animBg="1" rev="0" advAuto="0" spid="328" grpId="12"/>
    </p:bldLst>
  </p:timing>
</p:sld>
</file>

<file path=ppt/slides/slide1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43" name="The Jester calls us to come out and play with one another. The places are where fun can be found: almost anywhere. The Jester lives in the moment with full enjoyment, it deals with the absurdities of the modern world and with faceless, amorphous present-day bureaucracies. Its willingness to break rules leads to innovative, out-of-the-box thinking.It is afraid of boredom and seriousness.It is the fool in the King’s court, revealing the truths (through jokes) that no one else reveals.The Jester conveys the value of here-and-now. Colors are bright and a lot of action happens. It let us live in the present. Product prices are low."/>
          <p:cNvSpPr txBox="1"/>
          <p:nvPr/>
        </p:nvSpPr>
        <p:spPr>
          <a:xfrm>
            <a:off x="452429" y="2038663"/>
            <a:ext cx="6543693" cy="5257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Jester calls us to come out and play with one another. The places are where fun can be found: almost anywhere. The Jester lives in the moment with full enjoyment, it deals with the absurdities of the modern world and with faceless, amorphous present-day bureaucracies. Its willingness to break rules leads to innovative, out-of-the-box thinking.It is afraid of boredom and seriousness.It is the fool in the King’s court, revealing the truths (through jokes) that no one else reveals.The Jester conveys the value of here-and-now. Colors are bright and a lot of action happens. It let us live in the present. Product prices are low.</a:t>
            </a:r>
          </a:p>
        </p:txBody>
      </p:sp>
      <p:sp>
        <p:nvSpPr>
          <p:cNvPr id="344"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45"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346"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347"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348"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49"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0"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1"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2"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3"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4" name="Belonging"/>
          <p:cNvSpPr txBox="1"/>
          <p:nvPr/>
        </p:nvSpPr>
        <p:spPr>
          <a:xfrm>
            <a:off x="449932" y="463104"/>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355" name="Jester"/>
          <p:cNvSpPr txBox="1"/>
          <p:nvPr/>
        </p:nvSpPr>
        <p:spPr>
          <a:xfrm>
            <a:off x="441540" y="1250883"/>
            <a:ext cx="94431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Jester</a:t>
            </a:r>
          </a:p>
        </p:txBody>
      </p:sp>
      <p:sp>
        <p:nvSpPr>
          <p:cNvPr id="356"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57"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358" name="download (47).jpeg" descr="download (47).jpeg"/>
          <p:cNvPicPr>
            <a:picLocks noChangeAspect="1"/>
          </p:cNvPicPr>
          <p:nvPr/>
        </p:nvPicPr>
        <p:blipFill>
          <a:blip r:embed="rId3">
            <a:extLst/>
          </a:blip>
          <a:stretch>
            <a:fillRect/>
          </a:stretch>
        </p:blipFill>
        <p:spPr>
          <a:xfrm>
            <a:off x="8786348" y="3878910"/>
            <a:ext cx="2319738" cy="1485953"/>
          </a:xfrm>
          <a:prstGeom prst="rect">
            <a:avLst/>
          </a:prstGeom>
          <a:ln w="12700">
            <a:miter lim="400000"/>
          </a:ln>
        </p:spPr>
      </p:pic>
      <p:pic>
        <p:nvPicPr>
          <p:cNvPr id="359" name="download (48).jpeg" descr="download (48).jpeg"/>
          <p:cNvPicPr>
            <a:picLocks noChangeAspect="1"/>
          </p:cNvPicPr>
          <p:nvPr/>
        </p:nvPicPr>
        <p:blipFill>
          <a:blip r:embed="rId4">
            <a:extLst/>
          </a:blip>
          <a:stretch>
            <a:fillRect/>
          </a:stretch>
        </p:blipFill>
        <p:spPr>
          <a:xfrm>
            <a:off x="8932364" y="2040466"/>
            <a:ext cx="2027707" cy="1485954"/>
          </a:xfrm>
          <a:prstGeom prst="rect">
            <a:avLst/>
          </a:prstGeom>
          <a:ln w="12700">
            <a:miter lim="400000"/>
          </a:ln>
        </p:spPr>
      </p:pic>
      <p:pic>
        <p:nvPicPr>
          <p:cNvPr id="360" name="download (34).png" descr="download (34).png"/>
          <p:cNvPicPr>
            <a:picLocks noChangeAspect="1"/>
          </p:cNvPicPr>
          <p:nvPr/>
        </p:nvPicPr>
        <p:blipFill>
          <a:blip r:embed="rId5">
            <a:extLst/>
          </a:blip>
          <a:stretch>
            <a:fillRect/>
          </a:stretch>
        </p:blipFill>
        <p:spPr>
          <a:xfrm>
            <a:off x="8989353" y="5432830"/>
            <a:ext cx="1913728" cy="1485954"/>
          </a:xfrm>
          <a:prstGeom prst="rect">
            <a:avLst/>
          </a:prstGeom>
          <a:ln w="12700">
            <a:miter lim="400000"/>
          </a:ln>
        </p:spPr>
      </p:pic>
      <p:sp>
        <p:nvSpPr>
          <p:cNvPr id="361" name="https://youtu.be/_PtOAnZxB8s"/>
          <p:cNvSpPr txBox="1"/>
          <p:nvPr/>
        </p:nvSpPr>
        <p:spPr>
          <a:xfrm>
            <a:off x="7839033" y="7555797"/>
            <a:ext cx="4214367"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https://youtu.be/_PtOAnZxB8s</a:t>
            </a:r>
          </a:p>
        </p:txBody>
      </p:sp>
      <p:sp>
        <p:nvSpPr>
          <p:cNvPr id="362" name="https://youtu.be/ZbJO00yvAk0"/>
          <p:cNvSpPr txBox="1"/>
          <p:nvPr/>
        </p:nvSpPr>
        <p:spPr>
          <a:xfrm>
            <a:off x="7847517" y="8201044"/>
            <a:ext cx="4197400"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https://youtu.be/ZbJO00yvAk0</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5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3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3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3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3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35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3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34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361"/>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34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34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34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47" grpId="12"/>
      <p:bldP build="whole" bldLvl="1" animBg="1" rev="0" advAuto="0" spid="345" grpId="4"/>
      <p:bldP build="whole" bldLvl="1" animBg="1" rev="0" advAuto="0" spid="343" grpId="3"/>
      <p:bldP build="whole" bldLvl="1" animBg="1" rev="0" advAuto="0" spid="358" grpId="6"/>
      <p:bldP build="whole" bldLvl="1" animBg="1" rev="0" advAuto="0" spid="360" grpId="7"/>
      <p:bldP build="whole" bldLvl="1" animBg="1" rev="0" advAuto="0" spid="361" grpId="9"/>
      <p:bldP build="whole" bldLvl="1" animBg="1" rev="0" advAuto="0" spid="359" grpId="5"/>
      <p:bldP build="whole" bldLvl="1" animBg="1" rev="0" advAuto="0" spid="354" grpId="1"/>
      <p:bldP build="whole" bldLvl="1" animBg="1" rev="0" advAuto="0" spid="349" grpId="10"/>
      <p:bldP build="whole" bldLvl="1" animBg="1" rev="0" advAuto="0" spid="355" grpId="2"/>
      <p:bldP build="whole" bldLvl="1" animBg="1" rev="0" advAuto="0" spid="344" grpId="11"/>
      <p:bldP build="whole" bldLvl="1" animBg="1" rev="0" advAuto="0" spid="346" grpId="8"/>
    </p:bldLst>
  </p:timing>
</p:sld>
</file>

<file path=ppt/slides/slide1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64" name="The Caregiver is an altruist, a powerful maternal figure. It is the nurse, the old-fashion country doctor, the teacher, the neighbourhood cop. The Caregiver wants to protect others from harm, help them, do things for others. As opposite to the Lover, it has ceased to be the center of its own universe. It is able to balance self-care with care for others. Insurance, banks, medical care, financial planning fit into this category. The Caregiver is empathic, listens, is reliable, is a protector, you can trust on the Caregiver. For companies, customer service is a caregiver activity. Many NGOs use Caregive narratives."/>
          <p:cNvSpPr txBox="1"/>
          <p:nvPr/>
        </p:nvSpPr>
        <p:spPr>
          <a:xfrm>
            <a:off x="452429" y="2038663"/>
            <a:ext cx="6543693" cy="5257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Caregiver is an altruist, a powerful maternal figure. It is the nurse, the old-fashion country doctor, the teacher, the neighbourhood cop. The Caregiver wants to protect others from harm, help them, do things for others. As opposite to the Lover, it has ceased to be the center of its own universe. It is able to balance self-care with care for others. Insurance, banks, medical care, financial planning fit into this category. The Caregiver is empathic, listens, is reliable, is a protector, you can trust on the Caregiver. For companies, customer service is a caregiver activity. Many NGOs use Caregive narratives.</a:t>
            </a:r>
          </a:p>
        </p:txBody>
      </p:sp>
      <p:sp>
        <p:nvSpPr>
          <p:cNvPr id="365"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66"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367" name="Example"/>
          <p:cNvSpPr txBox="1"/>
          <p:nvPr/>
        </p:nvSpPr>
        <p:spPr>
          <a:xfrm>
            <a:off x="9296135" y="6910551"/>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368"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369"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0"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1"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2"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3"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4"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5"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6"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7" name="Testo"/>
          <p:cNvSpPr txBox="1"/>
          <p:nvPr/>
        </p:nvSpPr>
        <p:spPr>
          <a:xfrm>
            <a:off x="9846725" y="755579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78" name="Stability"/>
          <p:cNvSpPr txBox="1"/>
          <p:nvPr/>
        </p:nvSpPr>
        <p:spPr>
          <a:xfrm>
            <a:off x="441821" y="463103"/>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379" name="Caregiver"/>
          <p:cNvSpPr txBox="1"/>
          <p:nvPr/>
        </p:nvSpPr>
        <p:spPr>
          <a:xfrm>
            <a:off x="446029" y="1218075"/>
            <a:ext cx="143559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Caregiver</a:t>
            </a:r>
          </a:p>
        </p:txBody>
      </p:sp>
      <p:pic>
        <p:nvPicPr>
          <p:cNvPr id="380" name="download (36).png" descr="download (36).png"/>
          <p:cNvPicPr>
            <a:picLocks noChangeAspect="1"/>
          </p:cNvPicPr>
          <p:nvPr/>
        </p:nvPicPr>
        <p:blipFill>
          <a:blip r:embed="rId3">
            <a:extLst/>
          </a:blip>
          <a:stretch>
            <a:fillRect/>
          </a:stretch>
        </p:blipFill>
        <p:spPr>
          <a:xfrm>
            <a:off x="9132500" y="5300627"/>
            <a:ext cx="1627434" cy="1141633"/>
          </a:xfrm>
          <a:prstGeom prst="rect">
            <a:avLst/>
          </a:prstGeom>
          <a:ln w="12700">
            <a:miter lim="400000"/>
          </a:ln>
        </p:spPr>
      </p:pic>
      <p:pic>
        <p:nvPicPr>
          <p:cNvPr id="381" name="download (35).png" descr="download (35).png"/>
          <p:cNvPicPr>
            <a:picLocks noChangeAspect="1"/>
          </p:cNvPicPr>
          <p:nvPr/>
        </p:nvPicPr>
        <p:blipFill>
          <a:blip r:embed="rId4">
            <a:extLst/>
          </a:blip>
          <a:stretch>
            <a:fillRect/>
          </a:stretch>
        </p:blipFill>
        <p:spPr>
          <a:xfrm>
            <a:off x="9296135" y="1873250"/>
            <a:ext cx="1300164" cy="1300163"/>
          </a:xfrm>
          <a:prstGeom prst="rect">
            <a:avLst/>
          </a:prstGeom>
          <a:ln w="12700">
            <a:miter lim="400000"/>
          </a:ln>
        </p:spPr>
      </p:pic>
      <p:pic>
        <p:nvPicPr>
          <p:cNvPr id="382" name="download (37).png" descr="download (37).png"/>
          <p:cNvPicPr>
            <a:picLocks noChangeAspect="1"/>
          </p:cNvPicPr>
          <p:nvPr/>
        </p:nvPicPr>
        <p:blipFill>
          <a:blip r:embed="rId5">
            <a:extLst/>
          </a:blip>
          <a:stretch>
            <a:fillRect/>
          </a:stretch>
        </p:blipFill>
        <p:spPr>
          <a:xfrm>
            <a:off x="8965766" y="3649181"/>
            <a:ext cx="1960902" cy="1300164"/>
          </a:xfrm>
          <a:prstGeom prst="rect">
            <a:avLst/>
          </a:prstGeom>
          <a:ln w="12700">
            <a:miter lim="400000"/>
          </a:ln>
        </p:spPr>
      </p:pic>
      <p:sp>
        <p:nvSpPr>
          <p:cNvPr id="383" name="https://youtu.be/xkF4X5MfW0w"/>
          <p:cNvSpPr txBox="1"/>
          <p:nvPr/>
        </p:nvSpPr>
        <p:spPr>
          <a:xfrm>
            <a:off x="7621273" y="7653633"/>
            <a:ext cx="433238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https://youtu.be/xkF4X5MfW0w</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37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36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3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3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38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36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38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37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365"/>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36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81" grpId="5"/>
      <p:bldP build="whole" bldLvl="1" animBg="1" rev="0" advAuto="0" spid="380" grpId="7"/>
      <p:bldP build="whole" bldLvl="1" animBg="1" rev="0" advAuto="0" spid="367" grpId="8"/>
      <p:bldP build="whole" bldLvl="1" animBg="1" rev="0" advAuto="0" spid="370" grpId="10"/>
      <p:bldP build="whole" bldLvl="1" animBg="1" rev="0" advAuto="0" spid="382" grpId="6"/>
      <p:bldP build="whole" bldLvl="1" animBg="1" rev="0" advAuto="0" spid="378" grpId="1"/>
      <p:bldP build="whole" bldLvl="1" animBg="1" rev="0" advAuto="0" spid="365" grpId="11"/>
      <p:bldP build="whole" bldLvl="1" animBg="1" rev="0" advAuto="0" spid="383" grpId="9"/>
      <p:bldP build="whole" bldLvl="1" animBg="1" rev="0" advAuto="0" spid="368" grpId="12"/>
      <p:bldP build="whole" bldLvl="1" animBg="1" rev="0" advAuto="0" spid="364" grpId="3"/>
      <p:bldP build="whole" bldLvl="1" animBg="1" rev="0" advAuto="0" spid="379" grpId="2"/>
      <p:bldP build="whole" bldLvl="1" animBg="1" rev="0" advAuto="0" spid="366" grpId="4"/>
    </p:bldLst>
  </p:timing>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40" name="Objectives of the lesson:…"/>
          <p:cNvSpPr txBox="1"/>
          <p:nvPr/>
        </p:nvSpPr>
        <p:spPr>
          <a:xfrm>
            <a:off x="2399675" y="1585570"/>
            <a:ext cx="7348686" cy="340746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a:defRPr b="1">
                <a:latin typeface="+mj-lt"/>
                <a:ea typeface="+mj-ea"/>
                <a:cs typeface="+mj-cs"/>
                <a:sym typeface="Helvetica Neue"/>
              </a:defRPr>
            </a:pPr>
            <a:r>
              <a:t>Objectives of the lesson:</a:t>
            </a:r>
          </a:p>
          <a:p>
            <a:pPr algn="l">
              <a:defRPr b="1" i="1">
                <a:latin typeface="+mj-lt"/>
                <a:ea typeface="+mj-ea"/>
                <a:cs typeface="+mj-cs"/>
                <a:sym typeface="Helvetica Neue"/>
              </a:defRPr>
            </a:pPr>
          </a:p>
          <a:p>
            <a:pPr marL="333375" indent="-333375" algn="l">
              <a:buSzPct val="145000"/>
              <a:buChar char="-"/>
              <a:defRPr b="1">
                <a:latin typeface="+mj-lt"/>
                <a:ea typeface="+mj-ea"/>
                <a:cs typeface="+mj-cs"/>
                <a:sym typeface="Helvetica Neue"/>
              </a:defRPr>
            </a:pPr>
            <a:r>
              <a:t>Understand the relevance of the Jung’s archetypes for business</a:t>
            </a:r>
          </a:p>
          <a:p>
            <a:pPr algn="l">
              <a:defRPr b="1">
                <a:latin typeface="+mj-lt"/>
                <a:ea typeface="+mj-ea"/>
                <a:cs typeface="+mj-cs"/>
                <a:sym typeface="Helvetica Neue"/>
              </a:defRPr>
            </a:pPr>
          </a:p>
          <a:p>
            <a:pPr marL="333375" indent="-333375" algn="l">
              <a:buSzPct val="145000"/>
              <a:buChar char="-"/>
              <a:defRPr b="1">
                <a:latin typeface="+mj-lt"/>
                <a:ea typeface="+mj-ea"/>
                <a:cs typeface="+mj-cs"/>
                <a:sym typeface="Helvetica Neue"/>
              </a:defRPr>
            </a:pPr>
            <a:r>
              <a:t>Define the 12 archetypes to build a powerful brand</a:t>
            </a:r>
          </a:p>
          <a:p>
            <a:pPr algn="l">
              <a:defRPr b="1">
                <a:latin typeface="+mj-lt"/>
                <a:ea typeface="+mj-ea"/>
                <a:cs typeface="+mj-cs"/>
                <a:sym typeface="Helvetica Neue"/>
              </a:defRPr>
            </a:pPr>
          </a:p>
          <a:p>
            <a:pPr algn="l">
              <a:defRPr b="1">
                <a:latin typeface="+mj-lt"/>
                <a:ea typeface="+mj-ea"/>
                <a:cs typeface="+mj-cs"/>
                <a:sym typeface="Helvetica Neue"/>
              </a:defRPr>
            </a:pPr>
            <a:r>
              <a:t>- How to analyze a story as a fairy-tale</a:t>
            </a:r>
          </a:p>
        </p:txBody>
      </p:sp>
      <p:sp>
        <p:nvSpPr>
          <p:cNvPr id="141" name="Reference: Fog, Butz, Yakaboylu, Storytelling, Branding in Practice, 2005 (pp. 30-95)"/>
          <p:cNvSpPr txBox="1"/>
          <p:nvPr/>
        </p:nvSpPr>
        <p:spPr>
          <a:xfrm>
            <a:off x="1421535" y="6452520"/>
            <a:ext cx="10161728" cy="11976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b="1">
                <a:latin typeface="+mj-lt"/>
                <a:ea typeface="+mj-ea"/>
                <a:cs typeface="+mj-cs"/>
                <a:sym typeface="Helvetica Neue"/>
              </a:defRPr>
            </a:pPr>
            <a:r>
              <a:t>M. Mark, C. S. Pearson, </a:t>
            </a:r>
            <a:r>
              <a:rPr i="1"/>
              <a:t>The Hero and the Outlaw</a:t>
            </a:r>
            <a:r>
              <a:t>, 2001, McGraw-Hill</a:t>
            </a:r>
          </a:p>
          <a:p>
            <a:pPr>
              <a:defRPr b="1">
                <a:latin typeface="+mj-lt"/>
                <a:ea typeface="+mj-ea"/>
                <a:cs typeface="+mj-cs"/>
                <a:sym typeface="Helvetica Neue"/>
              </a:defRPr>
            </a:pPr>
            <a:r>
              <a:t>pages: 1-47</a:t>
            </a:r>
          </a:p>
          <a:p>
            <a:pPr>
              <a:defRPr b="1">
                <a:latin typeface="+mj-lt"/>
                <a:ea typeface="+mj-ea"/>
                <a:cs typeface="+mj-cs"/>
                <a:sym typeface="Helvetica Neue"/>
              </a:defRPr>
            </a:pPr>
            <a:r>
              <a:t>pages: 263-375</a:t>
            </a:r>
          </a:p>
        </p:txBody>
      </p:sp>
    </p:spTree>
  </p:cSld>
  <p:clrMapOvr>
    <a:masterClrMapping/>
  </p:clrMapOvr>
  <p:transition xmlns:p14="http://schemas.microsoft.com/office/powerpoint/2010/main" spd="med" advClick="1"/>
</p:sld>
</file>

<file path=ppt/slides/slide2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385" name="The Creator’s passion is self-expression in material form. It is not about fitting in, but about self-expression. Authenticity is extremely essential, the imagination is power.Every Creator knows that structures determine outcomes.It needs its freedom (like the Innocent, Explorer, Sage).Creation also means re-creation: education, fitness, beauty. The Creator forms its own vision, it creates structures that influence culture and society. Creator organizations want not just to appear as a work of art, but to embody one. Fields are: marketing, PR, the arts, technological innovations where self-expression is encouraged."/>
          <p:cNvSpPr txBox="1"/>
          <p:nvPr/>
        </p:nvSpPr>
        <p:spPr>
          <a:xfrm>
            <a:off x="435495" y="1982035"/>
            <a:ext cx="6543694" cy="5626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Creator’s passion is self-expression in material form. It is not about fitting in, but about self-expression. Authenticity is extremely essential, the imagination is power.Every Creator knows that structures determine outcomes.It needs its freedom (like the Innocent, Explorer, Sage).Creation also means re-creation: education, fitness, beauty. The Creator forms its own vision, it creates structures that influence culture and society. Creator organizations want not just to appear as a work of art, but to embody one. Fields are: marketing, PR, the arts, technological innovations where self-expression is encouraged.</a:t>
            </a:r>
          </a:p>
        </p:txBody>
      </p:sp>
      <p:sp>
        <p:nvSpPr>
          <p:cNvPr id="386"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87"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388" name="Example"/>
          <p:cNvSpPr txBox="1"/>
          <p:nvPr/>
        </p:nvSpPr>
        <p:spPr>
          <a:xfrm>
            <a:off x="9296135" y="7081382"/>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389"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390"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1"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2"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3"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4"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5"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6"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7"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8" name="Testo"/>
          <p:cNvSpPr txBox="1"/>
          <p:nvPr/>
        </p:nvSpPr>
        <p:spPr>
          <a:xfrm>
            <a:off x="9846725" y="755579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399" name="Stability"/>
          <p:cNvSpPr txBox="1"/>
          <p:nvPr/>
        </p:nvSpPr>
        <p:spPr>
          <a:xfrm>
            <a:off x="441821" y="463103"/>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00" name="Creator"/>
          <p:cNvSpPr txBox="1"/>
          <p:nvPr/>
        </p:nvSpPr>
        <p:spPr>
          <a:xfrm>
            <a:off x="467270" y="1218075"/>
            <a:ext cx="1130648"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Creator</a:t>
            </a:r>
          </a:p>
        </p:txBody>
      </p:sp>
      <p:sp>
        <p:nvSpPr>
          <p:cNvPr id="401" name="Testo"/>
          <p:cNvSpPr txBox="1"/>
          <p:nvPr/>
        </p:nvSpPr>
        <p:spPr>
          <a:xfrm>
            <a:off x="968797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402" name="download (51).jpeg" descr="download (51).jpeg"/>
          <p:cNvPicPr>
            <a:picLocks noChangeAspect="1"/>
          </p:cNvPicPr>
          <p:nvPr/>
        </p:nvPicPr>
        <p:blipFill>
          <a:blip r:embed="rId3">
            <a:extLst/>
          </a:blip>
          <a:stretch>
            <a:fillRect/>
          </a:stretch>
        </p:blipFill>
        <p:spPr>
          <a:xfrm>
            <a:off x="9240708" y="5195065"/>
            <a:ext cx="1736984" cy="1729264"/>
          </a:xfrm>
          <a:prstGeom prst="rect">
            <a:avLst/>
          </a:prstGeom>
          <a:ln w="12700">
            <a:miter lim="400000"/>
          </a:ln>
        </p:spPr>
      </p:pic>
      <p:pic>
        <p:nvPicPr>
          <p:cNvPr id="403" name="download (39).png" descr="download (39).png"/>
          <p:cNvPicPr>
            <a:picLocks noChangeAspect="1"/>
          </p:cNvPicPr>
          <p:nvPr/>
        </p:nvPicPr>
        <p:blipFill>
          <a:blip r:embed="rId4">
            <a:extLst/>
          </a:blip>
          <a:stretch>
            <a:fillRect/>
          </a:stretch>
        </p:blipFill>
        <p:spPr>
          <a:xfrm>
            <a:off x="9459118" y="3469039"/>
            <a:ext cx="1300164" cy="1485901"/>
          </a:xfrm>
          <a:prstGeom prst="rect">
            <a:avLst/>
          </a:prstGeom>
          <a:ln w="12700">
            <a:miter lim="400000"/>
          </a:ln>
        </p:spPr>
      </p:pic>
      <p:pic>
        <p:nvPicPr>
          <p:cNvPr id="404" name="download (38).png" descr="download (38).png"/>
          <p:cNvPicPr>
            <a:picLocks noChangeAspect="1"/>
          </p:cNvPicPr>
          <p:nvPr/>
        </p:nvPicPr>
        <p:blipFill>
          <a:blip r:embed="rId5">
            <a:extLst/>
          </a:blip>
          <a:stretch>
            <a:fillRect/>
          </a:stretch>
        </p:blipFill>
        <p:spPr>
          <a:xfrm>
            <a:off x="9251123" y="1797050"/>
            <a:ext cx="1390188" cy="1390187"/>
          </a:xfrm>
          <a:prstGeom prst="rect">
            <a:avLst/>
          </a:prstGeom>
          <a:ln w="12700">
            <a:miter lim="400000"/>
          </a:ln>
        </p:spPr>
      </p:pic>
      <p:sp>
        <p:nvSpPr>
          <p:cNvPr id="405" name="https://youtu.be/BfhV3Q4LJPM"/>
          <p:cNvSpPr txBox="1"/>
          <p:nvPr/>
        </p:nvSpPr>
        <p:spPr>
          <a:xfrm>
            <a:off x="7637867" y="7783858"/>
            <a:ext cx="4299199"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https://youtu.be/BfhV3Q4LJPM</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39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0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3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38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0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40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402"/>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38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40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39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38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3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391" grpId="10"/>
      <p:bldP build="whole" bldLvl="1" animBg="1" rev="0" advAuto="0" spid="386" grpId="11"/>
      <p:bldP build="whole" bldLvl="1" animBg="1" rev="0" advAuto="0" spid="389" grpId="12"/>
      <p:bldP build="whole" bldLvl="1" animBg="1" rev="0" advAuto="0" spid="385" grpId="3"/>
      <p:bldP build="whole" bldLvl="1" animBg="1" rev="0" advAuto="0" spid="387" grpId="4"/>
      <p:bldP build="whole" bldLvl="1" animBg="1" rev="0" advAuto="0" spid="399" grpId="1"/>
      <p:bldP build="whole" bldLvl="1" animBg="1" rev="0" advAuto="0" spid="405" grpId="9"/>
      <p:bldP build="whole" bldLvl="1" animBg="1" rev="0" advAuto="0" spid="400" grpId="2"/>
      <p:bldP build="whole" bldLvl="1" animBg="1" rev="0" advAuto="0" spid="403" grpId="6"/>
      <p:bldP build="whole" bldLvl="1" animBg="1" rev="0" advAuto="0" spid="402" grpId="7"/>
      <p:bldP build="whole" bldLvl="1" animBg="1" rev="0" advAuto="0" spid="388" grpId="8"/>
      <p:bldP build="whole" bldLvl="1" animBg="1" rev="0" advAuto="0" spid="404" grpId="5"/>
    </p:bldLst>
  </p:timing>
</p:sld>
</file>

<file path=ppt/slides/slide2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07" name="The Ruler wants to control, to create something structured, prosperous, invincible. It is the leader of the market, it fears chaos, it is responsible and trustworthy. It is the new royalty, wealthy, classy. It has no fear of innovation because it is in control of the situation and the environment. Products are reliable and give status, they help people being more organized and powerful. the price is moderate to high. The brand seeks to differentiate from a populist one (Regular Guy). The Ruler promises safety and predicability in a chaotic world."/>
          <p:cNvSpPr txBox="1"/>
          <p:nvPr/>
        </p:nvSpPr>
        <p:spPr>
          <a:xfrm>
            <a:off x="435495" y="2350335"/>
            <a:ext cx="6543694" cy="4889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lvl1pPr algn="l"/>
          </a:lstStyle>
          <a:p>
            <a:pPr/>
            <a:r>
              <a:t>The Ruler wants to control, to create something structured, prosperous, invincible. It is the leader of the market, it fears chaos, it is responsible and trustworthy. It is the new royalty, wealthy, classy. It has no fear of innovation because it is in control of the situation and the environment. Products are reliable and give status, they help people being more organized and powerful. the price is moderate to high. The brand seeks to differentiate from a populist one (Regular Guy). The Ruler promises safety and predicability in a chaotic world.</a:t>
            </a:r>
          </a:p>
        </p:txBody>
      </p:sp>
      <p:sp>
        <p:nvSpPr>
          <p:cNvPr id="408"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09" name="Brands"/>
          <p:cNvSpPr txBox="1"/>
          <p:nvPr/>
        </p:nvSpPr>
        <p:spPr>
          <a:xfrm>
            <a:off x="9406194" y="1218075"/>
            <a:ext cx="108004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Brands</a:t>
            </a:r>
          </a:p>
        </p:txBody>
      </p:sp>
      <p:sp>
        <p:nvSpPr>
          <p:cNvPr id="410" name="Example"/>
          <p:cNvSpPr txBox="1"/>
          <p:nvPr/>
        </p:nvSpPr>
        <p:spPr>
          <a:xfrm>
            <a:off x="9296135" y="7081382"/>
            <a:ext cx="130016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Example</a:t>
            </a:r>
          </a:p>
        </p:txBody>
      </p:sp>
      <p:sp>
        <p:nvSpPr>
          <p:cNvPr id="411"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412"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3"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4"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5"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6"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7"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8"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19"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20" name="Testo"/>
          <p:cNvSpPr txBox="1"/>
          <p:nvPr/>
        </p:nvSpPr>
        <p:spPr>
          <a:xfrm>
            <a:off x="9846725" y="755579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21" name="Stability"/>
          <p:cNvSpPr txBox="1"/>
          <p:nvPr/>
        </p:nvSpPr>
        <p:spPr>
          <a:xfrm>
            <a:off x="441821" y="463103"/>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22" name="Ruler"/>
          <p:cNvSpPr txBox="1"/>
          <p:nvPr/>
        </p:nvSpPr>
        <p:spPr>
          <a:xfrm>
            <a:off x="441928" y="1222569"/>
            <a:ext cx="842666"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Ruler</a:t>
            </a:r>
          </a:p>
        </p:txBody>
      </p:sp>
      <p:sp>
        <p:nvSpPr>
          <p:cNvPr id="423" name="Testo"/>
          <p:cNvSpPr txBox="1"/>
          <p:nvPr/>
        </p:nvSpPr>
        <p:spPr>
          <a:xfrm>
            <a:off x="968797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424" name="Testo"/>
          <p:cNvSpPr txBox="1"/>
          <p:nvPr/>
        </p:nvSpPr>
        <p:spPr>
          <a:xfrm>
            <a:off x="968797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pic>
        <p:nvPicPr>
          <p:cNvPr id="425" name="download (41).png" descr="download (41).png"/>
          <p:cNvPicPr>
            <a:picLocks noChangeAspect="1"/>
          </p:cNvPicPr>
          <p:nvPr/>
        </p:nvPicPr>
        <p:blipFill>
          <a:blip r:embed="rId3">
            <a:extLst/>
          </a:blip>
          <a:stretch>
            <a:fillRect/>
          </a:stretch>
        </p:blipFill>
        <p:spPr>
          <a:xfrm>
            <a:off x="8997317" y="5016500"/>
            <a:ext cx="1897800" cy="1421518"/>
          </a:xfrm>
          <a:prstGeom prst="rect">
            <a:avLst/>
          </a:prstGeom>
          <a:ln w="12700">
            <a:miter lim="400000"/>
          </a:ln>
        </p:spPr>
      </p:pic>
      <p:pic>
        <p:nvPicPr>
          <p:cNvPr id="426" name="download (52).jpeg" descr="download (52).jpeg"/>
          <p:cNvPicPr>
            <a:picLocks noChangeAspect="1"/>
          </p:cNvPicPr>
          <p:nvPr/>
        </p:nvPicPr>
        <p:blipFill>
          <a:blip r:embed="rId4">
            <a:extLst/>
          </a:blip>
          <a:stretch>
            <a:fillRect/>
          </a:stretch>
        </p:blipFill>
        <p:spPr>
          <a:xfrm>
            <a:off x="9296135" y="3611870"/>
            <a:ext cx="1300164" cy="1300163"/>
          </a:xfrm>
          <a:prstGeom prst="rect">
            <a:avLst/>
          </a:prstGeom>
          <a:ln w="12700">
            <a:miter lim="400000"/>
          </a:ln>
        </p:spPr>
      </p:pic>
      <p:pic>
        <p:nvPicPr>
          <p:cNvPr id="427" name="download (40).png" descr="download (40).png"/>
          <p:cNvPicPr>
            <a:picLocks noChangeAspect="1"/>
          </p:cNvPicPr>
          <p:nvPr/>
        </p:nvPicPr>
        <p:blipFill>
          <a:blip r:embed="rId5">
            <a:extLst/>
          </a:blip>
          <a:stretch>
            <a:fillRect/>
          </a:stretch>
        </p:blipFill>
        <p:spPr>
          <a:xfrm>
            <a:off x="8687159" y="2146300"/>
            <a:ext cx="2518116" cy="1007246"/>
          </a:xfrm>
          <a:prstGeom prst="rect">
            <a:avLst/>
          </a:prstGeom>
          <a:ln w="12700">
            <a:miter lim="400000"/>
          </a:ln>
        </p:spPr>
      </p:pic>
      <p:sp>
        <p:nvSpPr>
          <p:cNvPr id="428" name="https://youtu.be/HAGY_N4dE3Y"/>
          <p:cNvSpPr txBox="1"/>
          <p:nvPr/>
        </p:nvSpPr>
        <p:spPr>
          <a:xfrm>
            <a:off x="7561593" y="7783858"/>
            <a:ext cx="445174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https://youtu.be/HAGY_N4dE3Y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2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0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0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42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42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41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42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4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408"/>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41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28" grpId="9"/>
      <p:bldP build="whole" bldLvl="1" animBg="1" rev="0" advAuto="0" spid="407" grpId="3"/>
      <p:bldP build="whole" bldLvl="1" animBg="1" rev="0" advAuto="0" spid="410" grpId="8"/>
      <p:bldP build="whole" bldLvl="1" animBg="1" rev="0" advAuto="0" spid="421" grpId="1"/>
      <p:bldP build="whole" bldLvl="1" animBg="1" rev="0" advAuto="0" spid="422" grpId="2"/>
      <p:bldP build="whole" bldLvl="1" animBg="1" rev="0" advAuto="0" spid="413" grpId="10"/>
      <p:bldP build="whole" bldLvl="1" animBg="1" rev="0" advAuto="0" spid="408" grpId="11"/>
      <p:bldP build="whole" bldLvl="1" animBg="1" rev="0" advAuto="0" spid="426" grpId="6"/>
      <p:bldP build="whole" bldLvl="1" animBg="1" rev="0" advAuto="0" spid="411" grpId="12"/>
      <p:bldP build="whole" bldLvl="1" animBg="1" rev="0" advAuto="0" spid="409" grpId="4"/>
      <p:bldP build="whole" bldLvl="1" animBg="1" rev="0" advAuto="0" spid="427" grpId="5"/>
      <p:bldP build="whole" bldLvl="1" animBg="1" rev="0" advAuto="0" spid="425" grpId="7"/>
    </p:bldLst>
  </p:timing>
</p:sld>
</file>

<file path=ppt/slides/slide2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0" name="The company Core Story must be transformed into a collection of concrete stories relevant for the employees, customers, stakeholders"/>
          <p:cNvSpPr txBox="1"/>
          <p:nvPr>
            <p:ph type="title"/>
          </p:nvPr>
        </p:nvSpPr>
        <p:spPr>
          <a:xfrm>
            <a:off x="1269999" y="1189305"/>
            <a:ext cx="10464801" cy="6153832"/>
          </a:xfrm>
          <a:prstGeom prst="rect">
            <a:avLst/>
          </a:prstGeom>
        </p:spPr>
        <p:txBody>
          <a:bodyPr/>
          <a:lstStyle/>
          <a:p>
            <a:pPr defTabSz="296538">
              <a:defRPr sz="4000"/>
            </a:pPr>
            <a:r>
              <a:t>Each archetype responds to a specific plot. And great plots are archetypical too.</a:t>
            </a:r>
          </a:p>
          <a:p>
            <a:pPr defTabSz="296538">
              <a:defRPr sz="4000"/>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3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30" grpId="1"/>
    </p:bldLst>
  </p:timing>
</p:sld>
</file>

<file path=ppt/slides/slide2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32" name="Linea"/>
          <p:cNvSpPr/>
          <p:nvPr/>
        </p:nvSpPr>
        <p:spPr>
          <a:xfrm flipV="1">
            <a:off x="6214194" y="1180159"/>
            <a:ext cx="1" cy="3354734"/>
          </a:xfrm>
          <a:prstGeom prst="line">
            <a:avLst/>
          </a:prstGeom>
          <a:ln w="25400">
            <a:solidFill>
              <a:schemeClr val="accent1"/>
            </a:solidFill>
            <a:tailEnd type="triangle"/>
          </a:ln>
        </p:spPr>
        <p:txBody>
          <a:bodyPr lIns="45718" tIns="45718" rIns="45718" bIns="45718"/>
          <a:lstStyle/>
          <a:p>
            <a:pPr/>
          </a:p>
        </p:txBody>
      </p:sp>
      <p:sp>
        <p:nvSpPr>
          <p:cNvPr id="433" name="Linea"/>
          <p:cNvSpPr/>
          <p:nvPr/>
        </p:nvSpPr>
        <p:spPr>
          <a:xfrm flipH="1">
            <a:off x="6214194" y="3966898"/>
            <a:ext cx="1" cy="3595415"/>
          </a:xfrm>
          <a:prstGeom prst="line">
            <a:avLst/>
          </a:prstGeom>
          <a:ln w="25400">
            <a:solidFill>
              <a:schemeClr val="accent1"/>
            </a:solidFill>
            <a:tailEnd type="triangle"/>
          </a:ln>
        </p:spPr>
        <p:txBody>
          <a:bodyPr lIns="45718" tIns="45718" rIns="45718" bIns="45718"/>
          <a:lstStyle/>
          <a:p>
            <a:pPr/>
          </a:p>
        </p:txBody>
      </p:sp>
      <p:sp>
        <p:nvSpPr>
          <p:cNvPr id="434" name="Linea"/>
          <p:cNvSpPr/>
          <p:nvPr/>
        </p:nvSpPr>
        <p:spPr>
          <a:xfrm>
            <a:off x="6226695" y="4534892"/>
            <a:ext cx="3682103" cy="1"/>
          </a:xfrm>
          <a:prstGeom prst="line">
            <a:avLst/>
          </a:prstGeom>
          <a:ln w="25400">
            <a:solidFill>
              <a:schemeClr val="accent1"/>
            </a:solidFill>
            <a:tailEnd type="triangle"/>
          </a:ln>
        </p:spPr>
        <p:txBody>
          <a:bodyPr lIns="45718" tIns="45718" rIns="45718" bIns="45718"/>
          <a:lstStyle/>
          <a:p>
            <a:pPr/>
          </a:p>
        </p:txBody>
      </p:sp>
      <p:sp>
        <p:nvSpPr>
          <p:cNvPr id="435" name="Linea"/>
          <p:cNvSpPr/>
          <p:nvPr/>
        </p:nvSpPr>
        <p:spPr>
          <a:xfrm flipH="1" flipV="1">
            <a:off x="2264913" y="4534892"/>
            <a:ext cx="4114183" cy="1"/>
          </a:xfrm>
          <a:prstGeom prst="line">
            <a:avLst/>
          </a:prstGeom>
          <a:ln w="25400">
            <a:solidFill>
              <a:schemeClr val="accent1"/>
            </a:solidFill>
            <a:tailEnd type="triangle"/>
          </a:ln>
        </p:spPr>
        <p:txBody>
          <a:bodyPr lIns="45718" tIns="45718" rIns="45718" bIns="45718"/>
          <a:lstStyle/>
          <a:p>
            <a:pPr/>
          </a:p>
        </p:txBody>
      </p:sp>
      <p:sp>
        <p:nvSpPr>
          <p:cNvPr id="436" name="Stability"/>
          <p:cNvSpPr txBox="1"/>
          <p:nvPr/>
        </p:nvSpPr>
        <p:spPr>
          <a:xfrm>
            <a:off x="5623421" y="5230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37" name="Independence"/>
          <p:cNvSpPr txBox="1"/>
          <p:nvPr/>
        </p:nvSpPr>
        <p:spPr>
          <a:xfrm>
            <a:off x="10203192"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438" name="Mastery"/>
          <p:cNvSpPr txBox="1"/>
          <p:nvPr/>
        </p:nvSpPr>
        <p:spPr>
          <a:xfrm>
            <a:off x="5568346" y="7783858"/>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439" name="Belonging"/>
          <p:cNvSpPr txBox="1"/>
          <p:nvPr/>
        </p:nvSpPr>
        <p:spPr>
          <a:xfrm>
            <a:off x="484138" y="4299942"/>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440" name="Paradise…"/>
          <p:cNvSpPr txBox="1"/>
          <p:nvPr/>
        </p:nvSpPr>
        <p:spPr>
          <a:xfrm>
            <a:off x="1889819" y="988483"/>
            <a:ext cx="1401962" cy="1206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Paradise</a:t>
            </a:r>
          </a:p>
          <a:p>
            <a:pPr/>
            <a:r>
              <a:t>(almost)</a:t>
            </a:r>
          </a:p>
          <a:p>
            <a:pPr/>
            <a:r>
              <a:t>lost</a:t>
            </a:r>
          </a:p>
        </p:txBody>
      </p:sp>
      <p:sp>
        <p:nvSpPr>
          <p:cNvPr id="441" name="Paradise…"/>
          <p:cNvSpPr txBox="1"/>
          <p:nvPr/>
        </p:nvSpPr>
        <p:spPr>
          <a:xfrm>
            <a:off x="1889819" y="2915357"/>
            <a:ext cx="1401962"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Paradise</a:t>
            </a:r>
          </a:p>
          <a:p>
            <a:pPr/>
            <a:r>
              <a:t>visited</a:t>
            </a:r>
          </a:p>
        </p:txBody>
      </p:sp>
      <p:sp>
        <p:nvSpPr>
          <p:cNvPr id="442" name="Redemption"/>
          <p:cNvSpPr txBox="1"/>
          <p:nvPr/>
        </p:nvSpPr>
        <p:spPr>
          <a:xfrm>
            <a:off x="3693095" y="4030841"/>
            <a:ext cx="1757810"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Redemption</a:t>
            </a:r>
          </a:p>
        </p:txBody>
      </p:sp>
      <p:sp>
        <p:nvSpPr>
          <p:cNvPr id="443" name="Foundling…"/>
          <p:cNvSpPr txBox="1"/>
          <p:nvPr/>
        </p:nvSpPr>
        <p:spPr>
          <a:xfrm>
            <a:off x="6021420" y="3677358"/>
            <a:ext cx="1537693"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Foundling</a:t>
            </a:r>
          </a:p>
          <a:p>
            <a:pPr/>
            <a:r>
              <a:t>stories</a:t>
            </a:r>
          </a:p>
        </p:txBody>
      </p:sp>
      <p:sp>
        <p:nvSpPr>
          <p:cNvPr id="444" name="Ugly…"/>
          <p:cNvSpPr txBox="1"/>
          <p:nvPr/>
        </p:nvSpPr>
        <p:spPr>
          <a:xfrm>
            <a:off x="8264855" y="3677358"/>
            <a:ext cx="1232596"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Ugly </a:t>
            </a:r>
          </a:p>
          <a:p>
            <a:pPr/>
            <a:r>
              <a:t>duckling</a:t>
            </a:r>
          </a:p>
        </p:txBody>
      </p:sp>
      <p:sp>
        <p:nvSpPr>
          <p:cNvPr id="445" name="Paradise…"/>
          <p:cNvSpPr txBox="1"/>
          <p:nvPr/>
        </p:nvSpPr>
        <p:spPr>
          <a:xfrm>
            <a:off x="8738972" y="6391207"/>
            <a:ext cx="1401962"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Paradise</a:t>
            </a:r>
          </a:p>
          <a:p>
            <a:pPr/>
            <a:r>
              <a:t>found</a:t>
            </a:r>
          </a:p>
        </p:txBody>
      </p:sp>
      <p:sp>
        <p:nvSpPr>
          <p:cNvPr id="446" name="Journey"/>
          <p:cNvSpPr txBox="1"/>
          <p:nvPr/>
        </p:nvSpPr>
        <p:spPr>
          <a:xfrm>
            <a:off x="6757821" y="6575357"/>
            <a:ext cx="1198663"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Journey</a:t>
            </a:r>
          </a:p>
        </p:txBody>
      </p:sp>
      <p:sp>
        <p:nvSpPr>
          <p:cNvPr id="447" name="Wandering…"/>
          <p:cNvSpPr txBox="1"/>
          <p:nvPr/>
        </p:nvSpPr>
        <p:spPr>
          <a:xfrm>
            <a:off x="2530357" y="5800342"/>
            <a:ext cx="1661816"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Wandering</a:t>
            </a:r>
          </a:p>
          <a:p>
            <a:pPr/>
            <a:r>
              <a:t>angel</a:t>
            </a:r>
          </a:p>
        </p:txBody>
      </p:sp>
      <p:sp>
        <p:nvSpPr>
          <p:cNvPr id="448" name="[TRANSFORMATIONS]"/>
          <p:cNvSpPr txBox="1"/>
          <p:nvPr/>
        </p:nvSpPr>
        <p:spPr>
          <a:xfrm>
            <a:off x="4551114" y="5047814"/>
            <a:ext cx="3326161"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[TRANSFORMATIONS]</a:t>
            </a:r>
          </a:p>
        </p:txBody>
      </p:sp>
      <p:sp>
        <p:nvSpPr>
          <p:cNvPr id="449" name="Linea"/>
          <p:cNvSpPr/>
          <p:nvPr/>
        </p:nvSpPr>
        <p:spPr>
          <a:xfrm flipH="1" flipV="1">
            <a:off x="4677057" y="4596315"/>
            <a:ext cx="574129" cy="350420"/>
          </a:xfrm>
          <a:prstGeom prst="line">
            <a:avLst/>
          </a:prstGeom>
          <a:ln w="25400">
            <a:solidFill>
              <a:schemeClr val="accent1"/>
            </a:solidFill>
            <a:tailEnd type="triangle"/>
          </a:ln>
        </p:spPr>
        <p:txBody>
          <a:bodyPr lIns="45718" tIns="45718" rIns="45718" bIns="45718"/>
          <a:lstStyle/>
          <a:p>
            <a:pPr/>
          </a:p>
        </p:txBody>
      </p:sp>
      <p:sp>
        <p:nvSpPr>
          <p:cNvPr id="450" name="Linea"/>
          <p:cNvSpPr/>
          <p:nvPr/>
        </p:nvSpPr>
        <p:spPr>
          <a:xfrm flipV="1">
            <a:off x="6786155" y="4587842"/>
            <a:ext cx="1" cy="407022"/>
          </a:xfrm>
          <a:prstGeom prst="line">
            <a:avLst/>
          </a:prstGeom>
          <a:ln w="25400">
            <a:solidFill>
              <a:schemeClr val="accent1"/>
            </a:solidFill>
            <a:tailEnd type="triangle"/>
          </a:ln>
        </p:spPr>
        <p:txBody>
          <a:bodyPr lIns="45718" tIns="45718" rIns="45718" bIns="45718"/>
          <a:lstStyle/>
          <a:p>
            <a:pPr/>
          </a:p>
        </p:txBody>
      </p:sp>
      <p:sp>
        <p:nvSpPr>
          <p:cNvPr id="451" name="Linea"/>
          <p:cNvSpPr/>
          <p:nvPr/>
        </p:nvSpPr>
        <p:spPr>
          <a:xfrm flipV="1">
            <a:off x="7852955" y="4633634"/>
            <a:ext cx="778059" cy="394951"/>
          </a:xfrm>
          <a:prstGeom prst="line">
            <a:avLst/>
          </a:prstGeom>
          <a:ln w="25400">
            <a:solidFill>
              <a:schemeClr val="accent1"/>
            </a:solidFill>
            <a:tailEnd type="triangle"/>
          </a:ln>
        </p:spPr>
        <p:txBody>
          <a:bodyPr lIns="45718" tIns="45718" rIns="45718" bIns="45718"/>
          <a:lstStyle/>
          <a:p>
            <a:pPr/>
          </a:p>
        </p:txBody>
      </p:sp>
      <p:sp>
        <p:nvSpPr>
          <p:cNvPr id="452" name="Plot Archetypes"/>
          <p:cNvSpPr txBox="1"/>
          <p:nvPr/>
        </p:nvSpPr>
        <p:spPr>
          <a:xfrm>
            <a:off x="9822796" y="523081"/>
            <a:ext cx="223227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Plot Archetypes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4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4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4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4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45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44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45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444"/>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44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446"/>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44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49" grpId="4"/>
      <p:bldP build="whole" bldLvl="1" animBg="1" rev="0" advAuto="0" spid="446" grpId="11"/>
      <p:bldP build="whole" bldLvl="1" animBg="1" rev="0" advAuto="0" spid="442" grpId="5"/>
      <p:bldP build="whole" bldLvl="1" animBg="1" rev="0" advAuto="0" spid="443" grpId="7"/>
      <p:bldP build="whole" bldLvl="1" animBg="1" rev="0" advAuto="0" spid="445" grpId="12"/>
      <p:bldP build="whole" bldLvl="1" animBg="1" rev="0" advAuto="0" spid="441" grpId="2"/>
      <p:bldP build="whole" bldLvl="1" animBg="1" rev="0" advAuto="0" spid="444" grpId="9"/>
      <p:bldP build="whole" bldLvl="1" animBg="1" rev="0" advAuto="0" spid="450" grpId="6"/>
      <p:bldP build="whole" bldLvl="1" animBg="1" rev="0" advAuto="0" spid="440" grpId="1"/>
      <p:bldP build="whole" bldLvl="1" animBg="1" rev="0" advAuto="0" spid="451" grpId="8"/>
      <p:bldP build="whole" bldLvl="1" animBg="1" rev="0" advAuto="0" spid="448" grpId="3"/>
      <p:bldP build="whole" bldLvl="1" animBg="1" rev="0" advAuto="0" spid="447" grpId="10"/>
    </p:bldLst>
  </p:timing>
</p:sld>
</file>

<file path=ppt/slides/slide2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54" name="Linea"/>
          <p:cNvSpPr/>
          <p:nvPr/>
        </p:nvSpPr>
        <p:spPr>
          <a:xfrm flipV="1">
            <a:off x="6214194" y="1180159"/>
            <a:ext cx="1" cy="3354734"/>
          </a:xfrm>
          <a:prstGeom prst="line">
            <a:avLst/>
          </a:prstGeom>
          <a:ln w="25400">
            <a:solidFill>
              <a:schemeClr val="accent1"/>
            </a:solidFill>
            <a:tailEnd type="triangle"/>
          </a:ln>
        </p:spPr>
        <p:txBody>
          <a:bodyPr lIns="45718" tIns="45718" rIns="45718" bIns="45718"/>
          <a:lstStyle/>
          <a:p>
            <a:pPr/>
          </a:p>
        </p:txBody>
      </p:sp>
      <p:sp>
        <p:nvSpPr>
          <p:cNvPr id="455" name="Linea"/>
          <p:cNvSpPr/>
          <p:nvPr/>
        </p:nvSpPr>
        <p:spPr>
          <a:xfrm flipH="1">
            <a:off x="6214194" y="3966898"/>
            <a:ext cx="1" cy="3595415"/>
          </a:xfrm>
          <a:prstGeom prst="line">
            <a:avLst/>
          </a:prstGeom>
          <a:ln w="25400">
            <a:solidFill>
              <a:schemeClr val="accent1"/>
            </a:solidFill>
            <a:tailEnd type="triangle"/>
          </a:ln>
        </p:spPr>
        <p:txBody>
          <a:bodyPr lIns="45718" tIns="45718" rIns="45718" bIns="45718"/>
          <a:lstStyle/>
          <a:p>
            <a:pPr/>
          </a:p>
        </p:txBody>
      </p:sp>
      <p:sp>
        <p:nvSpPr>
          <p:cNvPr id="456" name="Linea"/>
          <p:cNvSpPr/>
          <p:nvPr/>
        </p:nvSpPr>
        <p:spPr>
          <a:xfrm>
            <a:off x="6226695" y="4534892"/>
            <a:ext cx="3682103" cy="1"/>
          </a:xfrm>
          <a:prstGeom prst="line">
            <a:avLst/>
          </a:prstGeom>
          <a:ln w="25400">
            <a:solidFill>
              <a:schemeClr val="accent1"/>
            </a:solidFill>
            <a:tailEnd type="triangle"/>
          </a:ln>
        </p:spPr>
        <p:txBody>
          <a:bodyPr lIns="45718" tIns="45718" rIns="45718" bIns="45718"/>
          <a:lstStyle/>
          <a:p>
            <a:pPr/>
          </a:p>
        </p:txBody>
      </p:sp>
      <p:sp>
        <p:nvSpPr>
          <p:cNvPr id="457" name="Linea"/>
          <p:cNvSpPr/>
          <p:nvPr/>
        </p:nvSpPr>
        <p:spPr>
          <a:xfrm flipH="1" flipV="1">
            <a:off x="2264913" y="4534892"/>
            <a:ext cx="4114183" cy="1"/>
          </a:xfrm>
          <a:prstGeom prst="line">
            <a:avLst/>
          </a:prstGeom>
          <a:ln w="25400">
            <a:solidFill>
              <a:schemeClr val="accent1"/>
            </a:solidFill>
            <a:tailEnd type="triangle"/>
          </a:ln>
        </p:spPr>
        <p:txBody>
          <a:bodyPr lIns="45718" tIns="45718" rIns="45718" bIns="45718"/>
          <a:lstStyle/>
          <a:p>
            <a:pPr/>
          </a:p>
        </p:txBody>
      </p:sp>
      <p:sp>
        <p:nvSpPr>
          <p:cNvPr id="458" name="Stability"/>
          <p:cNvSpPr txBox="1"/>
          <p:nvPr/>
        </p:nvSpPr>
        <p:spPr>
          <a:xfrm>
            <a:off x="5623421" y="5230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59" name="Independence"/>
          <p:cNvSpPr txBox="1"/>
          <p:nvPr/>
        </p:nvSpPr>
        <p:spPr>
          <a:xfrm>
            <a:off x="10203192"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460" name="Mastery"/>
          <p:cNvSpPr txBox="1"/>
          <p:nvPr/>
        </p:nvSpPr>
        <p:spPr>
          <a:xfrm>
            <a:off x="5568346" y="7783858"/>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461" name="Belonging"/>
          <p:cNvSpPr txBox="1"/>
          <p:nvPr/>
        </p:nvSpPr>
        <p:spPr>
          <a:xfrm>
            <a:off x="484138" y="4299942"/>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462" name="Paradise…"/>
          <p:cNvSpPr txBox="1"/>
          <p:nvPr/>
        </p:nvSpPr>
        <p:spPr>
          <a:xfrm>
            <a:off x="1178619" y="1327150"/>
            <a:ext cx="1401962" cy="1206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Paradise</a:t>
            </a:r>
          </a:p>
          <a:p>
            <a:pPr>
              <a:defRPr u="sng"/>
            </a:pPr>
            <a:r>
              <a:t>(almost)</a:t>
            </a:r>
          </a:p>
          <a:p>
            <a:pPr>
              <a:defRPr u="sng"/>
            </a:pPr>
            <a:r>
              <a:t>lost</a:t>
            </a:r>
          </a:p>
        </p:txBody>
      </p:sp>
      <p:sp>
        <p:nvSpPr>
          <p:cNvPr id="463" name="Paradise…"/>
          <p:cNvSpPr txBox="1"/>
          <p:nvPr/>
        </p:nvSpPr>
        <p:spPr>
          <a:xfrm>
            <a:off x="1178619" y="2997696"/>
            <a:ext cx="1401962"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Paradise</a:t>
            </a:r>
          </a:p>
          <a:p>
            <a:pPr>
              <a:defRPr u="sng"/>
            </a:pPr>
            <a:r>
              <a:t>visited</a:t>
            </a:r>
          </a:p>
        </p:txBody>
      </p:sp>
      <p:sp>
        <p:nvSpPr>
          <p:cNvPr id="464" name="Hero unsatisfied reaches for the forbidden fruit and, as a result, loses all good that he had (Adam &amp; Eve, Dr. Faust)"/>
          <p:cNvSpPr txBox="1"/>
          <p:nvPr/>
        </p:nvSpPr>
        <p:spPr>
          <a:xfrm>
            <a:off x="3571370" y="1327150"/>
            <a:ext cx="6758600" cy="1206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unsatisfied reaches for the forbidden fruit and, as a result, loses all good that he had</a:t>
            </a:r>
            <a:br/>
            <a:r>
              <a:t>(Adam &amp; Eve, Dr. Faust)</a:t>
            </a:r>
          </a:p>
        </p:txBody>
      </p:sp>
      <p:sp>
        <p:nvSpPr>
          <p:cNvPr id="465" name="Linea"/>
          <p:cNvSpPr/>
          <p:nvPr/>
        </p:nvSpPr>
        <p:spPr>
          <a:xfrm>
            <a:off x="2514599" y="2074333"/>
            <a:ext cx="1181548" cy="1"/>
          </a:xfrm>
          <a:prstGeom prst="line">
            <a:avLst/>
          </a:prstGeom>
          <a:ln w="25400">
            <a:solidFill>
              <a:schemeClr val="accent1"/>
            </a:solidFill>
            <a:tailEnd type="triangle"/>
          </a:ln>
        </p:spPr>
        <p:txBody>
          <a:bodyPr lIns="45718" tIns="45718" rIns="45718" bIns="45718"/>
          <a:lstStyle/>
          <a:p>
            <a:pPr/>
          </a:p>
        </p:txBody>
      </p:sp>
      <p:sp>
        <p:nvSpPr>
          <p:cNvPr id="466" name="Linea"/>
          <p:cNvSpPr/>
          <p:nvPr/>
        </p:nvSpPr>
        <p:spPr>
          <a:xfrm>
            <a:off x="2514600" y="3503791"/>
            <a:ext cx="1181547" cy="1"/>
          </a:xfrm>
          <a:prstGeom prst="line">
            <a:avLst/>
          </a:prstGeom>
          <a:ln w="25400">
            <a:solidFill>
              <a:schemeClr val="accent1"/>
            </a:solidFill>
            <a:tailEnd type="triangle"/>
          </a:ln>
        </p:spPr>
        <p:txBody>
          <a:bodyPr lIns="45718" tIns="45718" rIns="45718" bIns="45718"/>
          <a:lstStyle/>
          <a:p>
            <a:pPr/>
          </a:p>
        </p:txBody>
      </p:sp>
      <p:sp>
        <p:nvSpPr>
          <p:cNvPr id="467" name="Hero has a taste of Paradise (innocence) but then has to return to the ordinary world (the wish of the Ruler to become the Innocent)…"/>
          <p:cNvSpPr txBox="1"/>
          <p:nvPr/>
        </p:nvSpPr>
        <p:spPr>
          <a:xfrm>
            <a:off x="3495170" y="2873567"/>
            <a:ext cx="6758600" cy="1574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has a taste of Paradise (innocence) but then has to return to the ordinary world</a:t>
            </a:r>
            <a:br/>
            <a:r>
              <a:t>(the wish of the Ruler to become the Innocent)</a:t>
            </a:r>
          </a:p>
          <a:p>
            <a:pPr/>
            <a:r>
              <a:t>e.g. high end travel industry</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5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6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5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6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46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46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46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46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58" grpId="1"/>
      <p:bldP build="whole" bldLvl="1" animBg="1" rev="0" advAuto="0" spid="462" grpId="5"/>
      <p:bldP build="whole" bldLvl="1" animBg="1" rev="0" advAuto="0" spid="465" grpId="6"/>
      <p:bldP build="whole" bldLvl="1" animBg="1" rev="0" advAuto="0" spid="467" grpId="9"/>
      <p:bldP build="whole" bldLvl="1" animBg="1" rev="0" advAuto="0" spid="460" grpId="2"/>
      <p:bldP build="whole" bldLvl="1" animBg="1" rev="0" advAuto="0" spid="459" grpId="4"/>
      <p:bldP build="whole" bldLvl="1" animBg="1" rev="0" advAuto="0" spid="464" grpId="7"/>
      <p:bldP build="whole" bldLvl="1" animBg="1" rev="0" advAuto="0" spid="463" grpId="8"/>
      <p:bldP build="whole" bldLvl="1" animBg="1" rev="0" advAuto="0" spid="461" grpId="3"/>
    </p:bldLst>
  </p:timing>
</p:sld>
</file>

<file path=ppt/slides/slide2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69" name="Linea"/>
          <p:cNvSpPr/>
          <p:nvPr/>
        </p:nvSpPr>
        <p:spPr>
          <a:xfrm flipV="1">
            <a:off x="6214194" y="1180159"/>
            <a:ext cx="1" cy="3354734"/>
          </a:xfrm>
          <a:prstGeom prst="line">
            <a:avLst/>
          </a:prstGeom>
          <a:ln w="25400">
            <a:solidFill>
              <a:schemeClr val="accent1"/>
            </a:solidFill>
            <a:tailEnd type="triangle"/>
          </a:ln>
        </p:spPr>
        <p:txBody>
          <a:bodyPr lIns="45718" tIns="45718" rIns="45718" bIns="45718"/>
          <a:lstStyle/>
          <a:p>
            <a:pPr/>
          </a:p>
        </p:txBody>
      </p:sp>
      <p:sp>
        <p:nvSpPr>
          <p:cNvPr id="470" name="Linea"/>
          <p:cNvSpPr/>
          <p:nvPr/>
        </p:nvSpPr>
        <p:spPr>
          <a:xfrm flipH="1">
            <a:off x="6214194" y="3966898"/>
            <a:ext cx="1" cy="3595415"/>
          </a:xfrm>
          <a:prstGeom prst="line">
            <a:avLst/>
          </a:prstGeom>
          <a:ln w="25400">
            <a:solidFill>
              <a:schemeClr val="accent1"/>
            </a:solidFill>
            <a:tailEnd type="triangle"/>
          </a:ln>
        </p:spPr>
        <p:txBody>
          <a:bodyPr lIns="45718" tIns="45718" rIns="45718" bIns="45718"/>
          <a:lstStyle/>
          <a:p>
            <a:pPr/>
          </a:p>
        </p:txBody>
      </p:sp>
      <p:sp>
        <p:nvSpPr>
          <p:cNvPr id="471" name="Linea"/>
          <p:cNvSpPr/>
          <p:nvPr/>
        </p:nvSpPr>
        <p:spPr>
          <a:xfrm>
            <a:off x="6226695" y="4534892"/>
            <a:ext cx="3682103" cy="1"/>
          </a:xfrm>
          <a:prstGeom prst="line">
            <a:avLst/>
          </a:prstGeom>
          <a:ln w="25400">
            <a:solidFill>
              <a:schemeClr val="accent1"/>
            </a:solidFill>
            <a:tailEnd type="triangle"/>
          </a:ln>
        </p:spPr>
        <p:txBody>
          <a:bodyPr lIns="45718" tIns="45718" rIns="45718" bIns="45718"/>
          <a:lstStyle/>
          <a:p>
            <a:pPr/>
          </a:p>
        </p:txBody>
      </p:sp>
      <p:sp>
        <p:nvSpPr>
          <p:cNvPr id="472" name="Linea"/>
          <p:cNvSpPr/>
          <p:nvPr/>
        </p:nvSpPr>
        <p:spPr>
          <a:xfrm flipH="1" flipV="1">
            <a:off x="2264913" y="4534892"/>
            <a:ext cx="4114183" cy="1"/>
          </a:xfrm>
          <a:prstGeom prst="line">
            <a:avLst/>
          </a:prstGeom>
          <a:ln w="25400">
            <a:solidFill>
              <a:schemeClr val="accent1"/>
            </a:solidFill>
            <a:tailEnd type="triangle"/>
          </a:ln>
        </p:spPr>
        <p:txBody>
          <a:bodyPr lIns="45718" tIns="45718" rIns="45718" bIns="45718"/>
          <a:lstStyle/>
          <a:p>
            <a:pPr/>
          </a:p>
        </p:txBody>
      </p:sp>
      <p:sp>
        <p:nvSpPr>
          <p:cNvPr id="473" name="Stability"/>
          <p:cNvSpPr txBox="1"/>
          <p:nvPr/>
        </p:nvSpPr>
        <p:spPr>
          <a:xfrm>
            <a:off x="5623421" y="5230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74" name="Independence"/>
          <p:cNvSpPr txBox="1"/>
          <p:nvPr/>
        </p:nvSpPr>
        <p:spPr>
          <a:xfrm>
            <a:off x="10203192"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475" name="Mastery"/>
          <p:cNvSpPr txBox="1"/>
          <p:nvPr/>
        </p:nvSpPr>
        <p:spPr>
          <a:xfrm>
            <a:off x="5568346" y="7783858"/>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476" name="Belonging"/>
          <p:cNvSpPr txBox="1"/>
          <p:nvPr/>
        </p:nvSpPr>
        <p:spPr>
          <a:xfrm>
            <a:off x="484138" y="4299942"/>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477" name="Redemption"/>
          <p:cNvSpPr txBox="1"/>
          <p:nvPr/>
        </p:nvSpPr>
        <p:spPr>
          <a:xfrm>
            <a:off x="3693095" y="4030841"/>
            <a:ext cx="1757810"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Redemption</a:t>
            </a:r>
          </a:p>
        </p:txBody>
      </p:sp>
      <p:sp>
        <p:nvSpPr>
          <p:cNvPr id="478" name="Foundling…"/>
          <p:cNvSpPr txBox="1"/>
          <p:nvPr/>
        </p:nvSpPr>
        <p:spPr>
          <a:xfrm>
            <a:off x="6021420" y="3677358"/>
            <a:ext cx="1537694"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Foundling</a:t>
            </a:r>
          </a:p>
          <a:p>
            <a:pPr>
              <a:defRPr u="sng"/>
            </a:pPr>
            <a:r>
              <a:t>stories</a:t>
            </a:r>
          </a:p>
        </p:txBody>
      </p:sp>
      <p:sp>
        <p:nvSpPr>
          <p:cNvPr id="479" name="Ugly…"/>
          <p:cNvSpPr txBox="1"/>
          <p:nvPr/>
        </p:nvSpPr>
        <p:spPr>
          <a:xfrm>
            <a:off x="8264855" y="3677358"/>
            <a:ext cx="1232595"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Ugly </a:t>
            </a:r>
          </a:p>
          <a:p>
            <a:pPr>
              <a:defRPr u="sng"/>
            </a:pPr>
            <a:r>
              <a:t>duckling</a:t>
            </a:r>
          </a:p>
        </p:txBody>
      </p:sp>
      <p:sp>
        <p:nvSpPr>
          <p:cNvPr id="480" name="[TRANSFORMATIONS]"/>
          <p:cNvSpPr txBox="1"/>
          <p:nvPr/>
        </p:nvSpPr>
        <p:spPr>
          <a:xfrm>
            <a:off x="4551114" y="5047814"/>
            <a:ext cx="3326161"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[TRANSFORMATIONS]</a:t>
            </a:r>
          </a:p>
        </p:txBody>
      </p:sp>
      <p:sp>
        <p:nvSpPr>
          <p:cNvPr id="481" name="Linea"/>
          <p:cNvSpPr/>
          <p:nvPr/>
        </p:nvSpPr>
        <p:spPr>
          <a:xfrm flipH="1" flipV="1">
            <a:off x="4677057" y="4596315"/>
            <a:ext cx="574129" cy="350420"/>
          </a:xfrm>
          <a:prstGeom prst="line">
            <a:avLst/>
          </a:prstGeom>
          <a:ln w="25400">
            <a:solidFill>
              <a:schemeClr val="accent1"/>
            </a:solidFill>
            <a:tailEnd type="triangle"/>
          </a:ln>
        </p:spPr>
        <p:txBody>
          <a:bodyPr lIns="45718" tIns="45718" rIns="45718" bIns="45718"/>
          <a:lstStyle/>
          <a:p>
            <a:pPr/>
          </a:p>
        </p:txBody>
      </p:sp>
      <p:sp>
        <p:nvSpPr>
          <p:cNvPr id="482" name="Linea"/>
          <p:cNvSpPr/>
          <p:nvPr/>
        </p:nvSpPr>
        <p:spPr>
          <a:xfrm flipV="1">
            <a:off x="6786155" y="4587842"/>
            <a:ext cx="1" cy="407022"/>
          </a:xfrm>
          <a:prstGeom prst="line">
            <a:avLst/>
          </a:prstGeom>
          <a:ln w="25400">
            <a:solidFill>
              <a:schemeClr val="accent1"/>
            </a:solidFill>
            <a:tailEnd type="triangle"/>
          </a:ln>
        </p:spPr>
        <p:txBody>
          <a:bodyPr lIns="45718" tIns="45718" rIns="45718" bIns="45718"/>
          <a:lstStyle/>
          <a:p>
            <a:pPr/>
          </a:p>
        </p:txBody>
      </p:sp>
      <p:sp>
        <p:nvSpPr>
          <p:cNvPr id="483" name="Linea"/>
          <p:cNvSpPr/>
          <p:nvPr/>
        </p:nvSpPr>
        <p:spPr>
          <a:xfrm flipV="1">
            <a:off x="7852955" y="4633634"/>
            <a:ext cx="778059" cy="394951"/>
          </a:xfrm>
          <a:prstGeom prst="line">
            <a:avLst/>
          </a:prstGeom>
          <a:ln w="25400">
            <a:solidFill>
              <a:schemeClr val="accent1"/>
            </a:solidFill>
            <a:tailEnd type="triangle"/>
          </a:ln>
        </p:spPr>
        <p:txBody>
          <a:bodyPr lIns="45718" tIns="45718" rIns="45718" bIns="45718"/>
          <a:lstStyle/>
          <a:p>
            <a:pPr/>
          </a:p>
        </p:txBody>
      </p:sp>
      <p:sp>
        <p:nvSpPr>
          <p:cNvPr id="484" name="Hero as an outlaw finds Innocence through the experience of Paradise (e.g. A Christmas Carol)"/>
          <p:cNvSpPr txBox="1"/>
          <p:nvPr/>
        </p:nvSpPr>
        <p:spPr>
          <a:xfrm>
            <a:off x="49350" y="1279711"/>
            <a:ext cx="4114184" cy="15748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as an outlaw finds Innocence through the experience of Paradise</a:t>
            </a:r>
            <a:br/>
            <a:r>
              <a:t>(e.g. </a:t>
            </a:r>
            <a:r>
              <a:rPr i="1"/>
              <a:t>A Christmas Carol</a:t>
            </a:r>
            <a:r>
              <a:t>)</a:t>
            </a:r>
          </a:p>
        </p:txBody>
      </p:sp>
      <p:sp>
        <p:nvSpPr>
          <p:cNvPr id="485" name="Linea"/>
          <p:cNvSpPr/>
          <p:nvPr/>
        </p:nvSpPr>
        <p:spPr>
          <a:xfrm flipH="1" flipV="1">
            <a:off x="2773374" y="2862236"/>
            <a:ext cx="1168117" cy="1150755"/>
          </a:xfrm>
          <a:prstGeom prst="line">
            <a:avLst/>
          </a:prstGeom>
          <a:ln w="25400">
            <a:solidFill>
              <a:schemeClr val="accent1"/>
            </a:solidFill>
            <a:tailEnd type="triangle"/>
          </a:ln>
        </p:spPr>
        <p:txBody>
          <a:bodyPr lIns="45718" tIns="45718" rIns="45718" bIns="45718"/>
          <a:lstStyle/>
          <a:p>
            <a:pPr/>
          </a:p>
        </p:txBody>
      </p:sp>
      <p:sp>
        <p:nvSpPr>
          <p:cNvPr id="486" name="Hero is weak and feels lonely. Finds a creature that’s even weaker and becomes its protector. Thus he feels stronger. Communicates magically with the creature. Rescue the creature, that goes back to its home (E.T., Stranger Things…)"/>
          <p:cNvSpPr txBox="1"/>
          <p:nvPr/>
        </p:nvSpPr>
        <p:spPr>
          <a:xfrm>
            <a:off x="8264855" y="-33381"/>
            <a:ext cx="4523096" cy="3416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is weak and feels lonely. Finds a creature that’s even weaker and becomes its protector. Thus he feels stronger. Communicates magically with the creature. Rescue the creature, that goes back to its home</a:t>
            </a:r>
            <a:br/>
            <a:r>
              <a:t>(</a:t>
            </a:r>
            <a:r>
              <a:rPr i="1"/>
              <a:t>E.T., Stranger Things…</a:t>
            </a:r>
            <a:r>
              <a:t>)</a:t>
            </a:r>
          </a:p>
        </p:txBody>
      </p:sp>
      <p:sp>
        <p:nvSpPr>
          <p:cNvPr id="487" name="Linea"/>
          <p:cNvSpPr/>
          <p:nvPr/>
        </p:nvSpPr>
        <p:spPr>
          <a:xfrm flipV="1">
            <a:off x="6798733" y="2122195"/>
            <a:ext cx="1528713" cy="1528713"/>
          </a:xfrm>
          <a:prstGeom prst="line">
            <a:avLst/>
          </a:prstGeom>
          <a:ln w="25400">
            <a:solidFill>
              <a:schemeClr val="accent1"/>
            </a:solidFill>
            <a:tailEnd type="triangle"/>
          </a:ln>
        </p:spPr>
        <p:txBody>
          <a:bodyPr lIns="45718" tIns="45718" rIns="45718" bIns="45718"/>
          <a:lstStyle/>
          <a:p>
            <a:pPr/>
          </a:p>
        </p:txBody>
      </p:sp>
      <p:sp>
        <p:nvSpPr>
          <p:cNvPr id="488" name="Hero has hidden virtues but is in stasis and has no plan. A mentor suspects about his virtues. The Hero “changes costumes” and is self-aware of his potentials. Hero struggles. Happy ending. (Cinderella, Elephant Man, Pretty Woman, Superman…)"/>
          <p:cNvSpPr txBox="1"/>
          <p:nvPr/>
        </p:nvSpPr>
        <p:spPr>
          <a:xfrm>
            <a:off x="8469311" y="5686865"/>
            <a:ext cx="4114184" cy="34163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has hidden virtues but is in stasis and has no plan. A mentor suspects about his virtues. The Hero “changes costumes” and is self-aware of his potentials. Hero struggles. Happy ending.</a:t>
            </a:r>
            <a:br/>
            <a:r>
              <a:t>(</a:t>
            </a:r>
            <a:r>
              <a:rPr i="1"/>
              <a:t>Cinderella, Elephant Man, Pretty Woman, Superman…</a:t>
            </a:r>
            <a:r>
              <a:t>)</a:t>
            </a:r>
          </a:p>
        </p:txBody>
      </p:sp>
      <p:sp>
        <p:nvSpPr>
          <p:cNvPr id="489" name="Linea"/>
          <p:cNvSpPr/>
          <p:nvPr/>
        </p:nvSpPr>
        <p:spPr>
          <a:xfrm>
            <a:off x="9000066" y="4726967"/>
            <a:ext cx="361091" cy="872149"/>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8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8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7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8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8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48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47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48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48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48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479"/>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489"/>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0" presetID="1" grpId="13" fill="hold">
                                  <p:stCondLst>
                                    <p:cond delay="0"/>
                                  </p:stCondLst>
                                  <p:iterate type="el" backwards="0">
                                    <p:tmAbs val="0"/>
                                  </p:iterate>
                                  <p:childTnLst>
                                    <p:set>
                                      <p:cBhvr>
                                        <p:cTn id="54" fill="hold"/>
                                        <p:tgtEl>
                                          <p:spTgt spid="488"/>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87" grpId="8"/>
      <p:bldP build="whole" bldLvl="1" animBg="1" rev="0" advAuto="0" spid="489" grpId="12"/>
      <p:bldP build="whole" bldLvl="1" animBg="1" rev="0" advAuto="0" spid="485" grpId="4"/>
      <p:bldP build="whole" bldLvl="1" animBg="1" rev="0" advAuto="0" spid="477" grpId="3"/>
      <p:bldP build="whole" bldLvl="1" animBg="1" rev="0" advAuto="0" spid="480" grpId="1"/>
      <p:bldP build="whole" bldLvl="1" animBg="1" rev="0" advAuto="0" spid="488" grpId="13"/>
      <p:bldP build="whole" bldLvl="1" animBg="1" rev="0" advAuto="0" spid="486" grpId="9"/>
      <p:bldP build="whole" bldLvl="1" animBg="1" rev="0" advAuto="0" spid="482" grpId="6"/>
      <p:bldP build="whole" bldLvl="1" animBg="1" rev="0" advAuto="0" spid="484" grpId="5"/>
      <p:bldP build="whole" bldLvl="1" animBg="1" rev="0" advAuto="0" spid="481" grpId="2"/>
      <p:bldP build="whole" bldLvl="1" animBg="1" rev="0" advAuto="0" spid="478" grpId="7"/>
      <p:bldP build="whole" bldLvl="1" animBg="1" rev="0" advAuto="0" spid="479" grpId="11"/>
      <p:bldP build="whole" bldLvl="1" animBg="1" rev="0" advAuto="0" spid="483" grpId="10"/>
    </p:bldLst>
  </p:timing>
</p:sld>
</file>

<file path=ppt/slides/slide2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491" name="Linea"/>
          <p:cNvSpPr/>
          <p:nvPr/>
        </p:nvSpPr>
        <p:spPr>
          <a:xfrm flipV="1">
            <a:off x="6214194" y="1180159"/>
            <a:ext cx="1" cy="3354734"/>
          </a:xfrm>
          <a:prstGeom prst="line">
            <a:avLst/>
          </a:prstGeom>
          <a:ln w="25400">
            <a:solidFill>
              <a:schemeClr val="accent1"/>
            </a:solidFill>
            <a:tailEnd type="triangle"/>
          </a:ln>
        </p:spPr>
        <p:txBody>
          <a:bodyPr lIns="45718" tIns="45718" rIns="45718" bIns="45718"/>
          <a:lstStyle/>
          <a:p>
            <a:pPr/>
          </a:p>
        </p:txBody>
      </p:sp>
      <p:sp>
        <p:nvSpPr>
          <p:cNvPr id="492" name="Linea"/>
          <p:cNvSpPr/>
          <p:nvPr/>
        </p:nvSpPr>
        <p:spPr>
          <a:xfrm flipH="1">
            <a:off x="6214194" y="3966898"/>
            <a:ext cx="1" cy="3595415"/>
          </a:xfrm>
          <a:prstGeom prst="line">
            <a:avLst/>
          </a:prstGeom>
          <a:ln w="25400">
            <a:solidFill>
              <a:schemeClr val="accent1"/>
            </a:solidFill>
            <a:tailEnd type="triangle"/>
          </a:ln>
        </p:spPr>
        <p:txBody>
          <a:bodyPr lIns="45718" tIns="45718" rIns="45718" bIns="45718"/>
          <a:lstStyle/>
          <a:p>
            <a:pPr/>
          </a:p>
        </p:txBody>
      </p:sp>
      <p:sp>
        <p:nvSpPr>
          <p:cNvPr id="493" name="Linea"/>
          <p:cNvSpPr/>
          <p:nvPr/>
        </p:nvSpPr>
        <p:spPr>
          <a:xfrm>
            <a:off x="6226695" y="4534892"/>
            <a:ext cx="3682103" cy="1"/>
          </a:xfrm>
          <a:prstGeom prst="line">
            <a:avLst/>
          </a:prstGeom>
          <a:ln w="25400">
            <a:solidFill>
              <a:schemeClr val="accent1"/>
            </a:solidFill>
            <a:tailEnd type="triangle"/>
          </a:ln>
        </p:spPr>
        <p:txBody>
          <a:bodyPr lIns="45718" tIns="45718" rIns="45718" bIns="45718"/>
          <a:lstStyle/>
          <a:p>
            <a:pPr/>
          </a:p>
        </p:txBody>
      </p:sp>
      <p:sp>
        <p:nvSpPr>
          <p:cNvPr id="494" name="Linea"/>
          <p:cNvSpPr/>
          <p:nvPr/>
        </p:nvSpPr>
        <p:spPr>
          <a:xfrm flipH="1" flipV="1">
            <a:off x="2264913" y="4534892"/>
            <a:ext cx="4114183" cy="1"/>
          </a:xfrm>
          <a:prstGeom prst="line">
            <a:avLst/>
          </a:prstGeom>
          <a:ln w="25400">
            <a:solidFill>
              <a:schemeClr val="accent1"/>
            </a:solidFill>
            <a:tailEnd type="triangle"/>
          </a:ln>
        </p:spPr>
        <p:txBody>
          <a:bodyPr lIns="45718" tIns="45718" rIns="45718" bIns="45718"/>
          <a:lstStyle/>
          <a:p>
            <a:pPr/>
          </a:p>
        </p:txBody>
      </p:sp>
      <p:sp>
        <p:nvSpPr>
          <p:cNvPr id="495" name="Stability"/>
          <p:cNvSpPr txBox="1"/>
          <p:nvPr/>
        </p:nvSpPr>
        <p:spPr>
          <a:xfrm>
            <a:off x="5623421" y="5230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496" name="Independence"/>
          <p:cNvSpPr txBox="1"/>
          <p:nvPr/>
        </p:nvSpPr>
        <p:spPr>
          <a:xfrm>
            <a:off x="10203192"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497" name="Mastery"/>
          <p:cNvSpPr txBox="1"/>
          <p:nvPr/>
        </p:nvSpPr>
        <p:spPr>
          <a:xfrm>
            <a:off x="5568346" y="7783858"/>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498" name="Belonging"/>
          <p:cNvSpPr txBox="1"/>
          <p:nvPr/>
        </p:nvSpPr>
        <p:spPr>
          <a:xfrm>
            <a:off x="484138" y="4299942"/>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499" name="Wandering…"/>
          <p:cNvSpPr txBox="1"/>
          <p:nvPr/>
        </p:nvSpPr>
        <p:spPr>
          <a:xfrm>
            <a:off x="563380" y="5345505"/>
            <a:ext cx="1661816"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Wandering</a:t>
            </a:r>
          </a:p>
          <a:p>
            <a:pPr>
              <a:defRPr u="sng"/>
            </a:pPr>
            <a:r>
              <a:t>angel</a:t>
            </a:r>
          </a:p>
        </p:txBody>
      </p:sp>
      <p:sp>
        <p:nvSpPr>
          <p:cNvPr id="500" name="Linea"/>
          <p:cNvSpPr/>
          <p:nvPr/>
        </p:nvSpPr>
        <p:spPr>
          <a:xfrm>
            <a:off x="2108199" y="5901266"/>
            <a:ext cx="925449" cy="1"/>
          </a:xfrm>
          <a:prstGeom prst="line">
            <a:avLst/>
          </a:prstGeom>
          <a:ln w="25400">
            <a:solidFill>
              <a:schemeClr val="accent1"/>
            </a:solidFill>
            <a:tailEnd type="triangle"/>
          </a:ln>
        </p:spPr>
        <p:txBody>
          <a:bodyPr lIns="45718" tIns="45718" rIns="45718" bIns="45718"/>
          <a:lstStyle/>
          <a:p>
            <a:pPr/>
          </a:p>
        </p:txBody>
      </p:sp>
      <p:sp>
        <p:nvSpPr>
          <p:cNvPr id="501" name="a mentor helps the hero to make a transition from one stage to the next in the process of maturation and self-development (e.g. Jerry McGuire, Road to Perdition)"/>
          <p:cNvSpPr txBox="1"/>
          <p:nvPr/>
        </p:nvSpPr>
        <p:spPr>
          <a:xfrm>
            <a:off x="3190676" y="5298016"/>
            <a:ext cx="8629187" cy="1206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a mentor helps the hero to make a transition from one stage to the next in the process of maturation and self-development</a:t>
            </a:r>
            <a:br/>
            <a:r>
              <a:t>(e.g. </a:t>
            </a:r>
            <a:r>
              <a:rPr i="1"/>
              <a:t>Jerry McGuire, Road to Perdition</a:t>
            </a:r>
            <a:r>
              <a: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4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4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4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4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49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50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50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498" grpId="3"/>
      <p:bldP build="whole" bldLvl="1" animBg="1" rev="0" advAuto="0" spid="496" grpId="4"/>
      <p:bldP build="whole" bldLvl="1" animBg="1" rev="0" advAuto="0" spid="501" grpId="7"/>
      <p:bldP build="whole" bldLvl="1" animBg="1" rev="0" advAuto="0" spid="500" grpId="6"/>
      <p:bldP build="whole" bldLvl="1" animBg="1" rev="0" advAuto="0" spid="499" grpId="5"/>
      <p:bldP build="whole" bldLvl="1" animBg="1" rev="0" advAuto="0" spid="495" grpId="1"/>
      <p:bldP build="whole" bldLvl="1" animBg="1" rev="0" advAuto="0" spid="497" grpId="2"/>
    </p:bldLst>
  </p:timing>
</p:sld>
</file>

<file path=ppt/slides/slide2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03" name="Linea"/>
          <p:cNvSpPr/>
          <p:nvPr/>
        </p:nvSpPr>
        <p:spPr>
          <a:xfrm flipV="1">
            <a:off x="6214194" y="1180159"/>
            <a:ext cx="1" cy="3354734"/>
          </a:xfrm>
          <a:prstGeom prst="line">
            <a:avLst/>
          </a:prstGeom>
          <a:ln w="25400">
            <a:solidFill>
              <a:schemeClr val="accent1"/>
            </a:solidFill>
            <a:tailEnd type="triangle"/>
          </a:ln>
        </p:spPr>
        <p:txBody>
          <a:bodyPr lIns="45718" tIns="45718" rIns="45718" bIns="45718"/>
          <a:lstStyle/>
          <a:p>
            <a:pPr/>
          </a:p>
        </p:txBody>
      </p:sp>
      <p:sp>
        <p:nvSpPr>
          <p:cNvPr id="504" name="Linea"/>
          <p:cNvSpPr/>
          <p:nvPr/>
        </p:nvSpPr>
        <p:spPr>
          <a:xfrm flipH="1">
            <a:off x="6214194" y="3966898"/>
            <a:ext cx="1" cy="3595415"/>
          </a:xfrm>
          <a:prstGeom prst="line">
            <a:avLst/>
          </a:prstGeom>
          <a:ln w="25400">
            <a:solidFill>
              <a:schemeClr val="accent1"/>
            </a:solidFill>
            <a:tailEnd type="triangle"/>
          </a:ln>
        </p:spPr>
        <p:txBody>
          <a:bodyPr lIns="45718" tIns="45718" rIns="45718" bIns="45718"/>
          <a:lstStyle/>
          <a:p>
            <a:pPr/>
          </a:p>
        </p:txBody>
      </p:sp>
      <p:sp>
        <p:nvSpPr>
          <p:cNvPr id="505" name="Linea"/>
          <p:cNvSpPr/>
          <p:nvPr/>
        </p:nvSpPr>
        <p:spPr>
          <a:xfrm>
            <a:off x="6226695" y="4534892"/>
            <a:ext cx="3682103" cy="1"/>
          </a:xfrm>
          <a:prstGeom prst="line">
            <a:avLst/>
          </a:prstGeom>
          <a:ln w="25400">
            <a:solidFill>
              <a:schemeClr val="accent1"/>
            </a:solidFill>
            <a:tailEnd type="triangle"/>
          </a:ln>
        </p:spPr>
        <p:txBody>
          <a:bodyPr lIns="45718" tIns="45718" rIns="45718" bIns="45718"/>
          <a:lstStyle/>
          <a:p>
            <a:pPr/>
          </a:p>
        </p:txBody>
      </p:sp>
      <p:sp>
        <p:nvSpPr>
          <p:cNvPr id="506" name="Linea"/>
          <p:cNvSpPr/>
          <p:nvPr/>
        </p:nvSpPr>
        <p:spPr>
          <a:xfrm flipH="1" flipV="1">
            <a:off x="2264913" y="4534892"/>
            <a:ext cx="4114183" cy="1"/>
          </a:xfrm>
          <a:prstGeom prst="line">
            <a:avLst/>
          </a:prstGeom>
          <a:ln w="25400">
            <a:solidFill>
              <a:schemeClr val="accent1"/>
            </a:solidFill>
            <a:tailEnd type="triangle"/>
          </a:ln>
        </p:spPr>
        <p:txBody>
          <a:bodyPr lIns="45718" tIns="45718" rIns="45718" bIns="45718"/>
          <a:lstStyle/>
          <a:p>
            <a:pPr/>
          </a:p>
        </p:txBody>
      </p:sp>
      <p:sp>
        <p:nvSpPr>
          <p:cNvPr id="507" name="Stability"/>
          <p:cNvSpPr txBox="1"/>
          <p:nvPr/>
        </p:nvSpPr>
        <p:spPr>
          <a:xfrm>
            <a:off x="5623421" y="5230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508" name="Independence"/>
          <p:cNvSpPr txBox="1"/>
          <p:nvPr/>
        </p:nvSpPr>
        <p:spPr>
          <a:xfrm>
            <a:off x="10203192"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509" name="Mastery"/>
          <p:cNvSpPr txBox="1"/>
          <p:nvPr/>
        </p:nvSpPr>
        <p:spPr>
          <a:xfrm>
            <a:off x="5568346" y="7783858"/>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510" name="Belonging"/>
          <p:cNvSpPr txBox="1"/>
          <p:nvPr/>
        </p:nvSpPr>
        <p:spPr>
          <a:xfrm>
            <a:off x="484138" y="4299942"/>
            <a:ext cx="1470125"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511" name="Paradise…"/>
          <p:cNvSpPr txBox="1"/>
          <p:nvPr/>
        </p:nvSpPr>
        <p:spPr>
          <a:xfrm>
            <a:off x="6605371" y="7017740"/>
            <a:ext cx="1401962"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defRPr u="sng"/>
            </a:pPr>
            <a:r>
              <a:t>Paradise</a:t>
            </a:r>
          </a:p>
          <a:p>
            <a:pPr>
              <a:defRPr u="sng"/>
            </a:pPr>
            <a:r>
              <a:t>found</a:t>
            </a:r>
          </a:p>
        </p:txBody>
      </p:sp>
      <p:sp>
        <p:nvSpPr>
          <p:cNvPr id="512" name="Journey"/>
          <p:cNvSpPr txBox="1"/>
          <p:nvPr/>
        </p:nvSpPr>
        <p:spPr>
          <a:xfrm>
            <a:off x="6707021" y="5102157"/>
            <a:ext cx="1198663"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Journey</a:t>
            </a:r>
          </a:p>
        </p:txBody>
      </p:sp>
      <p:sp>
        <p:nvSpPr>
          <p:cNvPr id="513" name="Hero called, reuse, journey starts, road of trials, meeting the goddess, return transformed…"/>
          <p:cNvSpPr txBox="1"/>
          <p:nvPr/>
        </p:nvSpPr>
        <p:spPr>
          <a:xfrm>
            <a:off x="8330008" y="767155"/>
            <a:ext cx="3682104" cy="26797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called, reuse, journey starts, road of trials, meeting the goddess, return transformed</a:t>
            </a:r>
          </a:p>
          <a:p>
            <a:pPr/>
            <a:r>
              <a:t>(</a:t>
            </a:r>
            <a:r>
              <a:rPr i="1"/>
              <a:t>Odyssey, Star Wars, Lord of the Rings</a:t>
            </a:r>
            <a:r>
              <a:t>)</a:t>
            </a:r>
          </a:p>
        </p:txBody>
      </p:sp>
      <p:sp>
        <p:nvSpPr>
          <p:cNvPr id="514" name="Hero in stasis, touches Paradise, back to ordinary world, struggle to go back to Paradise, change in life so that it is impossible to go back to the ordinary world. Hero stays in Paradise (stories of change for a more fulfilling life)"/>
          <p:cNvSpPr txBox="1"/>
          <p:nvPr/>
        </p:nvSpPr>
        <p:spPr>
          <a:xfrm>
            <a:off x="8939608" y="5354340"/>
            <a:ext cx="3682104" cy="37846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Hero in stasis, touches Paradise, back to ordinary world, struggle to go back to Paradise, change in life so that it is impossible to go back to the ordinary world. Hero stays in Paradise</a:t>
            </a:r>
            <a:br/>
            <a:r>
              <a:t>(stories of change for a more fulfilling life)</a:t>
            </a:r>
          </a:p>
        </p:txBody>
      </p:sp>
      <p:sp>
        <p:nvSpPr>
          <p:cNvPr id="515" name="Linea"/>
          <p:cNvSpPr/>
          <p:nvPr/>
        </p:nvSpPr>
        <p:spPr>
          <a:xfrm flipV="1">
            <a:off x="7608663" y="3246842"/>
            <a:ext cx="1375317" cy="1918561"/>
          </a:xfrm>
          <a:prstGeom prst="line">
            <a:avLst/>
          </a:prstGeom>
          <a:ln w="25400">
            <a:solidFill>
              <a:schemeClr val="accent1"/>
            </a:solidFill>
            <a:tailEnd type="triangle"/>
          </a:ln>
        </p:spPr>
        <p:txBody>
          <a:bodyPr lIns="45718" tIns="45718" rIns="45718" bIns="45718"/>
          <a:lstStyle/>
          <a:p>
            <a:pPr/>
          </a:p>
        </p:txBody>
      </p:sp>
      <p:sp>
        <p:nvSpPr>
          <p:cNvPr id="516" name="Linea"/>
          <p:cNvSpPr/>
          <p:nvPr/>
        </p:nvSpPr>
        <p:spPr>
          <a:xfrm flipV="1">
            <a:off x="7814733" y="7545494"/>
            <a:ext cx="1198216" cy="1"/>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51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5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51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51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51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11" grpId="4"/>
      <p:bldP build="whole" bldLvl="1" animBg="1" rev="0" advAuto="0" spid="516" grpId="5"/>
      <p:bldP build="whole" bldLvl="1" animBg="1" rev="0" advAuto="0" spid="514" grpId="6"/>
      <p:bldP build="whole" bldLvl="1" animBg="1" rev="0" advAuto="0" spid="512" grpId="1"/>
      <p:bldP build="whole" bldLvl="1" animBg="1" rev="0" advAuto="0" spid="515" grpId="2"/>
      <p:bldP build="whole" bldLvl="1" animBg="1" rev="0" advAuto="0" spid="513" grpId="3"/>
    </p:bldLst>
  </p:timing>
</p:sld>
</file>

<file path=ppt/slides/slide2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518" name="Tabella"/>
          <p:cNvGraphicFramePr/>
          <p:nvPr/>
        </p:nvGraphicFramePr>
        <p:xfrm>
          <a:off x="1352717" y="2065443"/>
          <a:ext cx="10312066" cy="5635414"/>
        </p:xfrm>
        <a:graphic xmlns:a="http://schemas.openxmlformats.org/drawingml/2006/main">
          <a:graphicData uri="http://schemas.openxmlformats.org/drawingml/2006/table">
            <a:tbl>
              <a:tblPr firstCol="0" firstRow="0" lastCol="0" lastRow="0" bandCol="0" bandRow="1" rtl="0">
                <a:tableStyleId>{4C3C2611-4C71-4FC5-86AE-919BDF0F9419}</a:tableStyleId>
              </a:tblPr>
              <a:tblGrid>
                <a:gridCol w="3433121"/>
                <a:gridCol w="3433121"/>
                <a:gridCol w="3433121"/>
              </a:tblGrid>
              <a:tr h="1124542">
                <a:tc>
                  <a:txBody>
                    <a:bodyPr/>
                    <a:lstStyle/>
                    <a:p>
                      <a:pPr>
                        <a:defRPr sz="1800"/>
                      </a:pPr>
                      <a:r>
                        <a:rPr b="1">
                          <a:sym typeface="Helvetica"/>
                        </a:rPr>
                        <a:t>Motivational Need</a:t>
                      </a:r>
                    </a:p>
                  </a:txBody>
                  <a:tcPr marL="0" marR="0" marT="0" marB="0" anchor="t" anchorCtr="0" horzOverflow="overflow"/>
                </a:tc>
                <a:tc>
                  <a:txBody>
                    <a:bodyPr/>
                    <a:lstStyle/>
                    <a:p>
                      <a:pPr>
                        <a:defRPr sz="1800"/>
                      </a:pPr>
                      <a:r>
                        <a:rPr b="1">
                          <a:sym typeface="Helvetica"/>
                        </a:rPr>
                        <a:t>Message</a:t>
                      </a:r>
                    </a:p>
                  </a:txBody>
                  <a:tcPr marL="0" marR="0" marT="0" marB="0" anchor="t" anchorCtr="0" horzOverflow="overflow"/>
                </a:tc>
                <a:tc>
                  <a:txBody>
                    <a:bodyPr/>
                    <a:lstStyle/>
                    <a:p>
                      <a:pPr>
                        <a:defRPr sz="1800"/>
                      </a:pPr>
                      <a:r>
                        <a:rPr b="1">
                          <a:sym typeface="Helvetica"/>
                        </a:rPr>
                        <a:t>Plot archetype</a:t>
                      </a:r>
                    </a:p>
                  </a:txBody>
                  <a:tcPr marL="0" marR="0" marT="0" marB="0" anchor="t" anchorCtr="0" horzOverflow="overflow"/>
                </a:tc>
              </a:tr>
              <a:tr h="1124542">
                <a:tc>
                  <a:txBody>
                    <a:bodyPr/>
                    <a:lstStyle/>
                    <a:p>
                      <a:pPr>
                        <a:defRPr sz="1800"/>
                      </a:pPr>
                      <a:r>
                        <a:rPr>
                          <a:sym typeface="Helvetica"/>
                        </a:rPr>
                        <a:t>Safety / Belonging</a:t>
                      </a:r>
                    </a:p>
                  </a:txBody>
                  <a:tcPr marL="0" marR="0" marT="0" marB="0" anchor="t" anchorCtr="0" horzOverflow="overflow"/>
                </a:tc>
                <a:tc>
                  <a:txBody>
                    <a:bodyPr/>
                    <a:lstStyle/>
                    <a:p>
                      <a:pPr>
                        <a:defRPr sz="1800"/>
                      </a:pPr>
                      <a:r>
                        <a:rPr>
                          <a:sym typeface="Helvetica"/>
                        </a:rPr>
                        <a:t>Appreciate your world and your place in it</a:t>
                      </a:r>
                    </a:p>
                  </a:txBody>
                  <a:tcPr marL="0" marR="0" marT="0" marB="0" anchor="t" anchorCtr="0" horzOverflow="overflow"/>
                </a:tc>
                <a:tc>
                  <a:txBody>
                    <a:bodyPr/>
                    <a:lstStyle/>
                    <a:p>
                      <a:pPr>
                        <a:defRPr sz="1800"/>
                      </a:pPr>
                      <a:r>
                        <a:rPr>
                          <a:sym typeface="Helvetica"/>
                        </a:rPr>
                        <a:t>Paradise (almost) lost Paradise visited</a:t>
                      </a:r>
                    </a:p>
                  </a:txBody>
                  <a:tcPr marL="0" marR="0" marT="0" marB="0" anchor="t" anchorCtr="0" horzOverflow="overflow"/>
                </a:tc>
              </a:tr>
              <a:tr h="1124542">
                <a:tc>
                  <a:txBody>
                    <a:bodyPr/>
                    <a:lstStyle/>
                    <a:p>
                      <a:pPr>
                        <a:defRPr sz="1800"/>
                      </a:pPr>
                      <a:r>
                        <a:rPr>
                          <a:sym typeface="Helvetica"/>
                        </a:rPr>
                        <a:t>Mastery / Independence (wish for)</a:t>
                      </a:r>
                    </a:p>
                  </a:txBody>
                  <a:tcPr marL="0" marR="0" marT="0" marB="0" anchor="t" anchorCtr="0" horzOverflow="overflow"/>
                </a:tc>
                <a:tc>
                  <a:txBody>
                    <a:bodyPr/>
                    <a:lstStyle/>
                    <a:p>
                      <a:pPr>
                        <a:defRPr sz="1800"/>
                      </a:pPr>
                      <a:r>
                        <a:rPr>
                          <a:sym typeface="Helvetica"/>
                        </a:rPr>
                        <a:t>Maturation and growth are difficult, but achievable; you have it within yourself to change</a:t>
                      </a:r>
                    </a:p>
                  </a:txBody>
                  <a:tcPr marL="0" marR="0" marT="0" marB="0" anchor="t" anchorCtr="0" horzOverflow="overflow"/>
                </a:tc>
                <a:tc>
                  <a:txBody>
                    <a:bodyPr/>
                    <a:lstStyle/>
                    <a:p>
                      <a:pPr>
                        <a:defRPr sz="1800"/>
                      </a:pPr>
                      <a:r>
                        <a:rPr>
                          <a:sym typeface="Helvetica"/>
                        </a:rPr>
                        <a:t>Redemption stories Foundling stories Ugly Duckling</a:t>
                      </a:r>
                    </a:p>
                  </a:txBody>
                  <a:tcPr marL="0" marR="0" marT="0" marB="0" anchor="t" anchorCtr="0" horzOverflow="overflow"/>
                </a:tc>
              </a:tr>
              <a:tr h="1124542">
                <a:tc>
                  <a:txBody>
                    <a:bodyPr/>
                    <a:lstStyle/>
                    <a:p>
                      <a:pPr>
                        <a:defRPr sz="1800"/>
                      </a:pPr>
                      <a:r>
                        <a:rPr>
                          <a:sym typeface="Helvetica"/>
                        </a:rPr>
                        <a:t>Mastery / Independence (realizing)</a:t>
                      </a:r>
                    </a:p>
                  </a:txBody>
                  <a:tcPr marL="0" marR="0" marT="0" marB="0" anchor="t" anchorCtr="0" horzOverflow="overflow"/>
                </a:tc>
                <a:tc>
                  <a:txBody>
                    <a:bodyPr/>
                    <a:lstStyle/>
                    <a:p>
                      <a:pPr>
                        <a:defRPr sz="1800"/>
                      </a:pPr>
                      <a:r>
                        <a:rPr>
                          <a:sym typeface="Helvetica"/>
                        </a:rPr>
                        <a:t>If you have the courage to grow, you can achieve true happiness in this life</a:t>
                      </a:r>
                    </a:p>
                  </a:txBody>
                  <a:tcPr marL="0" marR="0" marT="0" marB="0" anchor="t" anchorCtr="0" horzOverflow="overflow"/>
                </a:tc>
                <a:tc>
                  <a:txBody>
                    <a:bodyPr/>
                    <a:lstStyle/>
                    <a:p>
                      <a:pPr>
                        <a:defRPr sz="1800"/>
                      </a:pPr>
                      <a:r>
                        <a:rPr>
                          <a:sym typeface="Helvetica"/>
                        </a:rPr>
                        <a:t>Journey Paradise found</a:t>
                      </a:r>
                    </a:p>
                  </a:txBody>
                  <a:tcPr marL="0" marR="0" marT="0" marB="0" anchor="t" anchorCtr="0" horzOverflow="overflow"/>
                </a:tc>
              </a:tr>
              <a:tr h="1124542">
                <a:tc>
                  <a:txBody>
                    <a:bodyPr/>
                    <a:lstStyle/>
                    <a:p>
                      <a:pPr>
                        <a:defRPr sz="1800"/>
                      </a:pPr>
                      <a:r>
                        <a:rPr>
                          <a:sym typeface="Helvetica"/>
                        </a:rPr>
                        <a:t>Mastery / Belonging</a:t>
                      </a:r>
                    </a:p>
                  </a:txBody>
                  <a:tcPr marL="0" marR="0" marT="0" marB="0" anchor="t" anchorCtr="0" horzOverflow="overflow"/>
                </a:tc>
                <a:tc>
                  <a:txBody>
                    <a:bodyPr/>
                    <a:lstStyle/>
                    <a:p>
                      <a:pPr>
                        <a:defRPr sz="1800"/>
                      </a:pPr>
                      <a:r>
                        <a:rPr>
                          <a:sym typeface="Helvetica"/>
                        </a:rPr>
                        <a:t>Your spirit is ready for a change but a mentor is needed</a:t>
                      </a:r>
                    </a:p>
                  </a:txBody>
                  <a:tcPr marL="0" marR="0" marT="0" marB="0" anchor="t" anchorCtr="0" horzOverflow="overflow"/>
                </a:tc>
                <a:tc>
                  <a:txBody>
                    <a:bodyPr/>
                    <a:lstStyle/>
                    <a:p>
                      <a:pPr>
                        <a:defRPr sz="1800"/>
                      </a:pPr>
                      <a:r>
                        <a:rPr>
                          <a:sym typeface="Helvetica"/>
                        </a:rPr>
                        <a:t>Wandering angel</a:t>
                      </a:r>
                    </a:p>
                  </a:txBody>
                  <a:tcPr marL="0" marR="0" marT="0" marB="0" anchor="t" anchorCtr="0" horzOverflow="overflow"/>
                </a:tc>
              </a:tr>
            </a:tbl>
          </a:graphicData>
        </a:graphic>
      </p:graphicFrame>
      <p:sp>
        <p:nvSpPr>
          <p:cNvPr id="519" name="Which psychological need for which story?"/>
          <p:cNvSpPr txBox="1"/>
          <p:nvPr/>
        </p:nvSpPr>
        <p:spPr>
          <a:xfrm>
            <a:off x="3573685" y="713316"/>
            <a:ext cx="5857430"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Which psychological need for which story?</a:t>
            </a:r>
          </a:p>
        </p:txBody>
      </p:sp>
    </p:spTree>
  </p:cSld>
  <p:clrMapOvr>
    <a:masterClrMapping/>
  </p:clrMapOvr>
  <p:transition xmlns:p14="http://schemas.microsoft.com/office/powerpoint/2010/main" spd="med" advClick="1"/>
</p:sld>
</file>

<file path=ppt/slides/slide2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21"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2"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523"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4"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5"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6"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7"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8"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29"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30"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31" name="Testo"/>
          <p:cNvSpPr txBox="1"/>
          <p:nvPr/>
        </p:nvSpPr>
        <p:spPr>
          <a:xfrm>
            <a:off x="9846725" y="755579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32" name="Testo"/>
          <p:cNvSpPr txBox="1"/>
          <p:nvPr/>
        </p:nvSpPr>
        <p:spPr>
          <a:xfrm>
            <a:off x="968797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33" name="Testo"/>
          <p:cNvSpPr txBox="1"/>
          <p:nvPr/>
        </p:nvSpPr>
        <p:spPr>
          <a:xfrm>
            <a:off x="968797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34" name="Testo"/>
          <p:cNvSpPr txBox="1"/>
          <p:nvPr/>
        </p:nvSpPr>
        <p:spPr>
          <a:xfrm>
            <a:off x="968797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graphicFrame>
        <p:nvGraphicFramePr>
          <p:cNvPr id="535" name="Tabella"/>
          <p:cNvGraphicFramePr/>
          <p:nvPr/>
        </p:nvGraphicFramePr>
        <p:xfrm>
          <a:off x="576862" y="1282740"/>
          <a:ext cx="10580221" cy="6110412"/>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1320940"/>
                <a:gridCol w="1320940"/>
                <a:gridCol w="1320940"/>
                <a:gridCol w="1320940"/>
                <a:gridCol w="1320940"/>
                <a:gridCol w="1320940"/>
                <a:gridCol w="1320940"/>
                <a:gridCol w="1320940"/>
                <a:gridCol w="1320940"/>
              </a:tblGrid>
              <a:tr h="1119311">
                <a:tc>
                  <a:txBody>
                    <a:bodyPr/>
                    <a:lstStyle/>
                    <a:p>
                      <a:pPr>
                        <a:defRPr b="0" sz="1800">
                          <a:solidFill>
                            <a:srgbClr val="000000"/>
                          </a:solidFill>
                        </a:defRPr>
                      </a:pPr>
                      <a:r>
                        <a:rPr b="1" sz="2000" u="sng">
                          <a:solidFill>
                            <a:srgbClr val="FFFFFF"/>
                          </a:solidFill>
                          <a:sym typeface="Helvetica"/>
                        </a:rPr>
                        <a:t>Story stages</a:t>
                      </a:r>
                    </a:p>
                  </a:txBody>
                  <a:tcPr marL="0" marR="0" marT="0" marB="0" anchor="t" anchorCtr="0" horzOverflow="overflow"/>
                </a:tc>
                <a:tc>
                  <a:txBody>
                    <a:bodyPr/>
                    <a:lstStyle/>
                    <a:p>
                      <a:pPr>
                        <a:defRPr b="0" sz="1800">
                          <a:solidFill>
                            <a:srgbClr val="000000"/>
                          </a:solidFill>
                        </a:defRPr>
                      </a:pPr>
                      <a:r>
                        <a:rPr b="1" sz="2000">
                          <a:solidFill>
                            <a:srgbClr val="FFFFFF"/>
                          </a:solidFill>
                          <a:sym typeface="Helvetica"/>
                        </a:rPr>
                        <a:t>Introduction</a:t>
                      </a:r>
                    </a:p>
                  </a:txBody>
                  <a:tcPr marL="0" marR="0" marT="0" marB="0" anchor="t" anchorCtr="0" horzOverflow="overflow"/>
                </a:tc>
                <a:tc>
                  <a:txBody>
                    <a:bodyPr/>
                    <a:lstStyle/>
                    <a:p>
                      <a:pPr>
                        <a:defRPr b="0" sz="1800">
                          <a:solidFill>
                            <a:srgbClr val="000000"/>
                          </a:solidFill>
                        </a:defRPr>
                      </a:pPr>
                      <a:r>
                        <a:rPr b="1" sz="2000">
                          <a:solidFill>
                            <a:srgbClr val="FFFFFF"/>
                          </a:solidFill>
                          <a:sym typeface="Helvetica"/>
                        </a:rPr>
                        <a:t>Characters</a:t>
                      </a:r>
                    </a:p>
                  </a:txBody>
                  <a:tcPr marL="0" marR="0" marT="0" marB="0" anchor="t" anchorCtr="0" horzOverflow="overflow"/>
                </a:tc>
                <a:tc>
                  <a:txBody>
                    <a:bodyPr/>
                    <a:lstStyle/>
                    <a:p>
                      <a:pPr>
                        <a:defRPr b="0" sz="1800">
                          <a:solidFill>
                            <a:srgbClr val="000000"/>
                          </a:solidFill>
                        </a:defRPr>
                      </a:pPr>
                      <a:r>
                        <a:rPr b="1" sz="2000">
                          <a:solidFill>
                            <a:srgbClr val="FFFFFF"/>
                          </a:solidFill>
                          <a:sym typeface="Helvetica"/>
                        </a:rPr>
                        <a:t>Problem</a:t>
                      </a:r>
                    </a:p>
                  </a:txBody>
                  <a:tcPr marL="0" marR="0" marT="0" marB="0" anchor="t" anchorCtr="0" horzOverflow="overflow"/>
                </a:tc>
                <a:tc>
                  <a:txBody>
                    <a:bodyPr/>
                    <a:lstStyle/>
                    <a:p>
                      <a:pPr>
                        <a:defRPr b="0" sz="1800">
                          <a:solidFill>
                            <a:srgbClr val="000000"/>
                          </a:solidFill>
                        </a:defRPr>
                      </a:pPr>
                      <a:r>
                        <a:rPr b="1" i="1" sz="2000">
                          <a:solidFill>
                            <a:srgbClr val="FFFFFF"/>
                          </a:solidFill>
                          <a:sym typeface="Helvetica"/>
                        </a:rPr>
                        <a:t>Peripeteia</a:t>
                      </a:r>
                    </a:p>
                  </a:txBody>
                  <a:tcPr marL="0" marR="0" marT="0" marB="0" anchor="t" anchorCtr="0" horzOverflow="overflow"/>
                </a:tc>
                <a:tc>
                  <a:txBody>
                    <a:bodyPr/>
                    <a:lstStyle/>
                    <a:p>
                      <a:pPr>
                        <a:defRPr b="0" sz="1800">
                          <a:solidFill>
                            <a:srgbClr val="000000"/>
                          </a:solidFill>
                        </a:defRPr>
                      </a:pPr>
                      <a:r>
                        <a:rPr b="1" sz="2000">
                          <a:solidFill>
                            <a:srgbClr val="FFFFFF"/>
                          </a:solidFill>
                          <a:sym typeface="Helvetica"/>
                        </a:rPr>
                        <a:t>Climax</a:t>
                      </a:r>
                    </a:p>
                  </a:txBody>
                  <a:tcPr marL="0" marR="0" marT="0" marB="0" anchor="t" anchorCtr="0" horzOverflow="overflow"/>
                </a:tc>
                <a:tc>
                  <a:txBody>
                    <a:bodyPr/>
                    <a:lstStyle/>
                    <a:p>
                      <a:pPr>
                        <a:defRPr b="0" sz="1800">
                          <a:solidFill>
                            <a:srgbClr val="000000"/>
                          </a:solidFill>
                        </a:defRPr>
                      </a:pPr>
                      <a:r>
                        <a:rPr b="1" sz="2000">
                          <a:solidFill>
                            <a:srgbClr val="FFFFFF"/>
                          </a:solidFill>
                          <a:sym typeface="Helvetica"/>
                        </a:rPr>
                        <a:t>Resolution</a:t>
                      </a:r>
                    </a:p>
                  </a:txBody>
                  <a:tcPr marL="0" marR="0" marT="0" marB="0" anchor="t" anchorCtr="0" horzOverflow="overflow"/>
                </a:tc>
                <a:tc>
                  <a:txBody>
                    <a:bodyPr/>
                    <a:lstStyle/>
                    <a:p>
                      <a:pPr>
                        <a:defRPr b="0" sz="1800">
                          <a:solidFill>
                            <a:srgbClr val="000000"/>
                          </a:solidFill>
                        </a:defRPr>
                      </a:pPr>
                      <a:r>
                        <a:rPr b="1" i="1" sz="2000">
                          <a:solidFill>
                            <a:srgbClr val="FFFFFF"/>
                          </a:solidFill>
                          <a:sym typeface="Helvetica"/>
                        </a:rPr>
                        <a:t>Rite de Sortie</a:t>
                      </a:r>
                    </a:p>
                  </a:txBody>
                  <a:tcPr marL="0" marR="0" marT="0" marB="0" anchor="t" anchorCtr="0" horzOverflow="overflow"/>
                </a:tc>
                <a:tc>
                  <a:txBody>
                    <a:bodyPr/>
                    <a:lstStyle/>
                    <a:p>
                      <a:pPr>
                        <a:defRPr b="0" sz="1800">
                          <a:solidFill>
                            <a:srgbClr val="000000"/>
                          </a:solidFill>
                        </a:defRPr>
                      </a:pPr>
                      <a:r>
                        <a:rPr b="1" i="1" sz="2000">
                          <a:solidFill>
                            <a:srgbClr val="FFFFFF"/>
                          </a:solidFill>
                          <a:sym typeface="Helvetica"/>
                        </a:rPr>
                        <a:t>Plot Archetype</a:t>
                      </a:r>
                    </a:p>
                  </a:txBody>
                  <a:tcPr marL="0" marR="0" marT="0" marB="0" anchor="t" anchorCtr="0" horzOverflow="overflow"/>
                </a:tc>
              </a:tr>
              <a:tr h="4978400">
                <a:tc>
                  <a:txBody>
                    <a:bodyPr/>
                    <a:lstStyle/>
                    <a:p>
                      <a:pPr>
                        <a:defRPr sz="2000">
                          <a:sym typeface="Helvetica"/>
                        </a:defRPr>
                      </a:pPr>
                    </a:p>
                  </a:txBody>
                  <a:tcPr marL="0" marR="0" marT="0" marB="0" anchor="t" anchorCtr="0" horzOverflow="overflow"/>
                </a:tc>
                <a:tc>
                  <a:txBody>
                    <a:bodyPr/>
                    <a:lstStyle/>
                    <a:p>
                      <a:pPr>
                        <a:defRPr sz="2000">
                          <a:sym typeface="Helvetica"/>
                        </a:defRPr>
                      </a:pPr>
                      <a:r>
                        <a:t>Time and place (</a:t>
                      </a:r>
                      <a:r>
                        <a:rPr i="1"/>
                        <a:t>illud tempus</a:t>
                      </a:r>
                      <a:r>
                        <a:t>). Where is the story set? When?</a:t>
                      </a:r>
                    </a:p>
                  </a:txBody>
                  <a:tcPr marL="0" marR="0" marT="0" marB="0" anchor="t" anchorCtr="0" horzOverflow="overflow"/>
                </a:tc>
                <a:tc>
                  <a:txBody>
                    <a:bodyPr/>
                    <a:lstStyle/>
                    <a:p>
                      <a:pPr>
                        <a:defRPr sz="1800"/>
                      </a:pPr>
                      <a:r>
                        <a:rPr sz="2000">
                          <a:sym typeface="Helvetica"/>
                        </a:rPr>
                        <a:t>Psychological interpretation (who are they? How many?) symbolism of numbers; roles of characters.</a:t>
                      </a:r>
                    </a:p>
                  </a:txBody>
                  <a:tcPr marL="0" marR="0" marT="0" marB="0" anchor="t" anchorCtr="0" horzOverflow="overflow"/>
                </a:tc>
                <a:tc>
                  <a:txBody>
                    <a:bodyPr/>
                    <a:lstStyle/>
                    <a:p>
                      <a:pPr>
                        <a:defRPr sz="1800"/>
                      </a:pPr>
                      <a:r>
                        <a:rPr sz="2000">
                          <a:sym typeface="Helvetica"/>
                        </a:rPr>
                        <a:t>What is the problem, the conflict? The story starts here</a:t>
                      </a:r>
                    </a:p>
                  </a:txBody>
                  <a:tcPr marL="0" marR="0" marT="0" marB="0" anchor="t" anchorCtr="0" horzOverflow="overflow"/>
                </a:tc>
                <a:tc>
                  <a:txBody>
                    <a:bodyPr/>
                    <a:lstStyle/>
                    <a:p>
                      <a:pPr>
                        <a:defRPr sz="1800"/>
                      </a:pPr>
                      <a:r>
                        <a:rPr sz="2000">
                          <a:sym typeface="Helvetica"/>
                        </a:rPr>
                        <a:t>Rising actions (how many?) Into the extra-ordinary world</a:t>
                      </a:r>
                    </a:p>
                  </a:txBody>
                  <a:tcPr marL="0" marR="0" marT="0" marB="0" anchor="t" anchorCtr="0" horzOverflow="overflow"/>
                </a:tc>
                <a:tc>
                  <a:txBody>
                    <a:bodyPr/>
                    <a:lstStyle/>
                    <a:p>
                      <a:pPr>
                        <a:defRPr sz="1800"/>
                      </a:pPr>
                      <a:r>
                        <a:rPr sz="2000">
                          <a:sym typeface="Helvetica"/>
                        </a:rPr>
                        <a:t>Highest degree of tension. The problem is solved</a:t>
                      </a:r>
                    </a:p>
                  </a:txBody>
                  <a:tcPr marL="0" marR="0" marT="0" marB="0" anchor="t" anchorCtr="0" horzOverflow="overflow"/>
                </a:tc>
                <a:tc>
                  <a:txBody>
                    <a:bodyPr/>
                    <a:lstStyle/>
                    <a:p>
                      <a:pPr>
                        <a:defRPr sz="1800"/>
                      </a:pPr>
                      <a:r>
                        <a:rPr sz="2000">
                          <a:sym typeface="Helvetica"/>
                        </a:rPr>
                        <a:t>Back to the ordinary world. Happy ending or tragedy?</a:t>
                      </a:r>
                    </a:p>
                  </a:txBody>
                  <a:tcPr marL="0" marR="0" marT="0" marB="0" anchor="t" anchorCtr="0" horzOverflow="overflow"/>
                </a:tc>
                <a:tc>
                  <a:txBody>
                    <a:bodyPr/>
                    <a:lstStyle/>
                    <a:p>
                      <a:pPr>
                        <a:defRPr sz="1800"/>
                      </a:pPr>
                      <a:r>
                        <a:rPr sz="2000">
                          <a:sym typeface="Helvetica"/>
                        </a:rPr>
                        <a:t>What is the universal archetype? Once you found the archetype, you can interpret the moral of the story. Is there a payoff?</a:t>
                      </a:r>
                    </a:p>
                  </a:txBody>
                  <a:tcPr marL="0" marR="0" marT="0" marB="0" anchor="t" anchorCtr="0" horzOverflow="overflow"/>
                </a:tc>
                <a:tc>
                  <a:txBody>
                    <a:bodyPr/>
                    <a:lstStyle/>
                    <a:p>
                      <a:pPr>
                        <a:defRPr sz="1800"/>
                      </a:pPr>
                      <a:r>
                        <a:rPr sz="2000">
                          <a:sym typeface="Helvetica"/>
                        </a:rPr>
                        <a:t>Where does the plot fit in?</a:t>
                      </a:r>
                    </a:p>
                  </a:txBody>
                  <a:tcPr marL="0" marR="0" marT="0" marB="0" anchor="t" anchorCtr="0" horzOverflow="overflow"/>
                </a:tc>
              </a:tr>
            </a:tbl>
          </a:graphicData>
        </a:graphic>
      </p:graphicFrame>
      <p:sp>
        <p:nvSpPr>
          <p:cNvPr id="536" name="Story Analysis"/>
          <p:cNvSpPr txBox="1"/>
          <p:nvPr/>
        </p:nvSpPr>
        <p:spPr>
          <a:xfrm>
            <a:off x="5488061" y="442383"/>
            <a:ext cx="202867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Story Analysis</a:t>
            </a:r>
          </a:p>
        </p:txBody>
      </p:sp>
      <p:sp>
        <p:nvSpPr>
          <p:cNvPr id="537" name="Linea"/>
          <p:cNvSpPr/>
          <p:nvPr/>
        </p:nvSpPr>
        <p:spPr>
          <a:xfrm>
            <a:off x="2108200" y="7611533"/>
            <a:ext cx="8788401" cy="1"/>
          </a:xfrm>
          <a:prstGeom prst="line">
            <a:avLst/>
          </a:prstGeom>
          <a:ln w="25400">
            <a:solidFill>
              <a:schemeClr val="accent1"/>
            </a:solidFill>
            <a:tailEnd type="triangle"/>
          </a:ln>
        </p:spPr>
        <p:txBody>
          <a:bodyPr lIns="45718" tIns="45718" rIns="45718" bIns="45718"/>
          <a:lstStyle/>
          <a:p>
            <a:pPr/>
          </a:p>
        </p:txBody>
      </p:sp>
      <p:sp>
        <p:nvSpPr>
          <p:cNvPr id="538" name="Amplify: widen a theme to find parallel versions. What are the parallel motives? Find the archetype!"/>
          <p:cNvSpPr txBox="1"/>
          <p:nvPr/>
        </p:nvSpPr>
        <p:spPr>
          <a:xfrm>
            <a:off x="1965093" y="7741399"/>
            <a:ext cx="9208559" cy="711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defRPr sz="2000"/>
            </a:pPr>
            <a:r>
              <a:rPr b="1"/>
              <a:t>Amplify</a:t>
            </a:r>
            <a:r>
              <a:t>: widen a theme to find parallel versions. What are the parallel motives? </a:t>
            </a:r>
            <a:r>
              <a:rPr u="sng"/>
              <a:t>Find the archetype</a:t>
            </a:r>
            <a:r>
              <a: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3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5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52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52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21" grpId="3"/>
      <p:bldP build="whole" bldLvl="1" animBg="1" rev="0" advAuto="0" spid="522" grpId="4"/>
      <p:bldP build="whole" bldLvl="1" animBg="1" rev="0" advAuto="0" spid="534" grpId="1"/>
      <p:bldP build="whole" bldLvl="1" animBg="1" rev="0" advAuto="0" spid="524" grpId="2"/>
    </p:bldLst>
  </p:timing>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43" name="babe304af2fcfe3266074c1ee8448599.jpg" descr="babe304af2fcfe3266074c1ee8448599.jpg"/>
          <p:cNvPicPr>
            <a:picLocks noChangeAspect="1"/>
          </p:cNvPicPr>
          <p:nvPr/>
        </p:nvPicPr>
        <p:blipFill>
          <a:blip r:embed="rId2">
            <a:extLst/>
          </a:blip>
          <a:stretch>
            <a:fillRect/>
          </a:stretch>
        </p:blipFill>
        <p:spPr>
          <a:xfrm>
            <a:off x="668866" y="791632"/>
            <a:ext cx="5862279" cy="7691643"/>
          </a:xfrm>
          <a:prstGeom prst="rect">
            <a:avLst/>
          </a:prstGeom>
          <a:ln w="12700">
            <a:miter lim="400000"/>
          </a:ln>
        </p:spPr>
      </p:pic>
      <p:sp>
        <p:nvSpPr>
          <p:cNvPr id="144" name="Linea"/>
          <p:cNvSpPr/>
          <p:nvPr/>
        </p:nvSpPr>
        <p:spPr>
          <a:xfrm>
            <a:off x="6560053" y="6680200"/>
            <a:ext cx="4968577" cy="0"/>
          </a:xfrm>
          <a:prstGeom prst="line">
            <a:avLst/>
          </a:prstGeom>
          <a:ln w="25400">
            <a:solidFill>
              <a:srgbClr val="000000"/>
            </a:solidFill>
            <a:miter lim="400000"/>
          </a:ln>
        </p:spPr>
        <p:txBody>
          <a:bodyPr lIns="45718" tIns="45718" rIns="45718" bIns="45718"/>
          <a:lstStyle/>
          <a:p>
            <a:pPr/>
          </a:p>
        </p:txBody>
      </p:sp>
      <p:sp>
        <p:nvSpPr>
          <p:cNvPr id="145" name="Linea"/>
          <p:cNvSpPr/>
          <p:nvPr/>
        </p:nvSpPr>
        <p:spPr>
          <a:xfrm>
            <a:off x="6543119" y="5444066"/>
            <a:ext cx="4968578" cy="1"/>
          </a:xfrm>
          <a:prstGeom prst="line">
            <a:avLst/>
          </a:prstGeom>
          <a:ln w="25400">
            <a:solidFill>
              <a:srgbClr val="000000"/>
            </a:solidFill>
            <a:miter lim="400000"/>
          </a:ln>
        </p:spPr>
        <p:txBody>
          <a:bodyPr lIns="45718" tIns="45718" rIns="45718" bIns="45718"/>
          <a:lstStyle/>
          <a:p>
            <a:pPr/>
          </a:p>
        </p:txBody>
      </p:sp>
      <p:sp>
        <p:nvSpPr>
          <p:cNvPr id="146" name="Linea"/>
          <p:cNvSpPr/>
          <p:nvPr/>
        </p:nvSpPr>
        <p:spPr>
          <a:xfrm>
            <a:off x="6543119" y="4586653"/>
            <a:ext cx="4968577" cy="1"/>
          </a:xfrm>
          <a:prstGeom prst="line">
            <a:avLst/>
          </a:prstGeom>
          <a:ln w="25400">
            <a:solidFill>
              <a:srgbClr val="000000"/>
            </a:solidFill>
            <a:miter lim="400000"/>
          </a:ln>
        </p:spPr>
        <p:txBody>
          <a:bodyPr lIns="45718" tIns="45718" rIns="45718" bIns="45718"/>
          <a:lstStyle/>
          <a:p>
            <a:pPr/>
          </a:p>
        </p:txBody>
      </p:sp>
      <p:sp>
        <p:nvSpPr>
          <p:cNvPr id="147" name="Linea"/>
          <p:cNvSpPr/>
          <p:nvPr/>
        </p:nvSpPr>
        <p:spPr>
          <a:xfrm>
            <a:off x="6543119" y="2910253"/>
            <a:ext cx="4968578" cy="1"/>
          </a:xfrm>
          <a:prstGeom prst="line">
            <a:avLst/>
          </a:prstGeom>
          <a:ln w="25400">
            <a:solidFill>
              <a:srgbClr val="000000"/>
            </a:solidFill>
            <a:miter lim="400000"/>
          </a:ln>
        </p:spPr>
        <p:txBody>
          <a:bodyPr lIns="45718" tIns="45718" rIns="45718" bIns="45718"/>
          <a:lstStyle/>
          <a:p>
            <a:pPr/>
          </a:p>
        </p:txBody>
      </p:sp>
      <p:sp>
        <p:nvSpPr>
          <p:cNvPr id="148" name="Linea"/>
          <p:cNvSpPr/>
          <p:nvPr/>
        </p:nvSpPr>
        <p:spPr>
          <a:xfrm>
            <a:off x="726363" y="742787"/>
            <a:ext cx="10785727" cy="1"/>
          </a:xfrm>
          <a:prstGeom prst="line">
            <a:avLst/>
          </a:prstGeom>
          <a:ln w="25400">
            <a:solidFill>
              <a:srgbClr val="000000"/>
            </a:solidFill>
            <a:miter lim="400000"/>
          </a:ln>
        </p:spPr>
        <p:txBody>
          <a:bodyPr lIns="45718" tIns="45718" rIns="45718" bIns="45718"/>
          <a:lstStyle/>
          <a:p>
            <a:pPr/>
          </a:p>
        </p:txBody>
      </p:sp>
      <p:sp>
        <p:nvSpPr>
          <p:cNvPr id="149" name="Sense-making"/>
          <p:cNvSpPr txBox="1"/>
          <p:nvPr/>
        </p:nvSpPr>
        <p:spPr>
          <a:xfrm>
            <a:off x="9334072" y="6678268"/>
            <a:ext cx="2202181"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Sense-making</a:t>
            </a:r>
          </a:p>
        </p:txBody>
      </p:sp>
      <p:sp>
        <p:nvSpPr>
          <p:cNvPr id="150" name="Branding in Practice"/>
          <p:cNvSpPr txBox="1"/>
          <p:nvPr/>
        </p:nvSpPr>
        <p:spPr>
          <a:xfrm>
            <a:off x="8518431" y="5402896"/>
            <a:ext cx="307147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Branding in Practice</a:t>
            </a:r>
          </a:p>
        </p:txBody>
      </p:sp>
      <p:sp>
        <p:nvSpPr>
          <p:cNvPr id="151" name="Structure of Stories"/>
          <p:cNvSpPr txBox="1"/>
          <p:nvPr/>
        </p:nvSpPr>
        <p:spPr>
          <a:xfrm>
            <a:off x="8627905" y="4564696"/>
            <a:ext cx="2954123"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Structure of Stories</a:t>
            </a:r>
          </a:p>
        </p:txBody>
      </p:sp>
      <p:sp>
        <p:nvSpPr>
          <p:cNvPr id="152" name="Content Management"/>
          <p:cNvSpPr txBox="1"/>
          <p:nvPr/>
        </p:nvSpPr>
        <p:spPr>
          <a:xfrm>
            <a:off x="8305071" y="2862893"/>
            <a:ext cx="3269591" cy="461060"/>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Content Management</a:t>
            </a:r>
          </a:p>
        </p:txBody>
      </p:sp>
      <p:sp>
        <p:nvSpPr>
          <p:cNvPr id="153" name="Story-telling and Story-listening"/>
          <p:cNvSpPr txBox="1"/>
          <p:nvPr/>
        </p:nvSpPr>
        <p:spPr>
          <a:xfrm>
            <a:off x="6874776" y="738927"/>
            <a:ext cx="4724706"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Story-telling and Story-listening</a:t>
            </a:r>
          </a:p>
        </p:txBody>
      </p:sp>
      <p:sp>
        <p:nvSpPr>
          <p:cNvPr id="154" name="The Tree of Corporate Storytelling"/>
          <p:cNvSpPr txBox="1"/>
          <p:nvPr/>
        </p:nvSpPr>
        <p:spPr>
          <a:xfrm>
            <a:off x="1291894" y="226670"/>
            <a:ext cx="5036211" cy="461059"/>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b="1">
                <a:latin typeface="+mj-lt"/>
                <a:ea typeface="+mj-ea"/>
                <a:cs typeface="+mj-cs"/>
                <a:sym typeface="Helvetica Neue"/>
              </a:defRPr>
            </a:lvl1pPr>
          </a:lstStyle>
          <a:p>
            <a:pPr/>
            <a:r>
              <a:t>The Tree of Corporate Storytelling</a:t>
            </a:r>
          </a:p>
        </p:txBody>
      </p:sp>
      <p:sp>
        <p:nvSpPr>
          <p:cNvPr id="155" name="Freccia"/>
          <p:cNvSpPr/>
          <p:nvPr/>
        </p:nvSpPr>
        <p:spPr>
          <a:xfrm rot="16200000">
            <a:off x="8965196" y="3361316"/>
            <a:ext cx="6452562" cy="1113901"/>
          </a:xfrm>
          <a:prstGeom prst="rightArrow">
            <a:avLst>
              <a:gd name="adj1" fmla="val 32000"/>
              <a:gd name="adj2" fmla="val 72969"/>
            </a:avLst>
          </a:prstGeom>
          <a:gradFill>
            <a:gsLst>
              <a:gs pos="0">
                <a:srgbClr val="FF8DC6"/>
              </a:gs>
              <a:gs pos="100000">
                <a:srgbClr val="56C1FF"/>
              </a:gs>
            </a:gsLst>
          </a:gradFill>
          <a:ln w="12700">
            <a:miter lim="400000"/>
          </a:ln>
        </p:spPr>
        <p:txBody>
          <a:bodyPr lIns="50800" tIns="50800" rIns="50800" bIns="50800" anchor="ctr"/>
          <a:lstStyle/>
          <a:p>
            <a:pPr>
              <a:defRPr sz="2200">
                <a:solidFill>
                  <a:srgbClr val="FFFFFF"/>
                </a:solidFill>
                <a:latin typeface="Helvetica Neue Medium"/>
                <a:ea typeface="Helvetica Neue Medium"/>
                <a:cs typeface="Helvetica Neue Medium"/>
                <a:sym typeface="Helvetica Neue Medium"/>
              </a:defRPr>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4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4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4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5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1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5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1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15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153"/>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155"/>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45" grpId="3"/>
      <p:bldP build="whole" bldLvl="1" animBg="1" rev="0" advAuto="0" spid="149" grpId="2"/>
      <p:bldP build="whole" bldLvl="1" animBg="1" rev="0" advAuto="0" spid="147" grpId="7"/>
      <p:bldP build="whole" bldLvl="1" animBg="1" rev="0" advAuto="0" spid="151" grpId="6"/>
      <p:bldP build="whole" bldLvl="1" animBg="1" rev="0" advAuto="0" spid="152" grpId="8"/>
      <p:bldP build="whole" bldLvl="1" animBg="1" rev="0" advAuto="0" spid="155" grpId="10"/>
      <p:bldP build="whole" bldLvl="1" animBg="1" rev="0" advAuto="0" spid="144" grpId="1"/>
      <p:bldP build="whole" bldLvl="1" animBg="1" rev="0" advAuto="0" spid="150" grpId="4"/>
      <p:bldP build="whole" bldLvl="1" animBg="1" rev="0" advAuto="0" spid="146" grpId="5"/>
      <p:bldP build="whole" bldLvl="1" animBg="1" rev="0" advAuto="0" spid="153" grpId="9"/>
    </p:bldLst>
  </p:timing>
</p:sld>
</file>

<file path=ppt/slides/slide3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40" name="Testo"/>
          <p:cNvSpPr txBox="1"/>
          <p:nvPr/>
        </p:nvSpPr>
        <p:spPr>
          <a:xfrm>
            <a:off x="101621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1" name="Testo"/>
          <p:cNvSpPr txBox="1"/>
          <p:nvPr/>
        </p:nvSpPr>
        <p:spPr>
          <a:xfrm>
            <a:off x="8144718" y="7771837"/>
            <a:ext cx="165101" cy="342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lgn="l" defTabSz="457200">
              <a:lnSpc>
                <a:spcPts val="3300"/>
              </a:lnSpc>
              <a:defRPr sz="1600" u="sng">
                <a:solidFill>
                  <a:srgbClr val="0000FF"/>
                </a:solidFill>
                <a:uFill>
                  <a:solidFill>
                    <a:srgbClr val="0000FF"/>
                  </a:solidFill>
                </a:uFill>
                <a:latin typeface="Times"/>
                <a:ea typeface="Times"/>
                <a:cs typeface="Times"/>
                <a:sym typeface="Times"/>
                <a:hlinkClick r:id="rId2" invalidUrl="" action="" tgtFrame="" tooltip="" history="1" highlightClick="0" endSnd="0"/>
              </a:defRPr>
            </a:lvl1pPr>
          </a:lstStyle>
          <a:p>
            <a:pPr>
              <a:defRPr>
                <a:solidFill>
                  <a:srgbClr val="0000EE"/>
                </a:solidFill>
                <a:uFillTx/>
              </a:defRPr>
            </a:pPr>
            <a:r>
              <a:rPr>
                <a:solidFill>
                  <a:srgbClr val="0000FF"/>
                </a:solidFill>
                <a:uFill>
                  <a:solidFill>
                    <a:srgbClr val="0000FF"/>
                  </a:solidFill>
                </a:uFill>
                <a:hlinkClick r:id="rId2" invalidUrl="" action="" tgtFrame="" tooltip="" history="1" highlightClick="0" endSnd="0"/>
              </a:rPr>
              <a:t> </a:t>
            </a:r>
          </a:p>
        </p:txBody>
      </p:sp>
      <p:sp>
        <p:nvSpPr>
          <p:cNvPr id="542" name="Testo"/>
          <p:cNvSpPr txBox="1"/>
          <p:nvPr/>
        </p:nvSpPr>
        <p:spPr>
          <a:xfrm>
            <a:off x="10009708"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3" name="Testo"/>
          <p:cNvSpPr txBox="1"/>
          <p:nvPr/>
        </p:nvSpPr>
        <p:spPr>
          <a:xfrm>
            <a:off x="100097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4" name="Testo"/>
          <p:cNvSpPr txBox="1"/>
          <p:nvPr/>
        </p:nvSpPr>
        <p:spPr>
          <a:xfrm>
            <a:off x="10162108"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5" name="Testo"/>
          <p:cNvSpPr txBox="1"/>
          <p:nvPr/>
        </p:nvSpPr>
        <p:spPr>
          <a:xfrm>
            <a:off x="984672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6" name="Testo"/>
          <p:cNvSpPr txBox="1"/>
          <p:nvPr/>
        </p:nvSpPr>
        <p:spPr>
          <a:xfrm>
            <a:off x="9846725" y="770833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7" name="Testo"/>
          <p:cNvSpPr txBox="1"/>
          <p:nvPr/>
        </p:nvSpPr>
        <p:spPr>
          <a:xfrm>
            <a:off x="984672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8"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49" name="Testo"/>
          <p:cNvSpPr txBox="1"/>
          <p:nvPr/>
        </p:nvSpPr>
        <p:spPr>
          <a:xfrm>
            <a:off x="10009708"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50" name="Testo"/>
          <p:cNvSpPr txBox="1"/>
          <p:nvPr/>
        </p:nvSpPr>
        <p:spPr>
          <a:xfrm>
            <a:off x="9846725" y="7555797"/>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51" name="Testo"/>
          <p:cNvSpPr txBox="1"/>
          <p:nvPr/>
        </p:nvSpPr>
        <p:spPr>
          <a:xfrm>
            <a:off x="9687975" y="7653633"/>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52" name="Testo"/>
          <p:cNvSpPr txBox="1"/>
          <p:nvPr/>
        </p:nvSpPr>
        <p:spPr>
          <a:xfrm>
            <a:off x="968797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sp>
        <p:nvSpPr>
          <p:cNvPr id="553" name="Testo"/>
          <p:cNvSpPr txBox="1"/>
          <p:nvPr/>
        </p:nvSpPr>
        <p:spPr>
          <a:xfrm>
            <a:off x="9687975" y="7783858"/>
            <a:ext cx="198984"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solidFill>
                  <a:srgbClr val="0000FF"/>
                </a:solidFill>
                <a:uFill>
                  <a:solidFill>
                    <a:srgbClr val="0000FF"/>
                  </a:solidFill>
                </a:uFill>
                <a:hlinkClick r:id="" invalidUrl="" action="ppaction://hlinkshowjump?jump=nextslide" tgtFrame="" tooltip="" history="1" highlightClick="0" endSnd="0"/>
              </a:defRPr>
            </a:lvl1pPr>
          </a:lstStyle>
          <a:p>
            <a:pPr>
              <a:defRPr u="none">
                <a:solidFill>
                  <a:srgbClr val="000000"/>
                </a:solidFill>
                <a:uFillTx/>
              </a:defRPr>
            </a:pPr>
            <a:r>
              <a:rPr u="sng">
                <a:solidFill>
                  <a:srgbClr val="0000FF"/>
                </a:solidFill>
                <a:uFill>
                  <a:solidFill>
                    <a:srgbClr val="0000FF"/>
                  </a:solidFill>
                </a:uFill>
                <a:hlinkClick r:id="" invalidUrl="" action="ppaction://hlinkshowjump?jump=nextslide" tgtFrame="" tooltip="" history="1" highlightClick="0" endSnd="0"/>
              </a:rPr>
              <a:t> </a:t>
            </a:r>
          </a:p>
        </p:txBody>
      </p:sp>
      <p:graphicFrame>
        <p:nvGraphicFramePr>
          <p:cNvPr id="554" name="Tabella"/>
          <p:cNvGraphicFramePr/>
          <p:nvPr/>
        </p:nvGraphicFramePr>
        <p:xfrm>
          <a:off x="637978" y="1076642"/>
          <a:ext cx="11741544" cy="6084022"/>
        </p:xfrm>
        <a:graphic xmlns:a="http://schemas.openxmlformats.org/drawingml/2006/main">
          <a:graphicData uri="http://schemas.openxmlformats.org/drawingml/2006/table">
            <a:tbl>
              <a:tblPr firstCol="1" firstRow="1" lastCol="0" lastRow="0" bandCol="0" bandRow="1" rtl="0">
                <a:tableStyleId>{4C3C2611-4C71-4FC5-86AE-919BDF0F9419}</a:tableStyleId>
              </a:tblPr>
              <a:tblGrid>
                <a:gridCol w="1303204"/>
                <a:gridCol w="1303204"/>
                <a:gridCol w="1303204"/>
                <a:gridCol w="1303204"/>
                <a:gridCol w="1303204"/>
                <a:gridCol w="1303204"/>
                <a:gridCol w="1303204"/>
                <a:gridCol w="1303204"/>
                <a:gridCol w="1303204"/>
              </a:tblGrid>
              <a:tr h="635000">
                <a:tc>
                  <a:txBody>
                    <a:bodyPr/>
                    <a:lstStyle/>
                    <a:p>
                      <a:pPr>
                        <a:defRPr b="0" sz="1800">
                          <a:solidFill>
                            <a:srgbClr val="000000"/>
                          </a:solidFill>
                        </a:defRPr>
                      </a:pPr>
                      <a:r>
                        <a:rPr b="1" u="sng">
                          <a:solidFill>
                            <a:srgbClr val="FFFFFF"/>
                          </a:solidFill>
                          <a:sym typeface="Helvetica"/>
                        </a:rPr>
                        <a:t>Story stages</a:t>
                      </a:r>
                    </a:p>
                  </a:txBody>
                  <a:tcPr marL="0" marR="0" marT="0" marB="0" anchor="t" anchorCtr="0" horzOverflow="overflow"/>
                </a:tc>
                <a:tc>
                  <a:txBody>
                    <a:bodyPr/>
                    <a:lstStyle/>
                    <a:p>
                      <a:pPr>
                        <a:defRPr b="0" sz="1800">
                          <a:solidFill>
                            <a:srgbClr val="000000"/>
                          </a:solidFill>
                        </a:defRPr>
                      </a:pPr>
                      <a:r>
                        <a:rPr b="1">
                          <a:solidFill>
                            <a:srgbClr val="FFFFFF"/>
                          </a:solidFill>
                          <a:sym typeface="Helvetica"/>
                        </a:rPr>
                        <a:t>Introduction</a:t>
                      </a:r>
                    </a:p>
                  </a:txBody>
                  <a:tcPr marL="0" marR="0" marT="0" marB="0" anchor="t" anchorCtr="0" horzOverflow="overflow"/>
                </a:tc>
                <a:tc>
                  <a:txBody>
                    <a:bodyPr/>
                    <a:lstStyle/>
                    <a:p>
                      <a:pPr>
                        <a:defRPr b="0" sz="1800">
                          <a:solidFill>
                            <a:srgbClr val="000000"/>
                          </a:solidFill>
                        </a:defRPr>
                      </a:pPr>
                      <a:r>
                        <a:rPr b="1">
                          <a:solidFill>
                            <a:srgbClr val="FFFFFF"/>
                          </a:solidFill>
                          <a:sym typeface="Helvetica"/>
                        </a:rPr>
                        <a:t>Characters</a:t>
                      </a:r>
                    </a:p>
                  </a:txBody>
                  <a:tcPr marL="0" marR="0" marT="0" marB="0" anchor="t" anchorCtr="0" horzOverflow="overflow"/>
                </a:tc>
                <a:tc>
                  <a:txBody>
                    <a:bodyPr/>
                    <a:lstStyle/>
                    <a:p>
                      <a:pPr>
                        <a:defRPr b="0" sz="1800">
                          <a:solidFill>
                            <a:srgbClr val="000000"/>
                          </a:solidFill>
                        </a:defRPr>
                      </a:pPr>
                      <a:r>
                        <a:rPr b="1">
                          <a:solidFill>
                            <a:srgbClr val="FFFFFF"/>
                          </a:solidFill>
                          <a:sym typeface="Helvetica"/>
                        </a:rPr>
                        <a:t>Problem</a:t>
                      </a:r>
                    </a:p>
                  </a:txBody>
                  <a:tcPr marL="0" marR="0" marT="0" marB="0" anchor="t" anchorCtr="0" horzOverflow="overflow"/>
                </a:tc>
                <a:tc>
                  <a:txBody>
                    <a:bodyPr/>
                    <a:lstStyle/>
                    <a:p>
                      <a:pPr>
                        <a:defRPr b="0" sz="1800">
                          <a:solidFill>
                            <a:srgbClr val="000000"/>
                          </a:solidFill>
                        </a:defRPr>
                      </a:pPr>
                      <a:r>
                        <a:rPr b="1" i="1">
                          <a:solidFill>
                            <a:srgbClr val="FFFFFF"/>
                          </a:solidFill>
                          <a:sym typeface="Helvetica"/>
                        </a:rPr>
                        <a:t>Peripeteia</a:t>
                      </a:r>
                    </a:p>
                  </a:txBody>
                  <a:tcPr marL="0" marR="0" marT="0" marB="0" anchor="t" anchorCtr="0" horzOverflow="overflow"/>
                </a:tc>
                <a:tc>
                  <a:txBody>
                    <a:bodyPr/>
                    <a:lstStyle/>
                    <a:p>
                      <a:pPr>
                        <a:defRPr b="0" sz="1800">
                          <a:solidFill>
                            <a:srgbClr val="000000"/>
                          </a:solidFill>
                        </a:defRPr>
                      </a:pPr>
                      <a:r>
                        <a:rPr b="1">
                          <a:solidFill>
                            <a:srgbClr val="FFFFFF"/>
                          </a:solidFill>
                          <a:sym typeface="Helvetica"/>
                        </a:rPr>
                        <a:t>Climax</a:t>
                      </a:r>
                    </a:p>
                  </a:txBody>
                  <a:tcPr marL="0" marR="0" marT="0" marB="0" anchor="t" anchorCtr="0" horzOverflow="overflow"/>
                </a:tc>
                <a:tc>
                  <a:txBody>
                    <a:bodyPr/>
                    <a:lstStyle/>
                    <a:p>
                      <a:pPr>
                        <a:defRPr b="0" sz="1800">
                          <a:solidFill>
                            <a:srgbClr val="000000"/>
                          </a:solidFill>
                        </a:defRPr>
                      </a:pPr>
                      <a:r>
                        <a:rPr b="1">
                          <a:solidFill>
                            <a:srgbClr val="FFFFFF"/>
                          </a:solidFill>
                          <a:sym typeface="Helvetica"/>
                        </a:rPr>
                        <a:t>Resolution</a:t>
                      </a:r>
                    </a:p>
                  </a:txBody>
                  <a:tcPr marL="0" marR="0" marT="0" marB="0" anchor="t" anchorCtr="0" horzOverflow="overflow"/>
                </a:tc>
                <a:tc>
                  <a:txBody>
                    <a:bodyPr/>
                    <a:lstStyle/>
                    <a:p>
                      <a:pPr>
                        <a:defRPr b="0" sz="1800">
                          <a:solidFill>
                            <a:srgbClr val="000000"/>
                          </a:solidFill>
                        </a:defRPr>
                      </a:pPr>
                      <a:r>
                        <a:rPr b="1" i="1">
                          <a:solidFill>
                            <a:srgbClr val="FFFFFF"/>
                          </a:solidFill>
                          <a:sym typeface="Helvetica"/>
                        </a:rPr>
                        <a:t>Rite de Sortie</a:t>
                      </a:r>
                    </a:p>
                  </a:txBody>
                  <a:tcPr marL="0" marR="0" marT="0" marB="0" anchor="t" anchorCtr="0" horzOverflow="overflow"/>
                </a:tc>
                <a:tc>
                  <a:txBody>
                    <a:bodyPr/>
                    <a:lstStyle/>
                    <a:p>
                      <a:pPr>
                        <a:defRPr b="0" sz="1800">
                          <a:solidFill>
                            <a:srgbClr val="000000"/>
                          </a:solidFill>
                        </a:defRPr>
                      </a:pPr>
                      <a:r>
                        <a:rPr b="1" i="1">
                          <a:solidFill>
                            <a:srgbClr val="FFFFFF"/>
                          </a:solidFill>
                          <a:sym typeface="Helvetica"/>
                        </a:rPr>
                        <a:t>Plot Archetype</a:t>
                      </a:r>
                    </a:p>
                  </a:txBody>
                  <a:tcPr marL="0" marR="0" marT="0" marB="0" anchor="t" anchorCtr="0" horzOverflow="overflow"/>
                </a:tc>
              </a:tr>
              <a:tr h="1087264">
                <a:tc>
                  <a:txBody>
                    <a:bodyPr/>
                    <a:lstStyle/>
                    <a:p>
                      <a:pPr>
                        <a:defRPr b="0" sz="1800">
                          <a:solidFill>
                            <a:srgbClr val="000000"/>
                          </a:solidFill>
                        </a:defRPr>
                      </a:pPr>
                      <a:r>
                        <a:rPr b="1">
                          <a:solidFill>
                            <a:srgbClr val="FFFFFF"/>
                          </a:solidFill>
                          <a:sym typeface="Helvetica"/>
                        </a:rPr>
                        <a:t>Apple -Homepod</a:t>
                      </a: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r>
              <a:tr h="1087264">
                <a:tc>
                  <a:txBody>
                    <a:bodyPr/>
                    <a:lstStyle/>
                    <a:p>
                      <a:pPr>
                        <a:defRPr sz="1800">
                          <a:sym typeface="Helvetica"/>
                        </a:defRPr>
                      </a:pPr>
                      <a:r>
                        <a:t>KPN - </a:t>
                      </a:r>
                      <a:r>
                        <a:rPr u="sng">
                          <a:solidFill>
                            <a:srgbClr val="0000FF"/>
                          </a:solidFill>
                          <a:uFill>
                            <a:solidFill>
                              <a:srgbClr val="0000FF"/>
                            </a:solidFill>
                          </a:uFill>
                          <a:hlinkClick r:id="rId3" invalidUrl="" action="" tgtFrame="" tooltip="" history="1" highlightClick="0" endSnd="0"/>
                        </a:rPr>
                        <a:t>evert45.com</a:t>
                      </a: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r>
              <a:tr h="1087264">
                <a:tc>
                  <a:txBody>
                    <a:bodyPr/>
                    <a:lstStyle/>
                    <a:p>
                      <a:pPr>
                        <a:defRPr b="0" sz="1800">
                          <a:solidFill>
                            <a:srgbClr val="000000"/>
                          </a:solidFill>
                        </a:defRPr>
                      </a:pPr>
                      <a:r>
                        <a:rPr b="1">
                          <a:solidFill>
                            <a:srgbClr val="FFFFFF"/>
                          </a:solidFill>
                          <a:sym typeface="Helvetica"/>
                        </a:rPr>
                        <a:t>84 Lumber - The Journey</a:t>
                      </a: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r>
              <a:tr h="1087264">
                <a:tc>
                  <a:txBody>
                    <a:bodyPr/>
                    <a:lstStyle/>
                    <a:p>
                      <a:pPr>
                        <a:defRPr sz="1800">
                          <a:sym typeface="Helvetica"/>
                        </a:defRPr>
                      </a:pPr>
                      <a:r>
                        <a:t>Red Cross - Hope </a:t>
                      </a:r>
                      <a:r>
                        <a:rPr u="sng">
                          <a:solidFill>
                            <a:srgbClr val="0000FF"/>
                          </a:solidFill>
                          <a:uFill>
                            <a:solidFill>
                              <a:srgbClr val="0000FF"/>
                            </a:solidFill>
                          </a:uFill>
                          <a:hlinkClick r:id="rId4" invalidUrl="" action="" tgtFrame="" tooltip="" history="1" highlightClick="0" endSnd="0"/>
                        </a:rPr>
                        <a:t>https://youtu.be/A93_uVTYYA4</a:t>
                      </a: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r>
              <a:tr h="1087264">
                <a:tc>
                  <a:txBody>
                    <a:bodyPr/>
                    <a:lstStyle/>
                    <a:p>
                      <a:pPr>
                        <a:defRPr b="0" sz="1800">
                          <a:solidFill>
                            <a:srgbClr val="000000"/>
                          </a:solidFill>
                        </a:defRPr>
                      </a:pPr>
                      <a:r>
                        <a:rPr b="1">
                          <a:solidFill>
                            <a:srgbClr val="FFFFFF"/>
                          </a:solidFill>
                          <a:sym typeface="Helvetica"/>
                        </a:rPr>
                        <a:t>The tale of Thomas Burberry</a:t>
                      </a: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c>
                  <a:txBody>
                    <a:bodyPr/>
                    <a:lstStyle/>
                    <a:p>
                      <a:pPr>
                        <a:defRPr sz="1800">
                          <a:sym typeface="Helvetica"/>
                        </a:defRPr>
                      </a:pPr>
                    </a:p>
                  </a:txBody>
                  <a:tcPr marL="0" marR="0" marT="0" marB="0" anchor="t" anchorCtr="0" horzOverflow="overflow"/>
                </a:tc>
              </a:tr>
            </a:tbl>
          </a:graphicData>
        </a:graphic>
      </p:graphicFrame>
      <p:sp>
        <p:nvSpPr>
          <p:cNvPr id="555" name="Story Analysis"/>
          <p:cNvSpPr txBox="1"/>
          <p:nvPr/>
        </p:nvSpPr>
        <p:spPr>
          <a:xfrm>
            <a:off x="5488061" y="273050"/>
            <a:ext cx="202867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Story Analysis</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55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5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54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541"/>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553" grpId="1"/>
      <p:bldP build="whole" bldLvl="1" animBg="1" rev="0" advAuto="0" spid="543" grpId="2"/>
      <p:bldP build="whole" bldLvl="1" animBg="1" rev="0" advAuto="0" spid="541" grpId="4"/>
      <p:bldP build="whole" bldLvl="1" animBg="1" rev="0" advAuto="0" spid="540" grpId="3"/>
    </p:bldLst>
  </p:timing>
</p:sld>
</file>

<file path=ppt/slides/slide3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557" name="Turn experience into stories (Today at Apple)"/>
          <p:cNvSpPr txBox="1"/>
          <p:nvPr/>
        </p:nvSpPr>
        <p:spPr>
          <a:xfrm>
            <a:off x="895779" y="1511299"/>
            <a:ext cx="3864175"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Turn experience into stories</a:t>
            </a:r>
            <a:br/>
            <a:r>
              <a:t>(Today at Apple)</a:t>
            </a:r>
          </a:p>
        </p:txBody>
      </p:sp>
      <p:sp>
        <p:nvSpPr>
          <p:cNvPr id="558" name="https://youtu.be/M-1GPznHrrM"/>
          <p:cNvSpPr txBox="1"/>
          <p:nvPr/>
        </p:nvSpPr>
        <p:spPr>
          <a:xfrm>
            <a:off x="7418230" y="1695449"/>
            <a:ext cx="4247407"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https://youtu.be/M-1GPznHrrM</a:t>
            </a:r>
          </a:p>
        </p:txBody>
      </p:sp>
      <p:sp>
        <p:nvSpPr>
          <p:cNvPr id="559" name="Brand activism (P&amp;G The Talk)"/>
          <p:cNvSpPr txBox="1"/>
          <p:nvPr/>
        </p:nvSpPr>
        <p:spPr>
          <a:xfrm>
            <a:off x="1734426" y="3018366"/>
            <a:ext cx="2186881"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Brand activism</a:t>
            </a:r>
            <a:br/>
            <a:r>
              <a:t>(P&amp;G The Talk)</a:t>
            </a:r>
          </a:p>
        </p:txBody>
      </p:sp>
      <p:sp>
        <p:nvSpPr>
          <p:cNvPr id="560" name="https://youtu.be/3s20ePvTaME"/>
          <p:cNvSpPr txBox="1"/>
          <p:nvPr/>
        </p:nvSpPr>
        <p:spPr>
          <a:xfrm>
            <a:off x="7417709" y="3202516"/>
            <a:ext cx="4248449"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https://youtu.be/3s20ePvTaME</a:t>
            </a:r>
          </a:p>
        </p:txBody>
      </p:sp>
      <p:sp>
        <p:nvSpPr>
          <p:cNvPr id="561" name="Social &amp; Influencer stories (Nike Nothing Beats a Londoner)"/>
          <p:cNvSpPr txBox="1"/>
          <p:nvPr/>
        </p:nvSpPr>
        <p:spPr>
          <a:xfrm>
            <a:off x="551168" y="4897966"/>
            <a:ext cx="4553397" cy="8382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Social &amp; Influencer stories</a:t>
            </a:r>
            <a:br/>
            <a:r>
              <a:t>(Nike Nothing Beats a Londoner)</a:t>
            </a:r>
          </a:p>
        </p:txBody>
      </p:sp>
      <p:sp>
        <p:nvSpPr>
          <p:cNvPr id="562" name="https://youtu.be/26qmJzTCRG4"/>
          <p:cNvSpPr txBox="1"/>
          <p:nvPr/>
        </p:nvSpPr>
        <p:spPr>
          <a:xfrm>
            <a:off x="7350215" y="5082116"/>
            <a:ext cx="438343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https://youtu.be/26qmJzTCRG4</a:t>
            </a:r>
          </a:p>
        </p:txBody>
      </p:sp>
      <p:sp>
        <p:nvSpPr>
          <p:cNvPr id="563" name="Stories to let consumers…"/>
          <p:cNvSpPr txBox="1"/>
          <p:nvPr/>
        </p:nvSpPr>
        <p:spPr>
          <a:xfrm>
            <a:off x="1051305" y="6457949"/>
            <a:ext cx="3553124" cy="12065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Stories to let consumers </a:t>
            </a:r>
          </a:p>
          <a:p>
            <a:pPr/>
            <a:r>
              <a:t>be part of the brand</a:t>
            </a:r>
            <a:br/>
            <a:r>
              <a:t>(Microsoft Xbox)</a:t>
            </a:r>
          </a:p>
        </p:txBody>
      </p:sp>
      <p:sp>
        <p:nvSpPr>
          <p:cNvPr id="564" name="https://youtu.be/PwT4Bj1KLSA"/>
          <p:cNvSpPr txBox="1"/>
          <p:nvPr/>
        </p:nvSpPr>
        <p:spPr>
          <a:xfrm>
            <a:off x="7400817" y="6639983"/>
            <a:ext cx="4282233"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https://youtu.be/PwT4Bj1KLSA</a:t>
            </a:r>
          </a:p>
        </p:txBody>
      </p:sp>
      <p:sp>
        <p:nvSpPr>
          <p:cNvPr id="565" name="More ideas…"/>
          <p:cNvSpPr txBox="1"/>
          <p:nvPr/>
        </p:nvSpPr>
        <p:spPr>
          <a:xfrm>
            <a:off x="5538961" y="442383"/>
            <a:ext cx="192687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More ideas…</a:t>
            </a:r>
          </a:p>
        </p:txBody>
      </p:sp>
      <p:sp>
        <p:nvSpPr>
          <p:cNvPr id="566" name="Linea"/>
          <p:cNvSpPr/>
          <p:nvPr/>
        </p:nvSpPr>
        <p:spPr>
          <a:xfrm>
            <a:off x="4995651" y="1930400"/>
            <a:ext cx="2186882" cy="1"/>
          </a:xfrm>
          <a:prstGeom prst="line">
            <a:avLst/>
          </a:prstGeom>
          <a:ln w="25400">
            <a:solidFill>
              <a:schemeClr val="accent1"/>
            </a:solidFill>
            <a:tailEnd type="triangle"/>
          </a:ln>
        </p:spPr>
        <p:txBody>
          <a:bodyPr lIns="45718" tIns="45718" rIns="45718" bIns="45718"/>
          <a:lstStyle/>
          <a:p>
            <a:pPr/>
          </a:p>
        </p:txBody>
      </p:sp>
      <p:sp>
        <p:nvSpPr>
          <p:cNvPr id="567" name="Linea"/>
          <p:cNvSpPr/>
          <p:nvPr/>
        </p:nvSpPr>
        <p:spPr>
          <a:xfrm>
            <a:off x="4013518" y="3437466"/>
            <a:ext cx="3311980" cy="1"/>
          </a:xfrm>
          <a:prstGeom prst="line">
            <a:avLst/>
          </a:prstGeom>
          <a:ln w="25400">
            <a:solidFill>
              <a:schemeClr val="accent1"/>
            </a:solidFill>
            <a:tailEnd type="triangle"/>
          </a:ln>
        </p:spPr>
        <p:txBody>
          <a:bodyPr lIns="45718" tIns="45718" rIns="45718" bIns="45718"/>
          <a:lstStyle/>
          <a:p>
            <a:pPr/>
          </a:p>
        </p:txBody>
      </p:sp>
      <p:sp>
        <p:nvSpPr>
          <p:cNvPr id="568" name="Linea"/>
          <p:cNvSpPr/>
          <p:nvPr/>
        </p:nvSpPr>
        <p:spPr>
          <a:xfrm>
            <a:off x="5114184" y="5317066"/>
            <a:ext cx="2186882" cy="1"/>
          </a:xfrm>
          <a:prstGeom prst="line">
            <a:avLst/>
          </a:prstGeom>
          <a:ln w="25400">
            <a:solidFill>
              <a:schemeClr val="accent1"/>
            </a:solidFill>
            <a:tailEnd type="triangle"/>
          </a:ln>
        </p:spPr>
        <p:txBody>
          <a:bodyPr lIns="45718" tIns="45718" rIns="45718" bIns="45718"/>
          <a:lstStyle/>
          <a:p>
            <a:pPr/>
          </a:p>
        </p:txBody>
      </p:sp>
      <p:sp>
        <p:nvSpPr>
          <p:cNvPr id="569" name="Linea"/>
          <p:cNvSpPr/>
          <p:nvPr/>
        </p:nvSpPr>
        <p:spPr>
          <a:xfrm>
            <a:off x="4704179" y="6874933"/>
            <a:ext cx="2596887" cy="1"/>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7" name="The company Core Story must be transformed into a collection of concrete stories relevant for the employees, customers, stakeholders"/>
          <p:cNvSpPr txBox="1"/>
          <p:nvPr>
            <p:ph type="title"/>
          </p:nvPr>
        </p:nvSpPr>
        <p:spPr>
          <a:xfrm>
            <a:off x="1269999" y="1189305"/>
            <a:ext cx="10464801" cy="6153832"/>
          </a:xfrm>
          <a:prstGeom prst="rect">
            <a:avLst/>
          </a:prstGeom>
        </p:spPr>
        <p:txBody>
          <a:bodyPr/>
          <a:lstStyle/>
          <a:p>
            <a:pPr defTabSz="296538">
              <a:defRPr sz="4000"/>
            </a:pPr>
            <a:r>
              <a:t>“All that happens is symbol”</a:t>
            </a:r>
          </a:p>
          <a:p>
            <a:pPr defTabSz="296538">
              <a:defRPr sz="4000"/>
            </a:pPr>
          </a:p>
          <a:p>
            <a:pPr defTabSz="296538">
              <a:defRPr sz="4000"/>
            </a:pPr>
            <a:r>
              <a:t>Goethe, 1818</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7" grpId="1"/>
    </p:bldLst>
  </p:timing>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he company Core Story must be transformed into a collection of concrete stories relevant for the employees, customers, stakeholders"/>
          <p:cNvSpPr txBox="1"/>
          <p:nvPr>
            <p:ph type="title"/>
          </p:nvPr>
        </p:nvSpPr>
        <p:spPr>
          <a:xfrm>
            <a:off x="1269999" y="1189307"/>
            <a:ext cx="10464801" cy="6824193"/>
          </a:xfrm>
          <a:prstGeom prst="rect">
            <a:avLst/>
          </a:prstGeom>
        </p:spPr>
        <p:txBody>
          <a:bodyPr/>
          <a:lstStyle/>
          <a:p>
            <a:pPr defTabSz="222594">
              <a:defRPr sz="3024"/>
            </a:pPr>
            <a:r>
              <a:t>Brands and products grab and keep our attention because they </a:t>
            </a:r>
            <a:r>
              <a:rPr u="sng"/>
              <a:t>embody an archetype</a:t>
            </a:r>
          </a:p>
          <a:p>
            <a:pPr defTabSz="222594">
              <a:defRPr sz="3024"/>
            </a:pPr>
          </a:p>
          <a:p>
            <a:pPr defTabSz="222594">
              <a:defRPr sz="3024"/>
            </a:pPr>
            <a:r>
              <a:t>Meaning is a brand asset. Either you lower your price or you imbue your products with meaning.</a:t>
            </a:r>
          </a:p>
          <a:p>
            <a:pPr defTabSz="222594">
              <a:defRPr sz="3024"/>
            </a:pPr>
          </a:p>
          <a:p>
            <a:pPr defTabSz="222594">
              <a:defRPr sz="3024"/>
            </a:pPr>
            <a:r>
              <a:t>Archetypical psychology help us understand the intrinsic meaning of product categories and help marketers create enduring brand identities that establish market dominance, evoke and deliver meaning to customers, and inspire customer loyalty (p.12)</a:t>
            </a:r>
          </a:p>
          <a:p>
            <a:pPr defTabSz="222594">
              <a:defRPr sz="3024"/>
            </a:pPr>
          </a:p>
          <a:p>
            <a:pPr defTabSz="222594">
              <a:defRPr sz="3024"/>
            </a:pPr>
            <a:r>
              <a:t>Products serve as a </a:t>
            </a:r>
            <a:r>
              <a:rPr u="sng"/>
              <a:t>mediating function between a need and its fulfillment</a:t>
            </a: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5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59" grpId="1"/>
    </p:bldLst>
  </p:timing>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61" name="Triangolo"/>
          <p:cNvSpPr/>
          <p:nvPr/>
        </p:nvSpPr>
        <p:spPr>
          <a:xfrm rot="8100000">
            <a:off x="2855272" y="3344486"/>
            <a:ext cx="7294256" cy="7294257"/>
          </a:xfrm>
          <a:custGeom>
            <a:avLst/>
            <a:gdLst/>
            <a:ahLst/>
            <a:cxnLst>
              <a:cxn ang="0">
                <a:pos x="wd2" y="hd2"/>
              </a:cxn>
              <a:cxn ang="5400000">
                <a:pos x="wd2" y="hd2"/>
              </a:cxn>
              <a:cxn ang="10800000">
                <a:pos x="wd2" y="hd2"/>
              </a:cxn>
              <a:cxn ang="16200000">
                <a:pos x="wd2" y="hd2"/>
              </a:cxn>
            </a:cxnLst>
            <a:rect l="0" t="0" r="r" b="b"/>
            <a:pathLst>
              <a:path w="21600" h="21600" fill="norm" stroke="1" extrusionOk="0">
                <a:moveTo>
                  <a:pt x="0" y="0"/>
                </a:moveTo>
                <a:lnTo>
                  <a:pt x="0" y="21600"/>
                </a:lnTo>
                <a:lnTo>
                  <a:pt x="21600" y="21600"/>
                </a:lnTo>
                <a:close/>
              </a:path>
            </a:pathLst>
          </a:custGeom>
          <a:solidFill>
            <a:srgbClr val="FFFFFF"/>
          </a:solidFill>
          <a:ln w="25400">
            <a:solidFill>
              <a:schemeClr val="accent1"/>
            </a:solidFill>
          </a:ln>
        </p:spPr>
        <p:txBody>
          <a:bodyPr lIns="50800" tIns="50800" rIns="50800" bIns="50800" anchor="ctr"/>
          <a:lstStyle/>
          <a:p>
            <a:pPr/>
          </a:p>
        </p:txBody>
      </p:sp>
      <p:sp>
        <p:nvSpPr>
          <p:cNvPr id="162" name="Linea"/>
          <p:cNvSpPr/>
          <p:nvPr/>
        </p:nvSpPr>
        <p:spPr>
          <a:xfrm>
            <a:off x="1955800" y="6392333"/>
            <a:ext cx="9093200" cy="1"/>
          </a:xfrm>
          <a:prstGeom prst="line">
            <a:avLst/>
          </a:prstGeom>
          <a:ln w="25400">
            <a:solidFill>
              <a:schemeClr val="accent1"/>
            </a:solidFill>
          </a:ln>
        </p:spPr>
        <p:txBody>
          <a:bodyPr lIns="45718" tIns="45718" rIns="45718" bIns="45718"/>
          <a:lstStyle/>
          <a:p>
            <a:pPr/>
          </a:p>
        </p:txBody>
      </p:sp>
      <p:sp>
        <p:nvSpPr>
          <p:cNvPr id="163" name="Linea"/>
          <p:cNvSpPr/>
          <p:nvPr/>
        </p:nvSpPr>
        <p:spPr>
          <a:xfrm>
            <a:off x="3531288" y="4707466"/>
            <a:ext cx="5942224" cy="1"/>
          </a:xfrm>
          <a:prstGeom prst="line">
            <a:avLst/>
          </a:prstGeom>
          <a:ln w="25400">
            <a:solidFill>
              <a:schemeClr val="accent1"/>
            </a:solidFill>
          </a:ln>
        </p:spPr>
        <p:txBody>
          <a:bodyPr lIns="45718" tIns="45718" rIns="45718" bIns="45718"/>
          <a:lstStyle/>
          <a:p>
            <a:pPr/>
          </a:p>
        </p:txBody>
      </p:sp>
      <p:sp>
        <p:nvSpPr>
          <p:cNvPr id="164" name="Linea"/>
          <p:cNvSpPr/>
          <p:nvPr/>
        </p:nvSpPr>
        <p:spPr>
          <a:xfrm>
            <a:off x="4497118" y="3818466"/>
            <a:ext cx="4010564" cy="1"/>
          </a:xfrm>
          <a:prstGeom prst="line">
            <a:avLst/>
          </a:prstGeom>
          <a:ln w="25400">
            <a:solidFill>
              <a:schemeClr val="accent1"/>
            </a:solidFill>
          </a:ln>
        </p:spPr>
        <p:txBody>
          <a:bodyPr lIns="45718" tIns="45718" rIns="45718" bIns="45718"/>
          <a:lstStyle/>
          <a:p>
            <a:pPr/>
          </a:p>
        </p:txBody>
      </p:sp>
      <p:sp>
        <p:nvSpPr>
          <p:cNvPr id="165" name="Linea"/>
          <p:cNvSpPr/>
          <p:nvPr/>
        </p:nvSpPr>
        <p:spPr>
          <a:xfrm>
            <a:off x="2743543" y="5549900"/>
            <a:ext cx="7517713" cy="0"/>
          </a:xfrm>
          <a:prstGeom prst="line">
            <a:avLst/>
          </a:prstGeom>
          <a:ln w="25400">
            <a:solidFill>
              <a:schemeClr val="accent1"/>
            </a:solidFill>
          </a:ln>
        </p:spPr>
        <p:txBody>
          <a:bodyPr lIns="45718" tIns="45718" rIns="45718" bIns="45718"/>
          <a:lstStyle/>
          <a:p>
            <a:pPr/>
          </a:p>
        </p:txBody>
      </p:sp>
      <p:sp>
        <p:nvSpPr>
          <p:cNvPr id="166" name="Physiological"/>
          <p:cNvSpPr txBox="1"/>
          <p:nvPr/>
        </p:nvSpPr>
        <p:spPr>
          <a:xfrm>
            <a:off x="5555778" y="6426199"/>
            <a:ext cx="1893244" cy="469901"/>
          </a:xfrm>
          <a:prstGeom prst="rect">
            <a:avLst/>
          </a:prstGeom>
          <a:gradFill>
            <a:gsLst>
              <a:gs pos="0">
                <a:schemeClr val="accent1">
                  <a:hueOff val="796897"/>
                  <a:lumOff val="36487"/>
                </a:schemeClr>
              </a:gs>
              <a:gs pos="100000">
                <a:schemeClr val="accent4">
                  <a:lumOff val="20588"/>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Physiological</a:t>
            </a:r>
          </a:p>
        </p:txBody>
      </p:sp>
      <p:sp>
        <p:nvSpPr>
          <p:cNvPr id="167" name="Safety"/>
          <p:cNvSpPr txBox="1"/>
          <p:nvPr/>
        </p:nvSpPr>
        <p:spPr>
          <a:xfrm>
            <a:off x="6013201" y="5691716"/>
            <a:ext cx="978398" cy="469901"/>
          </a:xfrm>
          <a:prstGeom prst="rect">
            <a:avLst/>
          </a:prstGeom>
          <a:gradFill>
            <a:gsLst>
              <a:gs pos="0">
                <a:schemeClr val="accent6"/>
              </a:gs>
              <a:gs pos="100000">
                <a:schemeClr val="accent4">
                  <a:lumOff val="20588"/>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Safety</a:t>
            </a:r>
          </a:p>
        </p:txBody>
      </p:sp>
      <p:sp>
        <p:nvSpPr>
          <p:cNvPr id="168" name="Belonging"/>
          <p:cNvSpPr txBox="1"/>
          <p:nvPr/>
        </p:nvSpPr>
        <p:spPr>
          <a:xfrm>
            <a:off x="5767337" y="4893733"/>
            <a:ext cx="1470126" cy="469901"/>
          </a:xfrm>
          <a:prstGeom prst="rect">
            <a:avLst/>
          </a:prstGeom>
          <a:gradFill>
            <a:gsLst>
              <a:gs pos="0">
                <a:schemeClr val="accent3">
                  <a:lumOff val="23529"/>
                </a:schemeClr>
              </a:gs>
              <a:gs pos="100000">
                <a:schemeClr val="accent6"/>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169" name="Esteem"/>
          <p:cNvSpPr txBox="1"/>
          <p:nvPr/>
        </p:nvSpPr>
        <p:spPr>
          <a:xfrm>
            <a:off x="5928593" y="4028016"/>
            <a:ext cx="1147614" cy="469901"/>
          </a:xfrm>
          <a:prstGeom prst="rect">
            <a:avLst/>
          </a:prstGeom>
          <a:gradFill>
            <a:gsLst>
              <a:gs pos="0">
                <a:schemeClr val="accent5">
                  <a:lumOff val="8676"/>
                </a:schemeClr>
              </a:gs>
              <a:gs pos="100000">
                <a:srgbClr val="DDDDDD"/>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Esteem</a:t>
            </a:r>
          </a:p>
        </p:txBody>
      </p:sp>
      <p:sp>
        <p:nvSpPr>
          <p:cNvPr id="170" name="Self…"/>
          <p:cNvSpPr txBox="1"/>
          <p:nvPr/>
        </p:nvSpPr>
        <p:spPr>
          <a:xfrm>
            <a:off x="5581153" y="2770716"/>
            <a:ext cx="1842494" cy="8382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Self</a:t>
            </a:r>
          </a:p>
          <a:p>
            <a:pPr/>
            <a:r>
              <a:t>Actualization</a:t>
            </a:r>
          </a:p>
        </p:txBody>
      </p:sp>
      <p:sp>
        <p:nvSpPr>
          <p:cNvPr id="171" name="Maslow’s Hierarchy of Needs"/>
          <p:cNvSpPr txBox="1"/>
          <p:nvPr/>
        </p:nvSpPr>
        <p:spPr>
          <a:xfrm>
            <a:off x="4474542" y="740834"/>
            <a:ext cx="4055716"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Maslow’s Hierarchy of Needs</a:t>
            </a:r>
          </a:p>
        </p:txBody>
      </p:sp>
      <p:sp>
        <p:nvSpPr>
          <p:cNvPr id="172" name="Linea"/>
          <p:cNvSpPr/>
          <p:nvPr/>
        </p:nvSpPr>
        <p:spPr>
          <a:xfrm flipH="1" flipV="1">
            <a:off x="629775" y="1802227"/>
            <a:ext cx="56026" cy="5220617"/>
          </a:xfrm>
          <a:prstGeom prst="line">
            <a:avLst/>
          </a:prstGeom>
          <a:ln w="25400">
            <a:solidFill>
              <a:schemeClr val="accent1"/>
            </a:solidFill>
            <a:tailEnd type="triangle"/>
          </a:ln>
        </p:spPr>
        <p:txBody>
          <a:bodyPr lIns="45718" tIns="45718" rIns="45718" bIns="45718"/>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6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6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6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1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7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72" grpId="6"/>
      <p:bldP build="whole" bldLvl="1" animBg="1" rev="0" advAuto="0" spid="167" grpId="2"/>
      <p:bldP build="whole" bldLvl="1" animBg="1" rev="0" advAuto="0" spid="168" grpId="3"/>
      <p:bldP build="whole" bldLvl="1" animBg="1" rev="0" advAuto="0" spid="169" grpId="4"/>
      <p:bldP build="whole" bldLvl="1" animBg="1" rev="0" advAuto="0" spid="166" grpId="1"/>
      <p:bldP build="whole" bldLvl="1" animBg="1" rev="0" advAuto="0" spid="170" grpId="5"/>
    </p:bldLst>
  </p:timing>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74" name="Linea"/>
          <p:cNvSpPr/>
          <p:nvPr/>
        </p:nvSpPr>
        <p:spPr>
          <a:xfrm flipV="1">
            <a:off x="6214194" y="3128500"/>
            <a:ext cx="1" cy="1748300"/>
          </a:xfrm>
          <a:prstGeom prst="line">
            <a:avLst/>
          </a:prstGeom>
          <a:ln w="25400">
            <a:solidFill>
              <a:schemeClr val="accent1"/>
            </a:solidFill>
            <a:tailEnd type="triangle"/>
          </a:ln>
        </p:spPr>
        <p:txBody>
          <a:bodyPr lIns="45718" tIns="45718" rIns="45718" bIns="45718"/>
          <a:lstStyle/>
          <a:p>
            <a:pPr/>
          </a:p>
        </p:txBody>
      </p:sp>
      <p:sp>
        <p:nvSpPr>
          <p:cNvPr id="175" name="Linea"/>
          <p:cNvSpPr/>
          <p:nvPr/>
        </p:nvSpPr>
        <p:spPr>
          <a:xfrm flipH="1">
            <a:off x="6214194" y="4308806"/>
            <a:ext cx="1" cy="2179373"/>
          </a:xfrm>
          <a:prstGeom prst="line">
            <a:avLst/>
          </a:prstGeom>
          <a:ln w="25400">
            <a:solidFill>
              <a:schemeClr val="accent1"/>
            </a:solidFill>
            <a:tailEnd type="triangle"/>
          </a:ln>
        </p:spPr>
        <p:txBody>
          <a:bodyPr lIns="45718" tIns="45718" rIns="45718" bIns="45718"/>
          <a:lstStyle/>
          <a:p>
            <a:pPr/>
          </a:p>
        </p:txBody>
      </p:sp>
      <p:sp>
        <p:nvSpPr>
          <p:cNvPr id="176" name="Linea"/>
          <p:cNvSpPr/>
          <p:nvPr/>
        </p:nvSpPr>
        <p:spPr>
          <a:xfrm>
            <a:off x="6226695" y="4876800"/>
            <a:ext cx="1602543" cy="1"/>
          </a:xfrm>
          <a:prstGeom prst="line">
            <a:avLst/>
          </a:prstGeom>
          <a:ln w="25400">
            <a:solidFill>
              <a:schemeClr val="accent1"/>
            </a:solidFill>
            <a:tailEnd type="triangle"/>
          </a:ln>
        </p:spPr>
        <p:txBody>
          <a:bodyPr lIns="45718" tIns="45718" rIns="45718" bIns="45718"/>
          <a:lstStyle/>
          <a:p>
            <a:pPr/>
          </a:p>
        </p:txBody>
      </p:sp>
      <p:sp>
        <p:nvSpPr>
          <p:cNvPr id="177" name="Linea"/>
          <p:cNvSpPr/>
          <p:nvPr/>
        </p:nvSpPr>
        <p:spPr>
          <a:xfrm flipH="1">
            <a:off x="4561696" y="4876800"/>
            <a:ext cx="1817400" cy="1"/>
          </a:xfrm>
          <a:prstGeom prst="line">
            <a:avLst/>
          </a:prstGeom>
          <a:ln w="25400">
            <a:solidFill>
              <a:schemeClr val="accent1"/>
            </a:solidFill>
            <a:tailEnd type="triangle"/>
          </a:ln>
        </p:spPr>
        <p:txBody>
          <a:bodyPr lIns="45718" tIns="45718" rIns="45718" bIns="45718"/>
          <a:lstStyle/>
          <a:p>
            <a:pPr/>
          </a:p>
        </p:txBody>
      </p:sp>
      <p:sp>
        <p:nvSpPr>
          <p:cNvPr id="178" name="Stability"/>
          <p:cNvSpPr txBox="1"/>
          <p:nvPr/>
        </p:nvSpPr>
        <p:spPr>
          <a:xfrm>
            <a:off x="5623421" y="2490589"/>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179" name="Independence"/>
          <p:cNvSpPr txBox="1"/>
          <p:nvPr/>
        </p:nvSpPr>
        <p:spPr>
          <a:xfrm>
            <a:off x="7951059" y="4641850"/>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180" name="Mastery"/>
          <p:cNvSpPr txBox="1"/>
          <p:nvPr/>
        </p:nvSpPr>
        <p:spPr>
          <a:xfrm>
            <a:off x="5615086" y="6793110"/>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181" name="Belonging"/>
          <p:cNvSpPr txBox="1"/>
          <p:nvPr/>
        </p:nvSpPr>
        <p:spPr>
          <a:xfrm>
            <a:off x="3007204" y="4641850"/>
            <a:ext cx="1470126"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182" name="Motivational theory + Archetypal theory"/>
          <p:cNvSpPr txBox="1"/>
          <p:nvPr/>
        </p:nvSpPr>
        <p:spPr>
          <a:xfrm>
            <a:off x="3814861" y="350638"/>
            <a:ext cx="5375078" cy="469901"/>
          </a:xfrm>
          <a:prstGeom prst="rect">
            <a:avLst/>
          </a:prstGeom>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lvl1pPr>
              <a:defRPr u="sng"/>
            </a:lvl1pPr>
          </a:lstStyle>
          <a:p>
            <a:pPr/>
            <a:r>
              <a:t>Motivational theory + Archetypal theory</a:t>
            </a:r>
          </a:p>
        </p:txBody>
      </p:sp>
      <p:sp>
        <p:nvSpPr>
          <p:cNvPr id="183" name="I need to feel safe, have a home, wake up at the same time every morning!"/>
          <p:cNvSpPr txBox="1"/>
          <p:nvPr/>
        </p:nvSpPr>
        <p:spPr>
          <a:xfrm>
            <a:off x="2735146" y="1484377"/>
            <a:ext cx="6958097" cy="838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I need to feel safe, have a home, wake up at the same time every morning!</a:t>
            </a:r>
          </a:p>
        </p:txBody>
      </p:sp>
      <p:sp>
        <p:nvSpPr>
          <p:cNvPr id="184" name="I need to risk! Change my life, quit my job, say no to things a don’t want!"/>
          <p:cNvSpPr txBox="1"/>
          <p:nvPr/>
        </p:nvSpPr>
        <p:spPr>
          <a:xfrm>
            <a:off x="2857119" y="7431022"/>
            <a:ext cx="6714150" cy="8382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I need to risk! Change my life, quit my job, say no to things a don’t want!</a:t>
            </a:r>
          </a:p>
        </p:txBody>
      </p:sp>
      <p:sp>
        <p:nvSpPr>
          <p:cNvPr id="185" name="I need my own time and space, I want to travel and explore the world, leave me alone!"/>
          <p:cNvSpPr txBox="1"/>
          <p:nvPr/>
        </p:nvSpPr>
        <p:spPr>
          <a:xfrm>
            <a:off x="9254480" y="3031100"/>
            <a:ext cx="3133015" cy="19431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I need my own time and space, I want to travel and explore the world, leave me alone!</a:t>
            </a:r>
          </a:p>
        </p:txBody>
      </p:sp>
      <p:sp>
        <p:nvSpPr>
          <p:cNvPr id="186" name="I need my friends and my family, I need to love and be loved"/>
          <p:cNvSpPr txBox="1"/>
          <p:nvPr/>
        </p:nvSpPr>
        <p:spPr>
          <a:xfrm>
            <a:off x="1344314" y="3170566"/>
            <a:ext cx="3133015" cy="1206501"/>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r>
              <a:t>I need my friends and my family, I need to love and be loved</a:t>
            </a:r>
          </a:p>
        </p:txBody>
      </p:sp>
      <p:sp>
        <p:nvSpPr>
          <p:cNvPr id="187" name="Bambino che gioca"/>
          <p:cNvSpPr/>
          <p:nvPr/>
        </p:nvSpPr>
        <p:spPr>
          <a:xfrm>
            <a:off x="5015745" y="3847413"/>
            <a:ext cx="599074" cy="812801"/>
          </a:xfrm>
          <a:custGeom>
            <a:avLst/>
            <a:gdLst/>
            <a:ahLst/>
            <a:cxnLst>
              <a:cxn ang="0">
                <a:pos x="wd2" y="hd2"/>
              </a:cxn>
              <a:cxn ang="5400000">
                <a:pos x="wd2" y="hd2"/>
              </a:cxn>
              <a:cxn ang="10800000">
                <a:pos x="wd2" y="hd2"/>
              </a:cxn>
              <a:cxn ang="16200000">
                <a:pos x="wd2" y="hd2"/>
              </a:cxn>
            </a:cxnLst>
            <a:rect l="0" t="0" r="r" b="b"/>
            <a:pathLst>
              <a:path w="21386" h="21580" fill="norm" stroke="1" extrusionOk="0">
                <a:moveTo>
                  <a:pt x="12654" y="1"/>
                </a:moveTo>
                <a:cubicBezTo>
                  <a:pt x="12170" y="-5"/>
                  <a:pt x="12012" y="52"/>
                  <a:pt x="12012" y="52"/>
                </a:cubicBezTo>
                <a:lnTo>
                  <a:pt x="11943" y="80"/>
                </a:lnTo>
                <a:cubicBezTo>
                  <a:pt x="11837" y="63"/>
                  <a:pt x="11641" y="46"/>
                  <a:pt x="11256" y="141"/>
                </a:cubicBezTo>
                <a:cubicBezTo>
                  <a:pt x="10863" y="259"/>
                  <a:pt x="9776" y="725"/>
                  <a:pt x="10033" y="2169"/>
                </a:cubicBezTo>
                <a:cubicBezTo>
                  <a:pt x="10162" y="2894"/>
                  <a:pt x="10621" y="3103"/>
                  <a:pt x="11074" y="3479"/>
                </a:cubicBezTo>
                <a:cubicBezTo>
                  <a:pt x="11278" y="3648"/>
                  <a:pt x="11369" y="3856"/>
                  <a:pt x="11369" y="3901"/>
                </a:cubicBezTo>
                <a:cubicBezTo>
                  <a:pt x="11362" y="4080"/>
                  <a:pt x="11332" y="4188"/>
                  <a:pt x="11294" y="4261"/>
                </a:cubicBezTo>
                <a:cubicBezTo>
                  <a:pt x="11165" y="4244"/>
                  <a:pt x="11082" y="4192"/>
                  <a:pt x="10923" y="4271"/>
                </a:cubicBezTo>
                <a:cubicBezTo>
                  <a:pt x="10908" y="4277"/>
                  <a:pt x="10856" y="4322"/>
                  <a:pt x="10803" y="4373"/>
                </a:cubicBezTo>
                <a:cubicBezTo>
                  <a:pt x="10621" y="4435"/>
                  <a:pt x="8906" y="5227"/>
                  <a:pt x="7290" y="6503"/>
                </a:cubicBezTo>
                <a:cubicBezTo>
                  <a:pt x="7282" y="6509"/>
                  <a:pt x="7282" y="6508"/>
                  <a:pt x="7282" y="6513"/>
                </a:cubicBezTo>
                <a:cubicBezTo>
                  <a:pt x="7260" y="6525"/>
                  <a:pt x="7245" y="6541"/>
                  <a:pt x="7245" y="6547"/>
                </a:cubicBezTo>
                <a:cubicBezTo>
                  <a:pt x="7177" y="6609"/>
                  <a:pt x="6503" y="7013"/>
                  <a:pt x="6466" y="7249"/>
                </a:cubicBezTo>
                <a:cubicBezTo>
                  <a:pt x="6435" y="7485"/>
                  <a:pt x="6595" y="8176"/>
                  <a:pt x="6791" y="8794"/>
                </a:cubicBezTo>
                <a:cubicBezTo>
                  <a:pt x="7026" y="9519"/>
                  <a:pt x="7463" y="10352"/>
                  <a:pt x="7441" y="10610"/>
                </a:cubicBezTo>
                <a:cubicBezTo>
                  <a:pt x="7433" y="10683"/>
                  <a:pt x="7312" y="10986"/>
                  <a:pt x="7372" y="11126"/>
                </a:cubicBezTo>
                <a:cubicBezTo>
                  <a:pt x="7486" y="11385"/>
                  <a:pt x="7843" y="11492"/>
                  <a:pt x="7835" y="11627"/>
                </a:cubicBezTo>
                <a:cubicBezTo>
                  <a:pt x="7820" y="11818"/>
                  <a:pt x="7901" y="11914"/>
                  <a:pt x="8014" y="11959"/>
                </a:cubicBezTo>
                <a:cubicBezTo>
                  <a:pt x="8007" y="12195"/>
                  <a:pt x="8007" y="12391"/>
                  <a:pt x="8007" y="12470"/>
                </a:cubicBezTo>
                <a:cubicBezTo>
                  <a:pt x="8015" y="12565"/>
                  <a:pt x="8037" y="13133"/>
                  <a:pt x="8014" y="13228"/>
                </a:cubicBezTo>
                <a:cubicBezTo>
                  <a:pt x="7818" y="14251"/>
                  <a:pt x="7221" y="14958"/>
                  <a:pt x="7183" y="15009"/>
                </a:cubicBezTo>
                <a:cubicBezTo>
                  <a:pt x="7146" y="15059"/>
                  <a:pt x="7078" y="15168"/>
                  <a:pt x="7101" y="15212"/>
                </a:cubicBezTo>
                <a:cubicBezTo>
                  <a:pt x="7154" y="15308"/>
                  <a:pt x="7327" y="15381"/>
                  <a:pt x="7478" y="15465"/>
                </a:cubicBezTo>
                <a:cubicBezTo>
                  <a:pt x="7539" y="15499"/>
                  <a:pt x="7646" y="15550"/>
                  <a:pt x="7766" y="15606"/>
                </a:cubicBezTo>
                <a:lnTo>
                  <a:pt x="7743" y="15667"/>
                </a:lnTo>
                <a:cubicBezTo>
                  <a:pt x="7728" y="15701"/>
                  <a:pt x="7691" y="15728"/>
                  <a:pt x="7646" y="15734"/>
                </a:cubicBezTo>
                <a:cubicBezTo>
                  <a:pt x="7072" y="15796"/>
                  <a:pt x="6535" y="15835"/>
                  <a:pt x="5833" y="16020"/>
                </a:cubicBezTo>
                <a:cubicBezTo>
                  <a:pt x="4548" y="16363"/>
                  <a:pt x="3966" y="16757"/>
                  <a:pt x="2629" y="17077"/>
                </a:cubicBezTo>
                <a:cubicBezTo>
                  <a:pt x="2606" y="17066"/>
                  <a:pt x="2584" y="17055"/>
                  <a:pt x="2553" y="17044"/>
                </a:cubicBezTo>
                <a:cubicBezTo>
                  <a:pt x="2508" y="17033"/>
                  <a:pt x="2440" y="17044"/>
                  <a:pt x="2440" y="17044"/>
                </a:cubicBezTo>
                <a:cubicBezTo>
                  <a:pt x="2228" y="16903"/>
                  <a:pt x="2161" y="16881"/>
                  <a:pt x="1829" y="16824"/>
                </a:cubicBezTo>
                <a:cubicBezTo>
                  <a:pt x="1564" y="16785"/>
                  <a:pt x="1283" y="16824"/>
                  <a:pt x="1283" y="16824"/>
                </a:cubicBezTo>
                <a:cubicBezTo>
                  <a:pt x="1124" y="16785"/>
                  <a:pt x="1005" y="16752"/>
                  <a:pt x="853" y="16791"/>
                </a:cubicBezTo>
                <a:cubicBezTo>
                  <a:pt x="612" y="16864"/>
                  <a:pt x="557" y="16942"/>
                  <a:pt x="497" y="17077"/>
                </a:cubicBezTo>
                <a:lnTo>
                  <a:pt x="317" y="17453"/>
                </a:lnTo>
                <a:cubicBezTo>
                  <a:pt x="257" y="17588"/>
                  <a:pt x="263" y="17728"/>
                  <a:pt x="339" y="17846"/>
                </a:cubicBezTo>
                <a:cubicBezTo>
                  <a:pt x="392" y="17964"/>
                  <a:pt x="437" y="18112"/>
                  <a:pt x="369" y="18303"/>
                </a:cubicBezTo>
                <a:cubicBezTo>
                  <a:pt x="301" y="18500"/>
                  <a:pt x="150" y="18442"/>
                  <a:pt x="29" y="18881"/>
                </a:cubicBezTo>
                <a:cubicBezTo>
                  <a:pt x="-99" y="19319"/>
                  <a:pt x="233" y="20005"/>
                  <a:pt x="263" y="20083"/>
                </a:cubicBezTo>
                <a:cubicBezTo>
                  <a:pt x="301" y="20162"/>
                  <a:pt x="565" y="20382"/>
                  <a:pt x="905" y="20270"/>
                </a:cubicBezTo>
                <a:cubicBezTo>
                  <a:pt x="1238" y="20157"/>
                  <a:pt x="1133" y="19785"/>
                  <a:pt x="1269" y="19476"/>
                </a:cubicBezTo>
                <a:cubicBezTo>
                  <a:pt x="1405" y="19167"/>
                  <a:pt x="1608" y="19060"/>
                  <a:pt x="1699" y="18853"/>
                </a:cubicBezTo>
                <a:cubicBezTo>
                  <a:pt x="1827" y="18577"/>
                  <a:pt x="2727" y="18365"/>
                  <a:pt x="2818" y="18106"/>
                </a:cubicBezTo>
                <a:cubicBezTo>
                  <a:pt x="3717" y="17898"/>
                  <a:pt x="5400" y="17678"/>
                  <a:pt x="6126" y="17537"/>
                </a:cubicBezTo>
                <a:cubicBezTo>
                  <a:pt x="6904" y="17391"/>
                  <a:pt x="8808" y="17016"/>
                  <a:pt x="8808" y="17016"/>
                </a:cubicBezTo>
                <a:cubicBezTo>
                  <a:pt x="8921" y="16993"/>
                  <a:pt x="9029" y="16954"/>
                  <a:pt x="9119" y="16909"/>
                </a:cubicBezTo>
                <a:cubicBezTo>
                  <a:pt x="9263" y="16841"/>
                  <a:pt x="9459" y="16628"/>
                  <a:pt x="9466" y="16622"/>
                </a:cubicBezTo>
                <a:lnTo>
                  <a:pt x="9752" y="16319"/>
                </a:lnTo>
                <a:cubicBezTo>
                  <a:pt x="9858" y="16347"/>
                  <a:pt x="10192" y="16240"/>
                  <a:pt x="10260" y="16155"/>
                </a:cubicBezTo>
                <a:cubicBezTo>
                  <a:pt x="10592" y="15734"/>
                  <a:pt x="11468" y="14549"/>
                  <a:pt x="11521" y="14487"/>
                </a:cubicBezTo>
                <a:cubicBezTo>
                  <a:pt x="11573" y="14431"/>
                  <a:pt x="11642" y="14357"/>
                  <a:pt x="11740" y="14419"/>
                </a:cubicBezTo>
                <a:cubicBezTo>
                  <a:pt x="11793" y="14452"/>
                  <a:pt x="12141" y="14712"/>
                  <a:pt x="12715" y="15162"/>
                </a:cubicBezTo>
                <a:cubicBezTo>
                  <a:pt x="13463" y="15752"/>
                  <a:pt x="14006" y="15959"/>
                  <a:pt x="14059" y="15982"/>
                </a:cubicBezTo>
                <a:cubicBezTo>
                  <a:pt x="14263" y="16060"/>
                  <a:pt x="14702" y="15505"/>
                  <a:pt x="14831" y="15353"/>
                </a:cubicBezTo>
                <a:lnTo>
                  <a:pt x="14861" y="15363"/>
                </a:lnTo>
                <a:cubicBezTo>
                  <a:pt x="14907" y="15380"/>
                  <a:pt x="14928" y="15419"/>
                  <a:pt x="14920" y="15453"/>
                </a:cubicBezTo>
                <a:cubicBezTo>
                  <a:pt x="14822" y="15846"/>
                  <a:pt x="14823" y="16437"/>
                  <a:pt x="15020" y="17039"/>
                </a:cubicBezTo>
                <a:cubicBezTo>
                  <a:pt x="15352" y="18033"/>
                  <a:pt x="16053" y="18713"/>
                  <a:pt x="16212" y="18921"/>
                </a:cubicBezTo>
                <a:cubicBezTo>
                  <a:pt x="16439" y="19213"/>
                  <a:pt x="16568" y="19657"/>
                  <a:pt x="16568" y="19657"/>
                </a:cubicBezTo>
                <a:cubicBezTo>
                  <a:pt x="16629" y="19859"/>
                  <a:pt x="16651" y="19982"/>
                  <a:pt x="16651" y="19971"/>
                </a:cubicBezTo>
                <a:cubicBezTo>
                  <a:pt x="16659" y="19982"/>
                  <a:pt x="16658" y="20006"/>
                  <a:pt x="16665" y="20017"/>
                </a:cubicBezTo>
                <a:cubicBezTo>
                  <a:pt x="16665" y="20028"/>
                  <a:pt x="16650" y="20028"/>
                  <a:pt x="16627" y="20050"/>
                </a:cubicBezTo>
                <a:cubicBezTo>
                  <a:pt x="16582" y="20078"/>
                  <a:pt x="16590" y="20111"/>
                  <a:pt x="16620" y="20178"/>
                </a:cubicBezTo>
                <a:cubicBezTo>
                  <a:pt x="16628" y="20190"/>
                  <a:pt x="16599" y="20207"/>
                  <a:pt x="16561" y="20280"/>
                </a:cubicBezTo>
                <a:cubicBezTo>
                  <a:pt x="16523" y="20353"/>
                  <a:pt x="16561" y="20668"/>
                  <a:pt x="16599" y="20809"/>
                </a:cubicBezTo>
                <a:cubicBezTo>
                  <a:pt x="16637" y="20932"/>
                  <a:pt x="16778" y="21134"/>
                  <a:pt x="16816" y="21184"/>
                </a:cubicBezTo>
                <a:cubicBezTo>
                  <a:pt x="16824" y="21190"/>
                  <a:pt x="16826" y="21202"/>
                  <a:pt x="16826" y="21207"/>
                </a:cubicBezTo>
                <a:cubicBezTo>
                  <a:pt x="16856" y="21331"/>
                  <a:pt x="16901" y="21437"/>
                  <a:pt x="17015" y="21499"/>
                </a:cubicBezTo>
                <a:cubicBezTo>
                  <a:pt x="17135" y="21566"/>
                  <a:pt x="17354" y="21595"/>
                  <a:pt x="17551" y="21573"/>
                </a:cubicBezTo>
                <a:lnTo>
                  <a:pt x="18025" y="21499"/>
                </a:lnTo>
                <a:cubicBezTo>
                  <a:pt x="18222" y="21471"/>
                  <a:pt x="18389" y="21386"/>
                  <a:pt x="18495" y="21274"/>
                </a:cubicBezTo>
                <a:cubicBezTo>
                  <a:pt x="18616" y="21178"/>
                  <a:pt x="18766" y="21066"/>
                  <a:pt x="19038" y="21016"/>
                </a:cubicBezTo>
                <a:cubicBezTo>
                  <a:pt x="19310" y="20960"/>
                  <a:pt x="19326" y="21090"/>
                  <a:pt x="19930" y="20944"/>
                </a:cubicBezTo>
                <a:cubicBezTo>
                  <a:pt x="20535" y="20798"/>
                  <a:pt x="21198" y="20219"/>
                  <a:pt x="21274" y="20157"/>
                </a:cubicBezTo>
                <a:cubicBezTo>
                  <a:pt x="21372" y="20118"/>
                  <a:pt x="21501" y="19820"/>
                  <a:pt x="21191" y="19652"/>
                </a:cubicBezTo>
                <a:cubicBezTo>
                  <a:pt x="20874" y="19483"/>
                  <a:pt x="20481" y="19747"/>
                  <a:pt x="20027" y="19820"/>
                </a:cubicBezTo>
                <a:cubicBezTo>
                  <a:pt x="19581" y="19888"/>
                  <a:pt x="19302" y="19781"/>
                  <a:pt x="19000" y="19764"/>
                </a:cubicBezTo>
                <a:cubicBezTo>
                  <a:pt x="18698" y="19753"/>
                  <a:pt x="18284" y="19567"/>
                  <a:pt x="18186" y="19539"/>
                </a:cubicBezTo>
                <a:cubicBezTo>
                  <a:pt x="18163" y="19528"/>
                  <a:pt x="18133" y="19527"/>
                  <a:pt x="18110" y="19527"/>
                </a:cubicBezTo>
                <a:cubicBezTo>
                  <a:pt x="18050" y="19527"/>
                  <a:pt x="18002" y="19499"/>
                  <a:pt x="17987" y="19460"/>
                </a:cubicBezTo>
                <a:cubicBezTo>
                  <a:pt x="17882" y="19067"/>
                  <a:pt x="17452" y="17460"/>
                  <a:pt x="17362" y="17156"/>
                </a:cubicBezTo>
                <a:cubicBezTo>
                  <a:pt x="17127" y="16386"/>
                  <a:pt x="16704" y="15514"/>
                  <a:pt x="16689" y="15430"/>
                </a:cubicBezTo>
                <a:cubicBezTo>
                  <a:pt x="16659" y="15262"/>
                  <a:pt x="16710" y="15077"/>
                  <a:pt x="16703" y="14881"/>
                </a:cubicBezTo>
                <a:cubicBezTo>
                  <a:pt x="16695" y="14813"/>
                  <a:pt x="16667" y="14521"/>
                  <a:pt x="16455" y="14370"/>
                </a:cubicBezTo>
                <a:lnTo>
                  <a:pt x="16349" y="14278"/>
                </a:lnTo>
                <a:cubicBezTo>
                  <a:pt x="16364" y="14233"/>
                  <a:pt x="16122" y="13919"/>
                  <a:pt x="16084" y="13880"/>
                </a:cubicBezTo>
                <a:cubicBezTo>
                  <a:pt x="15722" y="13526"/>
                  <a:pt x="15215" y="13094"/>
                  <a:pt x="14580" y="12600"/>
                </a:cubicBezTo>
                <a:cubicBezTo>
                  <a:pt x="14074" y="12206"/>
                  <a:pt x="13614" y="11885"/>
                  <a:pt x="13282" y="11660"/>
                </a:cubicBezTo>
                <a:cubicBezTo>
                  <a:pt x="13357" y="11632"/>
                  <a:pt x="13991" y="11515"/>
                  <a:pt x="14014" y="11425"/>
                </a:cubicBezTo>
                <a:cubicBezTo>
                  <a:pt x="14014" y="11425"/>
                  <a:pt x="14014" y="11199"/>
                  <a:pt x="14044" y="10227"/>
                </a:cubicBezTo>
                <a:cubicBezTo>
                  <a:pt x="14082" y="8974"/>
                  <a:pt x="14233" y="8575"/>
                  <a:pt x="14233" y="8575"/>
                </a:cubicBezTo>
                <a:cubicBezTo>
                  <a:pt x="14256" y="8496"/>
                  <a:pt x="14400" y="8481"/>
                  <a:pt x="14453" y="8554"/>
                </a:cubicBezTo>
                <a:lnTo>
                  <a:pt x="14543" y="8687"/>
                </a:lnTo>
                <a:cubicBezTo>
                  <a:pt x="14573" y="8732"/>
                  <a:pt x="14618" y="8778"/>
                  <a:pt x="14663" y="8812"/>
                </a:cubicBezTo>
                <a:cubicBezTo>
                  <a:pt x="14671" y="8818"/>
                  <a:pt x="14679" y="8829"/>
                  <a:pt x="14687" y="8840"/>
                </a:cubicBezTo>
                <a:cubicBezTo>
                  <a:pt x="14785" y="9026"/>
                  <a:pt x="15102" y="9121"/>
                  <a:pt x="15411" y="9065"/>
                </a:cubicBezTo>
                <a:cubicBezTo>
                  <a:pt x="15411" y="9065"/>
                  <a:pt x="16417" y="8930"/>
                  <a:pt x="17211" y="8789"/>
                </a:cubicBezTo>
                <a:cubicBezTo>
                  <a:pt x="17755" y="8694"/>
                  <a:pt x="18941" y="8418"/>
                  <a:pt x="19175" y="8368"/>
                </a:cubicBezTo>
                <a:cubicBezTo>
                  <a:pt x="19296" y="8323"/>
                  <a:pt x="19461" y="8345"/>
                  <a:pt x="19491" y="8345"/>
                </a:cubicBezTo>
                <a:cubicBezTo>
                  <a:pt x="19665" y="8345"/>
                  <a:pt x="19878" y="8316"/>
                  <a:pt x="19999" y="8294"/>
                </a:cubicBezTo>
                <a:cubicBezTo>
                  <a:pt x="19999" y="8294"/>
                  <a:pt x="20383" y="8205"/>
                  <a:pt x="20473" y="8171"/>
                </a:cubicBezTo>
                <a:cubicBezTo>
                  <a:pt x="20829" y="8076"/>
                  <a:pt x="20693" y="7857"/>
                  <a:pt x="20700" y="7655"/>
                </a:cubicBezTo>
                <a:cubicBezTo>
                  <a:pt x="20708" y="7458"/>
                  <a:pt x="20669" y="7300"/>
                  <a:pt x="20669" y="7300"/>
                </a:cubicBezTo>
                <a:cubicBezTo>
                  <a:pt x="20669" y="7300"/>
                  <a:pt x="20730" y="7137"/>
                  <a:pt x="20625" y="7047"/>
                </a:cubicBezTo>
                <a:cubicBezTo>
                  <a:pt x="20511" y="6952"/>
                  <a:pt x="19998" y="7081"/>
                  <a:pt x="19635" y="7126"/>
                </a:cubicBezTo>
                <a:cubicBezTo>
                  <a:pt x="19605" y="7138"/>
                  <a:pt x="19508" y="7160"/>
                  <a:pt x="19470" y="7160"/>
                </a:cubicBezTo>
                <a:cubicBezTo>
                  <a:pt x="19311" y="7154"/>
                  <a:pt x="19190" y="7170"/>
                  <a:pt x="19144" y="7254"/>
                </a:cubicBezTo>
                <a:cubicBezTo>
                  <a:pt x="19061" y="7316"/>
                  <a:pt x="19015" y="7575"/>
                  <a:pt x="18962" y="7620"/>
                </a:cubicBezTo>
                <a:cubicBezTo>
                  <a:pt x="18864" y="7743"/>
                  <a:pt x="18329" y="7728"/>
                  <a:pt x="17022" y="7801"/>
                </a:cubicBezTo>
                <a:cubicBezTo>
                  <a:pt x="16531" y="7823"/>
                  <a:pt x="16063" y="7834"/>
                  <a:pt x="15881" y="7839"/>
                </a:cubicBezTo>
                <a:cubicBezTo>
                  <a:pt x="15836" y="7839"/>
                  <a:pt x="15791" y="7823"/>
                  <a:pt x="15768" y="7795"/>
                </a:cubicBezTo>
                <a:lnTo>
                  <a:pt x="15397" y="7261"/>
                </a:lnTo>
                <a:cubicBezTo>
                  <a:pt x="15337" y="7132"/>
                  <a:pt x="15313" y="6907"/>
                  <a:pt x="14927" y="6222"/>
                </a:cubicBezTo>
                <a:cubicBezTo>
                  <a:pt x="14897" y="6177"/>
                  <a:pt x="14528" y="5181"/>
                  <a:pt x="14415" y="5030"/>
                </a:cubicBezTo>
                <a:cubicBezTo>
                  <a:pt x="14370" y="4973"/>
                  <a:pt x="14362" y="4883"/>
                  <a:pt x="14113" y="4726"/>
                </a:cubicBezTo>
                <a:cubicBezTo>
                  <a:pt x="13947" y="4625"/>
                  <a:pt x="13598" y="4608"/>
                  <a:pt x="13379" y="4614"/>
                </a:cubicBezTo>
                <a:cubicBezTo>
                  <a:pt x="13348" y="4546"/>
                  <a:pt x="13343" y="4469"/>
                  <a:pt x="13388" y="4424"/>
                </a:cubicBezTo>
                <a:cubicBezTo>
                  <a:pt x="13464" y="4345"/>
                  <a:pt x="13667" y="4389"/>
                  <a:pt x="13931" y="4417"/>
                </a:cubicBezTo>
                <a:cubicBezTo>
                  <a:pt x="14075" y="4434"/>
                  <a:pt x="14474" y="4452"/>
                  <a:pt x="14587" y="4429"/>
                </a:cubicBezTo>
                <a:cubicBezTo>
                  <a:pt x="14731" y="4401"/>
                  <a:pt x="14837" y="4311"/>
                  <a:pt x="14852" y="4227"/>
                </a:cubicBezTo>
                <a:cubicBezTo>
                  <a:pt x="14859" y="4171"/>
                  <a:pt x="14867" y="4098"/>
                  <a:pt x="14890" y="4059"/>
                </a:cubicBezTo>
                <a:cubicBezTo>
                  <a:pt x="14935" y="3986"/>
                  <a:pt x="15058" y="3957"/>
                  <a:pt x="15126" y="3946"/>
                </a:cubicBezTo>
                <a:cubicBezTo>
                  <a:pt x="15269" y="3924"/>
                  <a:pt x="15177" y="3799"/>
                  <a:pt x="15154" y="3760"/>
                </a:cubicBezTo>
                <a:cubicBezTo>
                  <a:pt x="15124" y="3715"/>
                  <a:pt x="15185" y="3704"/>
                  <a:pt x="15223" y="3681"/>
                </a:cubicBezTo>
                <a:cubicBezTo>
                  <a:pt x="15260" y="3664"/>
                  <a:pt x="15298" y="3631"/>
                  <a:pt x="15298" y="3592"/>
                </a:cubicBezTo>
                <a:cubicBezTo>
                  <a:pt x="15306" y="3558"/>
                  <a:pt x="15261" y="3552"/>
                  <a:pt x="15246" y="3456"/>
                </a:cubicBezTo>
                <a:cubicBezTo>
                  <a:pt x="15239" y="3411"/>
                  <a:pt x="15209" y="3350"/>
                  <a:pt x="15277" y="3339"/>
                </a:cubicBezTo>
                <a:cubicBezTo>
                  <a:pt x="15315" y="3333"/>
                  <a:pt x="15458" y="3311"/>
                  <a:pt x="15511" y="3216"/>
                </a:cubicBezTo>
                <a:cubicBezTo>
                  <a:pt x="15556" y="3120"/>
                  <a:pt x="15480" y="3025"/>
                  <a:pt x="15442" y="2991"/>
                </a:cubicBezTo>
                <a:cubicBezTo>
                  <a:pt x="15412" y="2963"/>
                  <a:pt x="15351" y="2894"/>
                  <a:pt x="15336" y="2872"/>
                </a:cubicBezTo>
                <a:cubicBezTo>
                  <a:pt x="15313" y="2849"/>
                  <a:pt x="15245" y="2794"/>
                  <a:pt x="15230" y="2766"/>
                </a:cubicBezTo>
                <a:cubicBezTo>
                  <a:pt x="15215" y="2744"/>
                  <a:pt x="15171" y="2664"/>
                  <a:pt x="15164" y="2619"/>
                </a:cubicBezTo>
                <a:cubicBezTo>
                  <a:pt x="15156" y="2574"/>
                  <a:pt x="15139" y="2558"/>
                  <a:pt x="15192" y="2468"/>
                </a:cubicBezTo>
                <a:cubicBezTo>
                  <a:pt x="15237" y="2378"/>
                  <a:pt x="15275" y="2327"/>
                  <a:pt x="15298" y="2276"/>
                </a:cubicBezTo>
                <a:cubicBezTo>
                  <a:pt x="15321" y="2231"/>
                  <a:pt x="15366" y="2108"/>
                  <a:pt x="15374" y="2023"/>
                </a:cubicBezTo>
                <a:cubicBezTo>
                  <a:pt x="15381" y="1945"/>
                  <a:pt x="15397" y="1838"/>
                  <a:pt x="15329" y="1658"/>
                </a:cubicBezTo>
                <a:cubicBezTo>
                  <a:pt x="15268" y="1507"/>
                  <a:pt x="15179" y="1422"/>
                  <a:pt x="15126" y="1377"/>
                </a:cubicBezTo>
                <a:cubicBezTo>
                  <a:pt x="15133" y="1372"/>
                  <a:pt x="15359" y="1175"/>
                  <a:pt x="15253" y="1035"/>
                </a:cubicBezTo>
                <a:cubicBezTo>
                  <a:pt x="15193" y="951"/>
                  <a:pt x="15058" y="765"/>
                  <a:pt x="14710" y="642"/>
                </a:cubicBezTo>
                <a:cubicBezTo>
                  <a:pt x="14272" y="484"/>
                  <a:pt x="14036" y="12"/>
                  <a:pt x="12654" y="1"/>
                </a:cubicBezTo>
                <a:close/>
                <a:moveTo>
                  <a:pt x="9242" y="7253"/>
                </a:moveTo>
                <a:cubicBezTo>
                  <a:pt x="9253" y="7258"/>
                  <a:pt x="9254" y="7271"/>
                  <a:pt x="9247" y="7283"/>
                </a:cubicBezTo>
                <a:cubicBezTo>
                  <a:pt x="9111" y="7569"/>
                  <a:pt x="9034" y="7743"/>
                  <a:pt x="8883" y="8182"/>
                </a:cubicBezTo>
                <a:cubicBezTo>
                  <a:pt x="8709" y="8710"/>
                  <a:pt x="8657" y="9526"/>
                  <a:pt x="8650" y="9987"/>
                </a:cubicBezTo>
                <a:cubicBezTo>
                  <a:pt x="8657" y="10088"/>
                  <a:pt x="8507" y="10412"/>
                  <a:pt x="8402" y="10373"/>
                </a:cubicBezTo>
                <a:cubicBezTo>
                  <a:pt x="8371" y="10328"/>
                  <a:pt x="8333" y="10284"/>
                  <a:pt x="8333" y="10273"/>
                </a:cubicBezTo>
                <a:cubicBezTo>
                  <a:pt x="8333" y="10222"/>
                  <a:pt x="8128" y="9610"/>
                  <a:pt x="8203" y="8840"/>
                </a:cubicBezTo>
                <a:cubicBezTo>
                  <a:pt x="8264" y="8289"/>
                  <a:pt x="8136" y="7879"/>
                  <a:pt x="8114" y="7727"/>
                </a:cubicBezTo>
                <a:cubicBezTo>
                  <a:pt x="8114" y="7721"/>
                  <a:pt x="8128" y="7699"/>
                  <a:pt x="8158" y="7671"/>
                </a:cubicBezTo>
                <a:cubicBezTo>
                  <a:pt x="8234" y="7755"/>
                  <a:pt x="8296" y="7817"/>
                  <a:pt x="8326" y="7839"/>
                </a:cubicBezTo>
                <a:cubicBezTo>
                  <a:pt x="8402" y="7912"/>
                  <a:pt x="8468" y="7844"/>
                  <a:pt x="8468" y="7844"/>
                </a:cubicBezTo>
                <a:cubicBezTo>
                  <a:pt x="8468" y="7844"/>
                  <a:pt x="9170" y="7289"/>
                  <a:pt x="9185" y="7272"/>
                </a:cubicBezTo>
                <a:cubicBezTo>
                  <a:pt x="9212" y="7250"/>
                  <a:pt x="9232" y="7247"/>
                  <a:pt x="9242" y="7253"/>
                </a:cubicBezTo>
                <a:close/>
              </a:path>
            </a:pathLst>
          </a:custGeom>
          <a:solidFill>
            <a:srgbClr val="FFFFFF"/>
          </a:solidFill>
          <a:ln w="25400">
            <a:solidFill>
              <a:schemeClr val="accent1"/>
            </a:solidFill>
          </a:ln>
        </p:spPr>
        <p:txBody>
          <a:bodyPr lIns="50800" tIns="50800" rIns="50800" bIns="50800" anchor="ctr"/>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7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8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8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8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18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8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17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18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187"/>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path" nodeType="clickEffect" presetSubtype="0" presetID="-1" grpId="10" accel="50000" decel="50000" fill="hold">
                                  <p:stCondLst>
                                    <p:cond delay="0"/>
                                  </p:stCondLst>
                                  <p:childTnLst>
                                    <p:animMotion path="M 0.000000 0.000000 L 0.131011 0.000610" origin="layout" pathEditMode="relative">
                                      <p:cBhvr>
                                        <p:cTn id="42" dur="1000" fill="hold"/>
                                        <p:tgtEl>
                                          <p:spTgt spid="187"/>
                                        </p:tgtEl>
                                        <p:attrNameLst>
                                          <p:attrName>ppt_x</p:attrName>
                                          <p:attrName>ppt_y</p:attrName>
                                        </p:attrNameLst>
                                      </p:cBhvr>
                                    </p:animMotion>
                                  </p:childTnLst>
                                </p:cTn>
                              </p:par>
                            </p:childTnLst>
                          </p:cTn>
                        </p:par>
                      </p:childTnLst>
                    </p:cTn>
                  </p:par>
                  <p:par>
                    <p:cTn id="43" fill="hold">
                      <p:stCondLst>
                        <p:cond delay="indefinite"/>
                      </p:stCondLst>
                      <p:childTnLst>
                        <p:par>
                          <p:cTn id="44" fill="hold">
                            <p:stCondLst>
                              <p:cond delay="0"/>
                            </p:stCondLst>
                            <p:childTnLst>
                              <p:par>
                                <p:cTn id="45" presetClass="path" nodeType="clickEffect" presetSubtype="0" presetID="-1" grpId="11" accel="50000" decel="50000" fill="hold">
                                  <p:stCondLst>
                                    <p:cond delay="0"/>
                                  </p:stCondLst>
                                  <p:childTnLst>
                                    <p:animMotion path="M 0.131011 0.000610 L 0.031737 0.139506" origin="layout" pathEditMode="relative">
                                      <p:cBhvr>
                                        <p:cTn id="46" dur="1000" fill="hold"/>
                                        <p:tgtEl>
                                          <p:spTgt spid="187"/>
                                        </p:tgtEl>
                                        <p:attrNameLst>
                                          <p:attrName>ppt_x</p:attrName>
                                          <p:attrName>ppt_y</p:attrName>
                                        </p:attrNameLst>
                                      </p:cBhvr>
                                    </p:animMotion>
                                  </p:childTnLst>
                                </p:cTn>
                              </p:par>
                            </p:childTnLst>
                          </p:cTn>
                        </p:par>
                      </p:childTnLst>
                    </p:cTn>
                  </p:par>
                  <p:par>
                    <p:cTn id="47" fill="hold">
                      <p:stCondLst>
                        <p:cond delay="indefinite"/>
                      </p:stCondLst>
                      <p:childTnLst>
                        <p:par>
                          <p:cTn id="48" fill="hold">
                            <p:stCondLst>
                              <p:cond delay="0"/>
                            </p:stCondLst>
                            <p:childTnLst>
                              <p:par>
                                <p:cTn id="49" presetClass="path" nodeType="clickEffect" presetSubtype="0" presetID="-1" grpId="12" accel="50000" decel="50000" fill="hold">
                                  <p:stCondLst>
                                    <p:cond delay="0"/>
                                  </p:stCondLst>
                                  <p:childTnLst>
                                    <p:animMotion path="M 0.031737 0.139506 L 0.096840 -0.034519" origin="layout" pathEditMode="relative">
                                      <p:cBhvr>
                                        <p:cTn id="50" dur="1000" fill="hold"/>
                                        <p:tgtEl>
                                          <p:spTgt spid="187"/>
                                        </p:tgtEl>
                                        <p:attrNameLst>
                                          <p:attrName>ppt_x</p:attrName>
                                          <p:attrName>ppt_y</p:attrName>
                                        </p:attrNameLst>
                                      </p:cBhvr>
                                    </p:animMotion>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0" grpId="3"/>
      <p:bldP build="whole" bldLvl="1" animBg="1" rev="0" advAuto="0" spid="186" grpId="6"/>
      <p:bldP build="whole" bldLvl="1" animBg="1" rev="0" advAuto="0" spid="185" grpId="8"/>
      <p:bldP build="whole" bldLvl="1" animBg="1" rev="0" advAuto="0" spid="187" grpId="9"/>
      <p:bldP build="whole" bldLvl="1" animBg="1" rev="0" advAuto="0" spid="181" grpId="5"/>
      <p:bldP build="whole" bldLvl="1" animBg="1" rev="0" advAuto="0" spid="183" grpId="2"/>
      <p:bldP build="whole" bldLvl="1" animBg="1" rev="0" advAuto="0" spid="184" grpId="4"/>
      <p:bldP build="whole" bldLvl="1" animBg="1" rev="0" advAuto="0" spid="179" grpId="7"/>
      <p:bldP build="whole" bldLvl="1" animBg="1" rev="0" advAuto="0" spid="178" grpId="1"/>
    </p:bldLst>
  </p:timing>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9" name="The company Core Story must be transformed into a collection of concrete stories relevant for the employees, customers, stakeholders"/>
          <p:cNvSpPr txBox="1"/>
          <p:nvPr>
            <p:ph type="title"/>
          </p:nvPr>
        </p:nvSpPr>
        <p:spPr>
          <a:xfrm>
            <a:off x="1269999" y="1189305"/>
            <a:ext cx="10464801" cy="6153832"/>
          </a:xfrm>
          <a:prstGeom prst="rect">
            <a:avLst/>
          </a:prstGeom>
        </p:spPr>
        <p:txBody>
          <a:bodyPr/>
          <a:lstStyle/>
          <a:p>
            <a:pPr defTabSz="296538">
              <a:defRPr sz="4000"/>
            </a:pPr>
            <a:r>
              <a:t>Archetypes mediate between products and customer motivation by providing an intangible experience of meaning (p.17)</a:t>
            </a:r>
          </a:p>
          <a:p>
            <a:pPr defTabSz="296538">
              <a:defRPr sz="4000"/>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89"/>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189" grpId="1"/>
    </p:bldLst>
  </p:timing>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1" name="Linea"/>
          <p:cNvSpPr/>
          <p:nvPr/>
        </p:nvSpPr>
        <p:spPr>
          <a:xfrm flipV="1">
            <a:off x="6214194" y="2786592"/>
            <a:ext cx="1" cy="1748301"/>
          </a:xfrm>
          <a:prstGeom prst="line">
            <a:avLst/>
          </a:prstGeom>
          <a:ln w="25400">
            <a:solidFill>
              <a:schemeClr val="accent1"/>
            </a:solidFill>
            <a:tailEnd type="triangle"/>
          </a:ln>
        </p:spPr>
        <p:txBody>
          <a:bodyPr lIns="45718" tIns="45718" rIns="45718" bIns="45718"/>
          <a:lstStyle/>
          <a:p>
            <a:pPr/>
          </a:p>
        </p:txBody>
      </p:sp>
      <p:sp>
        <p:nvSpPr>
          <p:cNvPr id="192" name="Linea"/>
          <p:cNvSpPr/>
          <p:nvPr/>
        </p:nvSpPr>
        <p:spPr>
          <a:xfrm flipH="1">
            <a:off x="6214194" y="3966898"/>
            <a:ext cx="1" cy="2179373"/>
          </a:xfrm>
          <a:prstGeom prst="line">
            <a:avLst/>
          </a:prstGeom>
          <a:ln w="25400">
            <a:solidFill>
              <a:schemeClr val="accent1"/>
            </a:solidFill>
            <a:tailEnd type="triangle"/>
          </a:ln>
        </p:spPr>
        <p:txBody>
          <a:bodyPr lIns="45718" tIns="45718" rIns="45718" bIns="45718"/>
          <a:lstStyle/>
          <a:p>
            <a:pPr/>
          </a:p>
        </p:txBody>
      </p:sp>
      <p:sp>
        <p:nvSpPr>
          <p:cNvPr id="193" name="Linea"/>
          <p:cNvSpPr/>
          <p:nvPr/>
        </p:nvSpPr>
        <p:spPr>
          <a:xfrm>
            <a:off x="6226695" y="4534892"/>
            <a:ext cx="1602543" cy="1"/>
          </a:xfrm>
          <a:prstGeom prst="line">
            <a:avLst/>
          </a:prstGeom>
          <a:ln w="25400">
            <a:solidFill>
              <a:schemeClr val="accent1"/>
            </a:solidFill>
            <a:tailEnd type="triangle"/>
          </a:ln>
        </p:spPr>
        <p:txBody>
          <a:bodyPr lIns="45718" tIns="45718" rIns="45718" bIns="45718"/>
          <a:lstStyle/>
          <a:p>
            <a:pPr/>
          </a:p>
        </p:txBody>
      </p:sp>
      <p:sp>
        <p:nvSpPr>
          <p:cNvPr id="194" name="Linea"/>
          <p:cNvSpPr/>
          <p:nvPr/>
        </p:nvSpPr>
        <p:spPr>
          <a:xfrm flipH="1">
            <a:off x="4561696" y="4534892"/>
            <a:ext cx="1817400" cy="1"/>
          </a:xfrm>
          <a:prstGeom prst="line">
            <a:avLst/>
          </a:prstGeom>
          <a:ln w="25400">
            <a:solidFill>
              <a:schemeClr val="accent1"/>
            </a:solidFill>
            <a:tailEnd type="triangle"/>
          </a:ln>
        </p:spPr>
        <p:txBody>
          <a:bodyPr lIns="45718" tIns="45718" rIns="45718" bIns="45718"/>
          <a:lstStyle/>
          <a:p>
            <a:pPr/>
          </a:p>
        </p:txBody>
      </p:sp>
      <p:sp>
        <p:nvSpPr>
          <p:cNvPr id="195" name="Stability"/>
          <p:cNvSpPr txBox="1"/>
          <p:nvPr/>
        </p:nvSpPr>
        <p:spPr>
          <a:xfrm>
            <a:off x="5623421" y="2148681"/>
            <a:ext cx="118154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Stability</a:t>
            </a:r>
          </a:p>
        </p:txBody>
      </p:sp>
      <p:sp>
        <p:nvSpPr>
          <p:cNvPr id="196" name="Independence"/>
          <p:cNvSpPr txBox="1"/>
          <p:nvPr/>
        </p:nvSpPr>
        <p:spPr>
          <a:xfrm>
            <a:off x="7951059" y="4299942"/>
            <a:ext cx="2046537"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Independence</a:t>
            </a:r>
          </a:p>
        </p:txBody>
      </p:sp>
      <p:sp>
        <p:nvSpPr>
          <p:cNvPr id="197" name="Mastery"/>
          <p:cNvSpPr txBox="1"/>
          <p:nvPr/>
        </p:nvSpPr>
        <p:spPr>
          <a:xfrm>
            <a:off x="5615086" y="6451203"/>
            <a:ext cx="119821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Mastery</a:t>
            </a:r>
          </a:p>
        </p:txBody>
      </p:sp>
      <p:sp>
        <p:nvSpPr>
          <p:cNvPr id="198" name="Belonging"/>
          <p:cNvSpPr txBox="1"/>
          <p:nvPr/>
        </p:nvSpPr>
        <p:spPr>
          <a:xfrm>
            <a:off x="3007204" y="4299942"/>
            <a:ext cx="1470126"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Belonging</a:t>
            </a:r>
          </a:p>
        </p:txBody>
      </p:sp>
      <p:sp>
        <p:nvSpPr>
          <p:cNvPr id="199" name="Innocent"/>
          <p:cNvSpPr txBox="1"/>
          <p:nvPr/>
        </p:nvSpPr>
        <p:spPr>
          <a:xfrm>
            <a:off x="10737039" y="1946208"/>
            <a:ext cx="1283643"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Innocent</a:t>
            </a:r>
          </a:p>
        </p:txBody>
      </p:sp>
      <p:sp>
        <p:nvSpPr>
          <p:cNvPr id="200" name="Explorer"/>
          <p:cNvSpPr txBox="1"/>
          <p:nvPr/>
        </p:nvSpPr>
        <p:spPr>
          <a:xfrm>
            <a:off x="10754228" y="4299942"/>
            <a:ext cx="1249265"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Explorer</a:t>
            </a:r>
          </a:p>
        </p:txBody>
      </p:sp>
      <p:sp>
        <p:nvSpPr>
          <p:cNvPr id="201" name="Sage"/>
          <p:cNvSpPr txBox="1"/>
          <p:nvPr/>
        </p:nvSpPr>
        <p:spPr>
          <a:xfrm>
            <a:off x="10965788" y="6653675"/>
            <a:ext cx="826145" cy="469901"/>
          </a:xfrm>
          <a:prstGeom prst="rect">
            <a:avLst/>
          </a:prstGeom>
          <a:gradFill>
            <a:gsLst>
              <a:gs pos="0">
                <a:schemeClr val="accent6">
                  <a:lumOff val="17254"/>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Sage</a:t>
            </a:r>
          </a:p>
        </p:txBody>
      </p:sp>
      <p:sp>
        <p:nvSpPr>
          <p:cNvPr id="202" name="Creator"/>
          <p:cNvSpPr txBox="1"/>
          <p:nvPr/>
        </p:nvSpPr>
        <p:spPr>
          <a:xfrm>
            <a:off x="2600870" y="763389"/>
            <a:ext cx="1130648"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Creator</a:t>
            </a:r>
          </a:p>
        </p:txBody>
      </p:sp>
      <p:sp>
        <p:nvSpPr>
          <p:cNvPr id="203" name="Caregiver"/>
          <p:cNvSpPr txBox="1"/>
          <p:nvPr/>
        </p:nvSpPr>
        <p:spPr>
          <a:xfrm>
            <a:off x="5496396" y="742289"/>
            <a:ext cx="1435597"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Caregiver</a:t>
            </a:r>
          </a:p>
        </p:txBody>
      </p:sp>
      <p:sp>
        <p:nvSpPr>
          <p:cNvPr id="204" name="Ruler"/>
          <p:cNvSpPr txBox="1"/>
          <p:nvPr/>
        </p:nvSpPr>
        <p:spPr>
          <a:xfrm>
            <a:off x="8840861" y="763389"/>
            <a:ext cx="842666" cy="469901"/>
          </a:xfrm>
          <a:prstGeom prst="rect">
            <a:avLst/>
          </a:prstGeom>
          <a:gradFill>
            <a:gsLst>
              <a:gs pos="0">
                <a:schemeClr val="accent5">
                  <a:lumOff val="8676"/>
                </a:schemeClr>
              </a:gs>
              <a:gs pos="100000">
                <a:schemeClr val="accent4"/>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Ruler</a:t>
            </a:r>
          </a:p>
        </p:txBody>
      </p:sp>
      <p:sp>
        <p:nvSpPr>
          <p:cNvPr id="205" name="Regular Guy"/>
          <p:cNvSpPr txBox="1"/>
          <p:nvPr/>
        </p:nvSpPr>
        <p:spPr>
          <a:xfrm>
            <a:off x="26409" y="4299942"/>
            <a:ext cx="1825378"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Regular Guy</a:t>
            </a:r>
          </a:p>
        </p:txBody>
      </p:sp>
      <p:sp>
        <p:nvSpPr>
          <p:cNvPr id="206" name="Lover"/>
          <p:cNvSpPr txBox="1"/>
          <p:nvPr/>
        </p:nvSpPr>
        <p:spPr>
          <a:xfrm>
            <a:off x="517913" y="1946208"/>
            <a:ext cx="876748"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Lover</a:t>
            </a:r>
          </a:p>
        </p:txBody>
      </p:sp>
      <p:sp>
        <p:nvSpPr>
          <p:cNvPr id="207" name="Jester"/>
          <p:cNvSpPr txBox="1"/>
          <p:nvPr/>
        </p:nvSpPr>
        <p:spPr>
          <a:xfrm>
            <a:off x="484129" y="6653675"/>
            <a:ext cx="944316" cy="469901"/>
          </a:xfrm>
          <a:prstGeom prst="rect">
            <a:avLst/>
          </a:prstGeom>
          <a:gradFill>
            <a:gsLst>
              <a:gs pos="0">
                <a:schemeClr val="accent5">
                  <a:lumOff val="8676"/>
                </a:schemeClr>
              </a:gs>
              <a:gs pos="100000">
                <a:schemeClr val="accent3">
                  <a:lumOff val="23529"/>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Jester</a:t>
            </a:r>
          </a:p>
        </p:txBody>
      </p:sp>
      <p:sp>
        <p:nvSpPr>
          <p:cNvPr id="208" name="Hero"/>
          <p:cNvSpPr txBox="1"/>
          <p:nvPr/>
        </p:nvSpPr>
        <p:spPr>
          <a:xfrm>
            <a:off x="2778720" y="7724444"/>
            <a:ext cx="774949"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Hero</a:t>
            </a:r>
          </a:p>
        </p:txBody>
      </p:sp>
      <p:sp>
        <p:nvSpPr>
          <p:cNvPr id="209" name="Outlaw"/>
          <p:cNvSpPr txBox="1"/>
          <p:nvPr/>
        </p:nvSpPr>
        <p:spPr>
          <a:xfrm>
            <a:off x="5682729" y="7724444"/>
            <a:ext cx="1062931"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Outlaw</a:t>
            </a:r>
          </a:p>
        </p:txBody>
      </p:sp>
      <p:sp>
        <p:nvSpPr>
          <p:cNvPr id="210" name="Magician"/>
          <p:cNvSpPr txBox="1"/>
          <p:nvPr/>
        </p:nvSpPr>
        <p:spPr>
          <a:xfrm>
            <a:off x="8595146" y="7724444"/>
            <a:ext cx="1334096" cy="469901"/>
          </a:xfrm>
          <a:prstGeom prst="rect">
            <a:avLst/>
          </a:prstGeom>
          <a:gradFill>
            <a:gsLst>
              <a:gs pos="0">
                <a:srgbClr val="DDDDDD"/>
              </a:gs>
              <a:gs pos="100000">
                <a:schemeClr val="accent2">
                  <a:satOff val="-1285"/>
                  <a:lumOff val="25196"/>
                </a:schemeClr>
              </a:gs>
            </a:gsLst>
            <a:lin ang="16200000"/>
          </a:gradFill>
          <a:ln w="12700">
            <a:miter lim="400000"/>
          </a:ln>
          <a:extLst>
            <a:ext uri="{C572A759-6A51-4108-AA02-DFA0A04FC94B}">
              <ma14:wrappingTextBoxFlag xmlns:ma14="http://schemas.microsoft.com/office/mac/drawingml/2011/main" val="1"/>
            </a:ext>
          </a:extLst>
        </p:spPr>
        <p:txBody>
          <a:bodyPr wrap="none" lIns="50800" tIns="50800" rIns="50800" bIns="50800" anchor="ctr">
            <a:spAutoFit/>
          </a:bodyPr>
          <a:lstStyle/>
          <a:p>
            <a:pPr/>
            <a:r>
              <a:t>Magician</a:t>
            </a:r>
          </a:p>
        </p:txBody>
      </p:sp>
      <p:sp>
        <p:nvSpPr>
          <p:cNvPr id="211" name="Linea"/>
          <p:cNvSpPr/>
          <p:nvPr/>
        </p:nvSpPr>
        <p:spPr>
          <a:xfrm flipH="1" flipV="1">
            <a:off x="1658854" y="2538081"/>
            <a:ext cx="1262147" cy="2008519"/>
          </a:xfrm>
          <a:prstGeom prst="line">
            <a:avLst/>
          </a:prstGeom>
          <a:ln w="25400">
            <a:solidFill>
              <a:schemeClr val="accent1"/>
            </a:solidFill>
          </a:ln>
        </p:spPr>
        <p:txBody>
          <a:bodyPr lIns="45718" tIns="45718" rIns="45718" bIns="45718"/>
          <a:lstStyle/>
          <a:p>
            <a:pPr/>
          </a:p>
        </p:txBody>
      </p:sp>
      <p:sp>
        <p:nvSpPr>
          <p:cNvPr id="212" name="Linea"/>
          <p:cNvSpPr/>
          <p:nvPr/>
        </p:nvSpPr>
        <p:spPr>
          <a:xfrm>
            <a:off x="1888066" y="4544376"/>
            <a:ext cx="944316" cy="1"/>
          </a:xfrm>
          <a:prstGeom prst="line">
            <a:avLst/>
          </a:prstGeom>
          <a:ln w="25400">
            <a:solidFill>
              <a:schemeClr val="accent1"/>
            </a:solidFill>
          </a:ln>
        </p:spPr>
        <p:txBody>
          <a:bodyPr lIns="45718" tIns="45718" rIns="45718" bIns="45718"/>
          <a:lstStyle/>
          <a:p>
            <a:pPr/>
          </a:p>
        </p:txBody>
      </p:sp>
      <p:sp>
        <p:nvSpPr>
          <p:cNvPr id="213" name="Linea"/>
          <p:cNvSpPr/>
          <p:nvPr/>
        </p:nvSpPr>
        <p:spPr>
          <a:xfrm flipV="1">
            <a:off x="1610503" y="4632324"/>
            <a:ext cx="1312952" cy="1985175"/>
          </a:xfrm>
          <a:prstGeom prst="line">
            <a:avLst/>
          </a:prstGeom>
          <a:ln w="25400">
            <a:solidFill>
              <a:schemeClr val="accent1"/>
            </a:solidFill>
          </a:ln>
        </p:spPr>
        <p:txBody>
          <a:bodyPr lIns="45718" tIns="45718" rIns="45718" bIns="45718"/>
          <a:lstStyle/>
          <a:p>
            <a:pPr/>
          </a:p>
        </p:txBody>
      </p:sp>
      <p:sp>
        <p:nvSpPr>
          <p:cNvPr id="214" name="Linea"/>
          <p:cNvSpPr/>
          <p:nvPr/>
        </p:nvSpPr>
        <p:spPr>
          <a:xfrm flipV="1">
            <a:off x="9982200" y="2420308"/>
            <a:ext cx="921762" cy="1875435"/>
          </a:xfrm>
          <a:prstGeom prst="line">
            <a:avLst/>
          </a:prstGeom>
          <a:ln w="25400">
            <a:solidFill>
              <a:schemeClr val="accent1"/>
            </a:solidFill>
          </a:ln>
        </p:spPr>
        <p:txBody>
          <a:bodyPr lIns="45718" tIns="45718" rIns="45718" bIns="45718"/>
          <a:lstStyle/>
          <a:p>
            <a:pPr/>
          </a:p>
        </p:txBody>
      </p:sp>
      <p:sp>
        <p:nvSpPr>
          <p:cNvPr id="215" name="Linea"/>
          <p:cNvSpPr/>
          <p:nvPr/>
        </p:nvSpPr>
        <p:spPr>
          <a:xfrm flipV="1">
            <a:off x="9982200" y="4598459"/>
            <a:ext cx="787425" cy="1"/>
          </a:xfrm>
          <a:prstGeom prst="line">
            <a:avLst/>
          </a:prstGeom>
          <a:ln w="25400">
            <a:solidFill>
              <a:schemeClr val="accent1"/>
            </a:solidFill>
          </a:ln>
        </p:spPr>
        <p:txBody>
          <a:bodyPr lIns="45718" tIns="45718" rIns="45718" bIns="45718"/>
          <a:lstStyle/>
          <a:p>
            <a:pPr/>
          </a:p>
        </p:txBody>
      </p:sp>
      <p:sp>
        <p:nvSpPr>
          <p:cNvPr id="216" name="Linea"/>
          <p:cNvSpPr/>
          <p:nvPr/>
        </p:nvSpPr>
        <p:spPr>
          <a:xfrm>
            <a:off x="9982199" y="4733925"/>
            <a:ext cx="763638" cy="2052043"/>
          </a:xfrm>
          <a:prstGeom prst="line">
            <a:avLst/>
          </a:prstGeom>
          <a:ln w="25400">
            <a:solidFill>
              <a:schemeClr val="accent1"/>
            </a:solidFill>
          </a:ln>
        </p:spPr>
        <p:txBody>
          <a:bodyPr lIns="45718" tIns="45718" rIns="45718" bIns="45718"/>
          <a:lstStyle/>
          <a:p>
            <a:pPr/>
          </a:p>
        </p:txBody>
      </p:sp>
      <p:sp>
        <p:nvSpPr>
          <p:cNvPr id="217" name="Linea"/>
          <p:cNvSpPr/>
          <p:nvPr/>
        </p:nvSpPr>
        <p:spPr>
          <a:xfrm flipV="1">
            <a:off x="3741274" y="6972234"/>
            <a:ext cx="2551096" cy="701080"/>
          </a:xfrm>
          <a:prstGeom prst="line">
            <a:avLst/>
          </a:prstGeom>
          <a:ln w="25400">
            <a:solidFill>
              <a:schemeClr val="accent1"/>
            </a:solidFill>
          </a:ln>
        </p:spPr>
        <p:txBody>
          <a:bodyPr lIns="45718" tIns="45718" rIns="45718" bIns="45718"/>
          <a:lstStyle/>
          <a:p>
            <a:pPr/>
          </a:p>
        </p:txBody>
      </p:sp>
      <p:sp>
        <p:nvSpPr>
          <p:cNvPr id="218" name="Linea"/>
          <p:cNvSpPr/>
          <p:nvPr/>
        </p:nvSpPr>
        <p:spPr>
          <a:xfrm flipV="1">
            <a:off x="6529436" y="6972234"/>
            <a:ext cx="1" cy="701080"/>
          </a:xfrm>
          <a:prstGeom prst="line">
            <a:avLst/>
          </a:prstGeom>
          <a:ln w="25400">
            <a:solidFill>
              <a:schemeClr val="accent1"/>
            </a:solidFill>
          </a:ln>
        </p:spPr>
        <p:txBody>
          <a:bodyPr lIns="45718" tIns="45718" rIns="45718" bIns="45718"/>
          <a:lstStyle/>
          <a:p>
            <a:pPr/>
          </a:p>
        </p:txBody>
      </p:sp>
      <p:sp>
        <p:nvSpPr>
          <p:cNvPr id="219" name="Linea"/>
          <p:cNvSpPr/>
          <p:nvPr/>
        </p:nvSpPr>
        <p:spPr>
          <a:xfrm flipH="1" flipV="1">
            <a:off x="6775838" y="6972234"/>
            <a:ext cx="2242410" cy="676747"/>
          </a:xfrm>
          <a:prstGeom prst="line">
            <a:avLst/>
          </a:prstGeom>
          <a:ln w="25400">
            <a:solidFill>
              <a:schemeClr val="accent1"/>
            </a:solidFill>
          </a:ln>
        </p:spPr>
        <p:txBody>
          <a:bodyPr lIns="45718" tIns="45718" rIns="45718" bIns="45718"/>
          <a:lstStyle/>
          <a:p>
            <a:pPr/>
          </a:p>
        </p:txBody>
      </p:sp>
      <p:sp>
        <p:nvSpPr>
          <p:cNvPr id="220" name="Linea"/>
          <p:cNvSpPr/>
          <p:nvPr/>
        </p:nvSpPr>
        <p:spPr>
          <a:xfrm flipV="1">
            <a:off x="6214194" y="1329896"/>
            <a:ext cx="1" cy="701079"/>
          </a:xfrm>
          <a:prstGeom prst="line">
            <a:avLst/>
          </a:prstGeom>
          <a:ln w="25400">
            <a:solidFill>
              <a:schemeClr val="accent1"/>
            </a:solidFill>
          </a:ln>
        </p:spPr>
        <p:txBody>
          <a:bodyPr lIns="45718" tIns="45718" rIns="45718" bIns="45718"/>
          <a:lstStyle/>
          <a:p>
            <a:pPr/>
          </a:p>
        </p:txBody>
      </p:sp>
      <p:sp>
        <p:nvSpPr>
          <p:cNvPr id="221" name="Linea"/>
          <p:cNvSpPr/>
          <p:nvPr/>
        </p:nvSpPr>
        <p:spPr>
          <a:xfrm flipH="1" flipV="1">
            <a:off x="3967793" y="1329896"/>
            <a:ext cx="2098057" cy="701079"/>
          </a:xfrm>
          <a:prstGeom prst="line">
            <a:avLst/>
          </a:prstGeom>
          <a:ln w="25400">
            <a:solidFill>
              <a:schemeClr val="accent1"/>
            </a:solidFill>
          </a:ln>
        </p:spPr>
        <p:txBody>
          <a:bodyPr lIns="45718" tIns="45718" rIns="45718" bIns="45718"/>
          <a:lstStyle/>
          <a:p>
            <a:pPr/>
          </a:p>
        </p:txBody>
      </p:sp>
      <p:sp>
        <p:nvSpPr>
          <p:cNvPr id="222" name="Linea"/>
          <p:cNvSpPr/>
          <p:nvPr/>
        </p:nvSpPr>
        <p:spPr>
          <a:xfrm flipH="1">
            <a:off x="6362538" y="1356427"/>
            <a:ext cx="2272484" cy="676666"/>
          </a:xfrm>
          <a:prstGeom prst="line">
            <a:avLst/>
          </a:prstGeom>
          <a:ln w="25400">
            <a:solidFill>
              <a:schemeClr val="accent1"/>
            </a:solidFill>
          </a:ln>
        </p:spPr>
        <p:txBody>
          <a:bodyPr lIns="45718" tIns="45718" rIns="45718" bIns="45718"/>
          <a:lstStyle/>
          <a:p>
            <a:pPr/>
          </a:p>
        </p:txBody>
      </p:sp>
    </p:spTree>
  </p:cSld>
  <p:clrMapOvr>
    <a:masterClrMapping/>
  </p:clrMapOvr>
  <p:transition xmlns:p14="http://schemas.microsoft.com/office/powerpoint/2010/main" spd="med" advClick="1"/>
  <p:timing>
    <p:tnLst>
      <p:par>
        <p:cTn id="1" nodeType="tmRoot" restart="never" dur="indefinite" fill="hold">
          <p:childTnLst>
            <p:seq concurrent="1" prevAc="none" nextAc="seek">
              <p:cTn id="2" nodeType="mainSeq" dur="indefinite" fill="hold">
                <p:childTnLst>
                  <p:par>
                    <p:cTn id="3" fill="hold">
                      <p:stCondLst>
                        <p:cond delay="indefinite"/>
                      </p:stCondLst>
                      <p:childTnLst>
                        <p:par>
                          <p:cTn id="4" fill="hold">
                            <p:stCondLst>
                              <p:cond delay="0"/>
                            </p:stCondLst>
                            <p:childTnLst>
                              <p:par>
                                <p:cTn id="5" presetClass="entr" nodeType="clickEffect" presetSubtype="0" presetID="1" grpId="1" fill="hold">
                                  <p:stCondLst>
                                    <p:cond delay="0"/>
                                  </p:stCondLst>
                                  <p:iterate type="el" backwards="0">
                                    <p:tmAbs val="0"/>
                                  </p:iterate>
                                  <p:childTnLst>
                                    <p:set>
                                      <p:cBhvr>
                                        <p:cTn id="6" fill="hold"/>
                                        <p:tgtEl>
                                          <p:spTgt spid="19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Class="entr" nodeType="clickEffect" presetSubtype="0" presetID="1" grpId="2" fill="hold">
                                  <p:stCondLst>
                                    <p:cond delay="0"/>
                                  </p:stCondLst>
                                  <p:iterate type="el" backwards="0">
                                    <p:tmAbs val="0"/>
                                  </p:iterate>
                                  <p:childTnLst>
                                    <p:set>
                                      <p:cBhvr>
                                        <p:cTn id="10" fill="hold"/>
                                        <p:tgtEl>
                                          <p:spTgt spid="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Class="entr" nodeType="clickEffect" presetSubtype="0" presetID="1" grpId="3" fill="hold">
                                  <p:stCondLst>
                                    <p:cond delay="0"/>
                                  </p:stCondLst>
                                  <p:iterate type="el" backwards="0">
                                    <p:tmAbs val="0"/>
                                  </p:iterate>
                                  <p:childTnLst>
                                    <p:set>
                                      <p:cBhvr>
                                        <p:cTn id="14" fill="hold"/>
                                        <p:tgtEl>
                                          <p:spTgt spid="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Class="entr" nodeType="clickEffect" presetSubtype="0" presetID="1" grpId="4" fill="hold">
                                  <p:stCondLst>
                                    <p:cond delay="0"/>
                                  </p:stCondLst>
                                  <p:iterate type="el" backwards="0">
                                    <p:tmAbs val="0"/>
                                  </p:iterate>
                                  <p:childTnLst>
                                    <p:set>
                                      <p:cBhvr>
                                        <p:cTn id="18" fill="hold"/>
                                        <p:tgtEl>
                                          <p:spTgt spid="1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Class="entr" nodeType="clickEffect" presetSubtype="0" presetID="1" grpId="5" fill="hold">
                                  <p:stCondLst>
                                    <p:cond delay="0"/>
                                  </p:stCondLst>
                                  <p:iterate type="el" backwards="0">
                                    <p:tmAbs val="0"/>
                                  </p:iterate>
                                  <p:childTnLst>
                                    <p:set>
                                      <p:cBhvr>
                                        <p:cTn id="22" fill="hold"/>
                                        <p:tgtEl>
                                          <p:spTgt spid="2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Class="entr" nodeType="clickEffect" presetSubtype="0" presetID="1" grpId="6" fill="hold">
                                  <p:stCondLst>
                                    <p:cond delay="0"/>
                                  </p:stCondLst>
                                  <p:iterate type="el" backwards="0">
                                    <p:tmAbs val="0"/>
                                  </p:iterate>
                                  <p:childTnLst>
                                    <p:set>
                                      <p:cBhvr>
                                        <p:cTn id="26" fill="hold"/>
                                        <p:tgtEl>
                                          <p:spTgt spid="19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Class="entr" nodeType="clickEffect" presetSubtype="0" presetID="1" grpId="7" fill="hold">
                                  <p:stCondLst>
                                    <p:cond delay="0"/>
                                  </p:stCondLst>
                                  <p:iterate type="el" backwards="0">
                                    <p:tmAbs val="0"/>
                                  </p:iterate>
                                  <p:childTnLst>
                                    <p:set>
                                      <p:cBhvr>
                                        <p:cTn id="30" fill="hold"/>
                                        <p:tgtEl>
                                          <p:spTgt spid="21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Class="entr" nodeType="clickEffect" presetSubtype="0" presetID="1" grpId="8" fill="hold">
                                  <p:stCondLst>
                                    <p:cond delay="0"/>
                                  </p:stCondLst>
                                  <p:iterate type="el" backwards="0">
                                    <p:tmAbs val="0"/>
                                  </p:iterate>
                                  <p:childTnLst>
                                    <p:set>
                                      <p:cBhvr>
                                        <p:cTn id="34" fill="hold"/>
                                        <p:tgtEl>
                                          <p:spTgt spid="200"/>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Class="entr" nodeType="clickEffect" presetSubtype="0" presetID="1" grpId="9" fill="hold">
                                  <p:stCondLst>
                                    <p:cond delay="0"/>
                                  </p:stCondLst>
                                  <p:iterate type="el" backwards="0">
                                    <p:tmAbs val="0"/>
                                  </p:iterate>
                                  <p:childTnLst>
                                    <p:set>
                                      <p:cBhvr>
                                        <p:cTn id="38" fill="hold"/>
                                        <p:tgtEl>
                                          <p:spTgt spid="216"/>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Class="entr" nodeType="clickEffect" presetSubtype="0" presetID="1" grpId="10" fill="hold">
                                  <p:stCondLst>
                                    <p:cond delay="0"/>
                                  </p:stCondLst>
                                  <p:iterate type="el" backwards="0">
                                    <p:tmAbs val="0"/>
                                  </p:iterate>
                                  <p:childTnLst>
                                    <p:set>
                                      <p:cBhvr>
                                        <p:cTn id="42" fill="hold"/>
                                        <p:tgtEl>
                                          <p:spTgt spid="201"/>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Class="entr" nodeType="clickEffect" presetSubtype="0" presetID="1" grpId="11" fill="hold">
                                  <p:stCondLst>
                                    <p:cond delay="0"/>
                                  </p:stCondLst>
                                  <p:iterate type="el" backwards="0">
                                    <p:tmAbs val="0"/>
                                  </p:iterate>
                                  <p:childTnLst>
                                    <p:set>
                                      <p:cBhvr>
                                        <p:cTn id="46" fill="hold"/>
                                        <p:tgtEl>
                                          <p:spTgt spid="21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Class="entr" nodeType="clickEffect" presetSubtype="0" presetID="1" grpId="12" fill="hold">
                                  <p:stCondLst>
                                    <p:cond delay="0"/>
                                  </p:stCondLst>
                                  <p:iterate type="el" backwards="0">
                                    <p:tmAbs val="0"/>
                                  </p:iterate>
                                  <p:childTnLst>
                                    <p:set>
                                      <p:cBhvr>
                                        <p:cTn id="50" fill="hold"/>
                                        <p:tgtEl>
                                          <p:spTgt spid="208"/>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Class="entr" nodeType="clickEffect" presetSubtype="0" presetID="1" grpId="13" fill="hold">
                                  <p:stCondLst>
                                    <p:cond delay="0"/>
                                  </p:stCondLst>
                                  <p:iterate type="el" backwards="0">
                                    <p:tmAbs val="0"/>
                                  </p:iterate>
                                  <p:childTnLst>
                                    <p:set>
                                      <p:cBhvr>
                                        <p:cTn id="54" fill="hold"/>
                                        <p:tgtEl>
                                          <p:spTgt spid="2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Class="entr" nodeType="clickEffect" presetSubtype="0" presetID="1" grpId="14" fill="hold">
                                  <p:stCondLst>
                                    <p:cond delay="0"/>
                                  </p:stCondLst>
                                  <p:iterate type="el" backwards="0">
                                    <p:tmAbs val="0"/>
                                  </p:iterate>
                                  <p:childTnLst>
                                    <p:set>
                                      <p:cBhvr>
                                        <p:cTn id="58" fill="hold"/>
                                        <p:tgtEl>
                                          <p:spTgt spid="20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Class="entr" nodeType="clickEffect" presetSubtype="0" presetID="1" grpId="15" fill="hold">
                                  <p:stCondLst>
                                    <p:cond delay="0"/>
                                  </p:stCondLst>
                                  <p:iterate type="el" backwards="0">
                                    <p:tmAbs val="0"/>
                                  </p:iterate>
                                  <p:childTnLst>
                                    <p:set>
                                      <p:cBhvr>
                                        <p:cTn id="62" fill="hold"/>
                                        <p:tgtEl>
                                          <p:spTgt spid="219"/>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Class="entr" nodeType="clickEffect" presetSubtype="0" presetID="1" grpId="16" fill="hold">
                                  <p:stCondLst>
                                    <p:cond delay="0"/>
                                  </p:stCondLst>
                                  <p:iterate type="el" backwards="0">
                                    <p:tmAbs val="0"/>
                                  </p:iterate>
                                  <p:childTnLst>
                                    <p:set>
                                      <p:cBhvr>
                                        <p:cTn id="66" fill="hold"/>
                                        <p:tgtEl>
                                          <p:spTgt spid="210"/>
                                        </p:tgtEl>
                                        <p:attrNameLst>
                                          <p:attrName>style.visibility</p:attrName>
                                        </p:attrNameLst>
                                      </p:cBhvr>
                                      <p:to>
                                        <p:strVal val="visible"/>
                                      </p:to>
                                    </p:set>
                                  </p:childTnLst>
                                </p:cTn>
                              </p:par>
                            </p:childTnLst>
                          </p:cTn>
                        </p:par>
                      </p:childTnLst>
                    </p:cTn>
                  </p:par>
                  <p:par>
                    <p:cTn id="67" fill="hold">
                      <p:stCondLst>
                        <p:cond delay="indefinite"/>
                      </p:stCondLst>
                      <p:childTnLst>
                        <p:par>
                          <p:cTn id="68" fill="hold">
                            <p:stCondLst>
                              <p:cond delay="0"/>
                            </p:stCondLst>
                            <p:childTnLst>
                              <p:par>
                                <p:cTn id="69" presetClass="entr" nodeType="clickEffect" presetSubtype="0" presetID="1" grpId="17" fill="hold">
                                  <p:stCondLst>
                                    <p:cond delay="0"/>
                                  </p:stCondLst>
                                  <p:iterate type="el" backwards="0">
                                    <p:tmAbs val="0"/>
                                  </p:iterate>
                                  <p:childTnLst>
                                    <p:set>
                                      <p:cBhvr>
                                        <p:cTn id="70" fill="hold"/>
                                        <p:tgtEl>
                                          <p:spTgt spid="211"/>
                                        </p:tgtEl>
                                        <p:attrNameLst>
                                          <p:attrName>style.visibility</p:attrName>
                                        </p:attrNameLst>
                                      </p:cBhvr>
                                      <p:to>
                                        <p:strVal val="visible"/>
                                      </p:to>
                                    </p:set>
                                  </p:childTnLst>
                                </p:cTn>
                              </p:par>
                            </p:childTnLst>
                          </p:cTn>
                        </p:par>
                      </p:childTnLst>
                    </p:cTn>
                  </p:par>
                  <p:par>
                    <p:cTn id="71" fill="hold">
                      <p:stCondLst>
                        <p:cond delay="indefinite"/>
                      </p:stCondLst>
                      <p:childTnLst>
                        <p:par>
                          <p:cTn id="72" fill="hold">
                            <p:stCondLst>
                              <p:cond delay="0"/>
                            </p:stCondLst>
                            <p:childTnLst>
                              <p:par>
                                <p:cTn id="73" presetClass="entr" nodeType="clickEffect" presetSubtype="0" presetID="1" grpId="18" fill="hold">
                                  <p:stCondLst>
                                    <p:cond delay="0"/>
                                  </p:stCondLst>
                                  <p:iterate type="el" backwards="0">
                                    <p:tmAbs val="0"/>
                                  </p:iterate>
                                  <p:childTnLst>
                                    <p:set>
                                      <p:cBhvr>
                                        <p:cTn id="74" fill="hold"/>
                                        <p:tgtEl>
                                          <p:spTgt spid="206"/>
                                        </p:tgtEl>
                                        <p:attrNameLst>
                                          <p:attrName>style.visibility</p:attrName>
                                        </p:attrNameLst>
                                      </p:cBhvr>
                                      <p:to>
                                        <p:strVal val="visible"/>
                                      </p:to>
                                    </p:set>
                                  </p:childTnLst>
                                </p:cTn>
                              </p:par>
                            </p:childTnLst>
                          </p:cTn>
                        </p:par>
                      </p:childTnLst>
                    </p:cTn>
                  </p:par>
                  <p:par>
                    <p:cTn id="75" fill="hold">
                      <p:stCondLst>
                        <p:cond delay="indefinite"/>
                      </p:stCondLst>
                      <p:childTnLst>
                        <p:par>
                          <p:cTn id="76" fill="hold">
                            <p:stCondLst>
                              <p:cond delay="0"/>
                            </p:stCondLst>
                            <p:childTnLst>
                              <p:par>
                                <p:cTn id="77" presetClass="entr" nodeType="clickEffect" presetSubtype="0" presetID="1" grpId="19" fill="hold">
                                  <p:stCondLst>
                                    <p:cond delay="0"/>
                                  </p:stCondLst>
                                  <p:iterate type="el" backwards="0">
                                    <p:tmAbs val="0"/>
                                  </p:iterate>
                                  <p:childTnLst>
                                    <p:set>
                                      <p:cBhvr>
                                        <p:cTn id="78" fill="hold"/>
                                        <p:tgtEl>
                                          <p:spTgt spid="212"/>
                                        </p:tgtEl>
                                        <p:attrNameLst>
                                          <p:attrName>style.visibility</p:attrName>
                                        </p:attrNameLst>
                                      </p:cBhvr>
                                      <p:to>
                                        <p:strVal val="visible"/>
                                      </p:to>
                                    </p:set>
                                  </p:childTnLst>
                                </p:cTn>
                              </p:par>
                            </p:childTnLst>
                          </p:cTn>
                        </p:par>
                      </p:childTnLst>
                    </p:cTn>
                  </p:par>
                  <p:par>
                    <p:cTn id="79" fill="hold">
                      <p:stCondLst>
                        <p:cond delay="indefinite"/>
                      </p:stCondLst>
                      <p:childTnLst>
                        <p:par>
                          <p:cTn id="80" fill="hold">
                            <p:stCondLst>
                              <p:cond delay="0"/>
                            </p:stCondLst>
                            <p:childTnLst>
                              <p:par>
                                <p:cTn id="81" presetClass="entr" nodeType="clickEffect" presetSubtype="0" presetID="1" grpId="20" fill="hold">
                                  <p:stCondLst>
                                    <p:cond delay="0"/>
                                  </p:stCondLst>
                                  <p:iterate type="el" backwards="0">
                                    <p:tmAbs val="0"/>
                                  </p:iterate>
                                  <p:childTnLst>
                                    <p:set>
                                      <p:cBhvr>
                                        <p:cTn id="82" fill="hold"/>
                                        <p:tgtEl>
                                          <p:spTgt spid="205"/>
                                        </p:tgtEl>
                                        <p:attrNameLst>
                                          <p:attrName>style.visibility</p:attrName>
                                        </p:attrNameLst>
                                      </p:cBhvr>
                                      <p:to>
                                        <p:strVal val="visible"/>
                                      </p:to>
                                    </p:set>
                                  </p:childTnLst>
                                </p:cTn>
                              </p:par>
                            </p:childTnLst>
                          </p:cTn>
                        </p:par>
                      </p:childTnLst>
                    </p:cTn>
                  </p:par>
                  <p:par>
                    <p:cTn id="83" fill="hold">
                      <p:stCondLst>
                        <p:cond delay="indefinite"/>
                      </p:stCondLst>
                      <p:childTnLst>
                        <p:par>
                          <p:cTn id="84" fill="hold">
                            <p:stCondLst>
                              <p:cond delay="0"/>
                            </p:stCondLst>
                            <p:childTnLst>
                              <p:par>
                                <p:cTn id="85" presetClass="entr" nodeType="clickEffect" presetSubtype="0" presetID="1" grpId="21" fill="hold">
                                  <p:stCondLst>
                                    <p:cond delay="0"/>
                                  </p:stCondLst>
                                  <p:iterate type="el" backwards="0">
                                    <p:tmAbs val="0"/>
                                  </p:iterate>
                                  <p:childTnLst>
                                    <p:set>
                                      <p:cBhvr>
                                        <p:cTn id="86" fill="hold"/>
                                        <p:tgtEl>
                                          <p:spTgt spid="213"/>
                                        </p:tgtEl>
                                        <p:attrNameLst>
                                          <p:attrName>style.visibility</p:attrName>
                                        </p:attrNameLst>
                                      </p:cBhvr>
                                      <p:to>
                                        <p:strVal val="visible"/>
                                      </p:to>
                                    </p:set>
                                  </p:childTnLst>
                                </p:cTn>
                              </p:par>
                            </p:childTnLst>
                          </p:cTn>
                        </p:par>
                      </p:childTnLst>
                    </p:cTn>
                  </p:par>
                  <p:par>
                    <p:cTn id="87" fill="hold">
                      <p:stCondLst>
                        <p:cond delay="indefinite"/>
                      </p:stCondLst>
                      <p:childTnLst>
                        <p:par>
                          <p:cTn id="88" fill="hold">
                            <p:stCondLst>
                              <p:cond delay="0"/>
                            </p:stCondLst>
                            <p:childTnLst>
                              <p:par>
                                <p:cTn id="89" presetClass="entr" nodeType="clickEffect" presetSubtype="0" presetID="1" grpId="22" fill="hold">
                                  <p:stCondLst>
                                    <p:cond delay="0"/>
                                  </p:stCondLst>
                                  <p:iterate type="el" backwards="0">
                                    <p:tmAbs val="0"/>
                                  </p:iterate>
                                  <p:childTnLst>
                                    <p:set>
                                      <p:cBhvr>
                                        <p:cTn id="90" fill="hold"/>
                                        <p:tgtEl>
                                          <p:spTgt spid="207"/>
                                        </p:tgtEl>
                                        <p:attrNameLst>
                                          <p:attrName>style.visibility</p:attrName>
                                        </p:attrNameLst>
                                      </p:cBhvr>
                                      <p:to>
                                        <p:strVal val="visible"/>
                                      </p:to>
                                    </p:set>
                                  </p:childTnLst>
                                </p:cTn>
                              </p:par>
                            </p:childTnLst>
                          </p:cTn>
                        </p:par>
                      </p:childTnLst>
                    </p:cTn>
                  </p:par>
                  <p:par>
                    <p:cTn id="91" fill="hold">
                      <p:stCondLst>
                        <p:cond delay="indefinite"/>
                      </p:stCondLst>
                      <p:childTnLst>
                        <p:par>
                          <p:cTn id="92" fill="hold">
                            <p:stCondLst>
                              <p:cond delay="0"/>
                            </p:stCondLst>
                            <p:childTnLst>
                              <p:par>
                                <p:cTn id="93" presetClass="entr" nodeType="clickEffect" presetSubtype="0" presetID="1" grpId="23" fill="hold">
                                  <p:stCondLst>
                                    <p:cond delay="0"/>
                                  </p:stCondLst>
                                  <p:iterate type="el" backwards="0">
                                    <p:tmAbs val="0"/>
                                  </p:iterate>
                                  <p:childTnLst>
                                    <p:set>
                                      <p:cBhvr>
                                        <p:cTn id="94" fill="hold"/>
                                        <p:tgtEl>
                                          <p:spTgt spid="221"/>
                                        </p:tgtEl>
                                        <p:attrNameLst>
                                          <p:attrName>style.visibility</p:attrName>
                                        </p:attrNameLst>
                                      </p:cBhvr>
                                      <p:to>
                                        <p:strVal val="visible"/>
                                      </p:to>
                                    </p:set>
                                  </p:childTnLst>
                                </p:cTn>
                              </p:par>
                            </p:childTnLst>
                          </p:cTn>
                        </p:par>
                      </p:childTnLst>
                    </p:cTn>
                  </p:par>
                  <p:par>
                    <p:cTn id="95" fill="hold">
                      <p:stCondLst>
                        <p:cond delay="indefinite"/>
                      </p:stCondLst>
                      <p:childTnLst>
                        <p:par>
                          <p:cTn id="96" fill="hold">
                            <p:stCondLst>
                              <p:cond delay="0"/>
                            </p:stCondLst>
                            <p:childTnLst>
                              <p:par>
                                <p:cTn id="97" presetClass="entr" nodeType="clickEffect" presetSubtype="0" presetID="1" grpId="24" fill="hold">
                                  <p:stCondLst>
                                    <p:cond delay="0"/>
                                  </p:stCondLst>
                                  <p:iterate type="el" backwards="0">
                                    <p:tmAbs val="0"/>
                                  </p:iterate>
                                  <p:childTnLst>
                                    <p:set>
                                      <p:cBhvr>
                                        <p:cTn id="98" fill="hold"/>
                                        <p:tgtEl>
                                          <p:spTgt spid="202"/>
                                        </p:tgtEl>
                                        <p:attrNameLst>
                                          <p:attrName>style.visibility</p:attrName>
                                        </p:attrNameLst>
                                      </p:cBhvr>
                                      <p:to>
                                        <p:strVal val="visible"/>
                                      </p:to>
                                    </p:set>
                                  </p:childTnLst>
                                </p:cTn>
                              </p:par>
                            </p:childTnLst>
                          </p:cTn>
                        </p:par>
                      </p:childTnLst>
                    </p:cTn>
                  </p:par>
                  <p:par>
                    <p:cTn id="99" fill="hold">
                      <p:stCondLst>
                        <p:cond delay="indefinite"/>
                      </p:stCondLst>
                      <p:childTnLst>
                        <p:par>
                          <p:cTn id="100" fill="hold">
                            <p:stCondLst>
                              <p:cond delay="0"/>
                            </p:stCondLst>
                            <p:childTnLst>
                              <p:par>
                                <p:cTn id="101" presetClass="entr" nodeType="clickEffect" presetSubtype="0" presetID="1" grpId="25" fill="hold">
                                  <p:stCondLst>
                                    <p:cond delay="0"/>
                                  </p:stCondLst>
                                  <p:iterate type="el" backwards="0">
                                    <p:tmAbs val="0"/>
                                  </p:iterate>
                                  <p:childTnLst>
                                    <p:set>
                                      <p:cBhvr>
                                        <p:cTn id="102" fill="hold"/>
                                        <p:tgtEl>
                                          <p:spTgt spid="220"/>
                                        </p:tgtEl>
                                        <p:attrNameLst>
                                          <p:attrName>style.visibility</p:attrName>
                                        </p:attrNameLst>
                                      </p:cBhvr>
                                      <p:to>
                                        <p:strVal val="visible"/>
                                      </p:to>
                                    </p:set>
                                  </p:childTnLst>
                                </p:cTn>
                              </p:par>
                            </p:childTnLst>
                          </p:cTn>
                        </p:par>
                      </p:childTnLst>
                    </p:cTn>
                  </p:par>
                  <p:par>
                    <p:cTn id="103" fill="hold">
                      <p:stCondLst>
                        <p:cond delay="indefinite"/>
                      </p:stCondLst>
                      <p:childTnLst>
                        <p:par>
                          <p:cTn id="104" fill="hold">
                            <p:stCondLst>
                              <p:cond delay="0"/>
                            </p:stCondLst>
                            <p:childTnLst>
                              <p:par>
                                <p:cTn id="105" presetClass="entr" nodeType="clickEffect" presetSubtype="0" presetID="1" grpId="26" fill="hold">
                                  <p:stCondLst>
                                    <p:cond delay="0"/>
                                  </p:stCondLst>
                                  <p:iterate type="el" backwards="0">
                                    <p:tmAbs val="0"/>
                                  </p:iterate>
                                  <p:childTnLst>
                                    <p:set>
                                      <p:cBhvr>
                                        <p:cTn id="106" fill="hold"/>
                                        <p:tgtEl>
                                          <p:spTgt spid="203"/>
                                        </p:tgtEl>
                                        <p:attrNameLst>
                                          <p:attrName>style.visibility</p:attrName>
                                        </p:attrNameLst>
                                      </p:cBhvr>
                                      <p:to>
                                        <p:strVal val="visible"/>
                                      </p:to>
                                    </p:set>
                                  </p:childTnLst>
                                </p:cTn>
                              </p:par>
                            </p:childTnLst>
                          </p:cTn>
                        </p:par>
                      </p:childTnLst>
                    </p:cTn>
                  </p:par>
                  <p:par>
                    <p:cTn id="107" fill="hold">
                      <p:stCondLst>
                        <p:cond delay="indefinite"/>
                      </p:stCondLst>
                      <p:childTnLst>
                        <p:par>
                          <p:cTn id="108" fill="hold">
                            <p:stCondLst>
                              <p:cond delay="0"/>
                            </p:stCondLst>
                            <p:childTnLst>
                              <p:par>
                                <p:cTn id="109" presetClass="entr" nodeType="clickEffect" presetSubtype="0" presetID="1" grpId="27" fill="hold">
                                  <p:stCondLst>
                                    <p:cond delay="0"/>
                                  </p:stCondLst>
                                  <p:iterate type="el" backwards="0">
                                    <p:tmAbs val="0"/>
                                  </p:iterate>
                                  <p:childTnLst>
                                    <p:set>
                                      <p:cBhvr>
                                        <p:cTn id="110" fill="hold"/>
                                        <p:tgtEl>
                                          <p:spTgt spid="222"/>
                                        </p:tgtEl>
                                        <p:attrNameLst>
                                          <p:attrName>style.visibility</p:attrName>
                                        </p:attrNameLst>
                                      </p:cBhvr>
                                      <p:to>
                                        <p:strVal val="visible"/>
                                      </p:to>
                                    </p:set>
                                  </p:childTnLst>
                                </p:cTn>
                              </p:par>
                            </p:childTnLst>
                          </p:cTn>
                        </p:par>
                      </p:childTnLst>
                    </p:cTn>
                  </p:par>
                  <p:par>
                    <p:cTn id="111" fill="hold">
                      <p:stCondLst>
                        <p:cond delay="indefinite"/>
                      </p:stCondLst>
                      <p:childTnLst>
                        <p:par>
                          <p:cTn id="112" fill="hold">
                            <p:stCondLst>
                              <p:cond delay="0"/>
                            </p:stCondLst>
                            <p:childTnLst>
                              <p:par>
                                <p:cTn id="113" presetClass="entr" nodeType="clickEffect" presetSubtype="0" presetID="1" grpId="28" fill="hold">
                                  <p:stCondLst>
                                    <p:cond delay="0"/>
                                  </p:stCondLst>
                                  <p:iterate type="el" backwards="0">
                                    <p:tmAbs val="0"/>
                                  </p:iterate>
                                  <p:childTnLst>
                                    <p:set>
                                      <p:cBhvr>
                                        <p:cTn id="114" fill="hold"/>
                                        <p:tgtEl>
                                          <p:spTgt spid="20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bldLst>
      <p:bldP build="whole" bldLvl="1" animBg="1" rev="0" advAuto="0" spid="206" grpId="18"/>
      <p:bldP build="whole" bldLvl="1" animBg="1" rev="0" advAuto="0" spid="221" grpId="23"/>
      <p:bldP build="whole" bldLvl="1" animBg="1" rev="0" advAuto="0" spid="209" grpId="14"/>
      <p:bldP build="whole" bldLvl="1" animBg="1" rev="0" advAuto="0" spid="213" grpId="21"/>
      <p:bldP build="whole" bldLvl="1" animBg="1" rev="0" advAuto="0" spid="204" grpId="28"/>
      <p:bldP build="whole" bldLvl="1" animBg="1" rev="0" advAuto="0" spid="208" grpId="12"/>
      <p:bldP build="whole" bldLvl="1" animBg="1" rev="0" advAuto="0" spid="199" grpId="6"/>
      <p:bldP build="whole" bldLvl="1" animBg="1" rev="0" advAuto="0" spid="201" grpId="10"/>
      <p:bldP build="whole" bldLvl="1" animBg="1" rev="0" advAuto="0" spid="198" grpId="3"/>
      <p:bldP build="whole" bldLvl="1" animBg="1" rev="0" advAuto="0" spid="205" grpId="20"/>
      <p:bldP build="whole" bldLvl="1" animBg="1" rev="0" advAuto="0" spid="211" grpId="17"/>
      <p:bldP build="whole" bldLvl="1" animBg="1" rev="0" advAuto="0" spid="207" grpId="22"/>
      <p:bldP build="whole" bldLvl="1" animBg="1" rev="0" advAuto="0" spid="210" grpId="16"/>
      <p:bldP build="whole" bldLvl="1" animBg="1" rev="0" advAuto="0" spid="197" grpId="2"/>
      <p:bldP build="whole" bldLvl="1" animBg="1" rev="0" advAuto="0" spid="202" grpId="24"/>
      <p:bldP build="whole" bldLvl="1" animBg="1" rev="0" advAuto="0" spid="214" grpId="5"/>
      <p:bldP build="whole" bldLvl="1" animBg="1" rev="0" advAuto="0" spid="196" grpId="4"/>
      <p:bldP build="whole" bldLvl="1" animBg="1" rev="0" advAuto="0" spid="203" grpId="26"/>
      <p:bldP build="whole" bldLvl="1" animBg="1" rev="0" advAuto="0" spid="217" grpId="11"/>
      <p:bldP build="whole" bldLvl="1" animBg="1" rev="0" advAuto="0" spid="220" grpId="25"/>
      <p:bldP build="whole" bldLvl="1" animBg="1" rev="0" advAuto="0" spid="195" grpId="1"/>
      <p:bldP build="whole" bldLvl="1" animBg="1" rev="0" advAuto="0" spid="218" grpId="13"/>
      <p:bldP build="whole" bldLvl="1" animBg="1" rev="0" advAuto="0" spid="212" grpId="19"/>
      <p:bldP build="whole" bldLvl="1" animBg="1" rev="0" advAuto="0" spid="216" grpId="9"/>
      <p:bldP build="whole" bldLvl="1" animBg="1" rev="0" advAuto="0" spid="215" grpId="7"/>
      <p:bldP build="whole" bldLvl="1" animBg="1" rev="0" advAuto="0" spid="222" grpId="27"/>
      <p:bldP build="whole" bldLvl="1" animBg="1" rev="0" advAuto="0" spid="219" grpId="15"/>
      <p:bldP build="whole" bldLvl="1" animBg="1" rev="0" advAuto="0" spid="200" grpId="8"/>
    </p:bldLst>
  </p:timing>
</p:sld>
</file>

<file path=ppt/theme/theme1.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584200"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000000"/>
            </a:solidFill>
            <a:effectLst/>
            <a:uFillTx/>
            <a:latin typeface="+mn-lt"/>
            <a:ea typeface="+mn-ea"/>
            <a:cs typeface="+mn-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