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Neue Medium"/>
              </a:defRPr>
            </a:pPr>
            <a:r>
              <a:rPr b="0" i="0" strike="noStrike" sz="1800" u="none">
                <a:solidFill>
                  <a:srgbClr val="000000"/>
                </a:solidFill>
                <a:latin typeface="Helvetica Neue Medium"/>
              </a:rPr>
              <a:t>Advertising budget</a:t>
            </a:r>
          </a:p>
        </c:rich>
      </c:tx>
      <c:layout>
        <c:manualLayout>
          <c:xMode val="edge"/>
          <c:yMode val="edge"/>
          <c:x val="0.281533"/>
          <c:y val="0.101313"/>
          <c:w val="0.436935"/>
          <c:h val="0.10131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0988776"/>
          <c:y val="0.202625"/>
          <c:w val="0.980224"/>
          <c:h val="0.784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solidFill>
              <a:srgbClr val="6D7472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6D7472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980605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Helvetica Neue Medium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Helvetica Neue Medium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Helvetica Neue Medium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production</c:v>
                </c:pt>
                <c:pt idx="1">
                  <c:v>media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10.000000</c:v>
                </c:pt>
                <c:pt idx="1">
                  <c:v>90.000000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07565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Helvetica Neue Medium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800" u="none">
                <a:solidFill>
                  <a:srgbClr val="000000"/>
                </a:solidFill>
                <a:latin typeface="Helvetica Neue Medium"/>
              </a:defRPr>
            </a:pPr>
            <a:r>
              <a:rPr b="0" i="0" strike="noStrike" sz="1800" u="none">
                <a:solidFill>
                  <a:srgbClr val="000000"/>
                </a:solidFill>
                <a:latin typeface="Helvetica Neue Medium"/>
              </a:rPr>
              <a:t>Advertising Budget</a:t>
            </a:r>
          </a:p>
        </c:rich>
      </c:tx>
      <c:layout>
        <c:manualLayout>
          <c:xMode val="edge"/>
          <c:yMode val="edge"/>
          <c:x val="0.279214"/>
          <c:y val="0.101313"/>
          <c:w val="0.441572"/>
          <c:h val="0.10131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0988778"/>
          <c:y val="0.202625"/>
          <c:w val="0.980224"/>
          <c:h val="0.784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solidFill>
              <a:srgbClr val="6D7472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explosion val="0"/>
          <c:dPt>
            <c:idx val="0"/>
            <c:explosion val="0"/>
            <c:spPr>
              <a:solidFill>
                <a:srgbClr val="6D7472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</c:dPt>
          <c:dPt>
            <c:idx val="1"/>
            <c:explosion val="0"/>
            <c:spPr>
              <a:solidFill>
                <a:srgbClr val="980605"/>
              </a:solidFill>
              <a:ln w="9525" cap="flat">
                <a:solidFill>
                  <a:srgbClr val="F9F9F9"/>
                </a:solidFill>
                <a:prstDash val="solid"/>
                <a:round/>
              </a:ln>
              <a:effectLst/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Helvetica Neue Medium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1800" u="none">
                      <a:solidFill>
                        <a:srgbClr val="000000"/>
                      </a:solidFill>
                      <a:latin typeface="Helvetica Neue Medium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1800" u="none">
                    <a:solidFill>
                      <a:srgbClr val="000000"/>
                    </a:solidFill>
                    <a:latin typeface="Helvetica Neue Medium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Sheet1!$B$1:$C$1</c:f>
              <c:strCache>
                <c:ptCount val="2"/>
                <c:pt idx="0">
                  <c:v>production</c:v>
                </c:pt>
                <c:pt idx="1">
                  <c:v>media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90.000000</c:v>
                </c:pt>
                <c:pt idx="1">
                  <c:v>10.000000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075656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800" u="none">
              <a:solidFill>
                <a:srgbClr val="000000"/>
              </a:solidFill>
              <a:latin typeface="Helvetica Neue Medium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5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rpo livello uno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7" name="“Inserisci qui una citazione”.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5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3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0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0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ULM_University_of_Milan_logo.jpg" descr="IULM_University_of_Milan_log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552" y="8753243"/>
            <a:ext cx="925448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Management &amp; Corporate Storytelling Alessio Sartore 2018/2019"/>
          <p:cNvSpPr txBox="1"/>
          <p:nvPr/>
        </p:nvSpPr>
        <p:spPr>
          <a:xfrm>
            <a:off x="1194614" y="8685328"/>
            <a:ext cx="4333304" cy="78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500">
                <a:latin typeface="+mj-lt"/>
                <a:ea typeface="+mj-ea"/>
                <a:cs typeface="+mj-cs"/>
                <a:sym typeface="Helvetica Neue"/>
              </a:defRPr>
            </a:pPr>
            <a:r>
              <a:t>Content Management &amp; Corporate Storytelling</a:t>
            </a:r>
            <a:br/>
            <a:r>
              <a:t>Alessio Sartore</a:t>
            </a:r>
            <a:br/>
            <a:r>
              <a:t>2018/2019</a:t>
            </a:r>
          </a:p>
        </p:txBody>
      </p:sp>
      <p:sp>
        <p:nvSpPr>
          <p:cNvPr id="4" name="Linea"/>
          <p:cNvSpPr/>
          <p:nvPr/>
        </p:nvSpPr>
        <p:spPr>
          <a:xfrm>
            <a:off x="203200" y="8669866"/>
            <a:ext cx="1259840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6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hyperlink" Target="https://youtu.be/PKYUtUw-8ig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PKYUtUw-8i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PKYUtUw-8i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PKYUtUw-8i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2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PKYUtUw-8i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youtu.be/PKYUtUw-8i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1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torytelling as a Branding Practi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Storytelling in Advertising</a:t>
            </a:r>
          </a:p>
        </p:txBody>
      </p:sp>
      <p:sp>
        <p:nvSpPr>
          <p:cNvPr id="130" name="Lesson #2"/>
          <p:cNvSpPr txBox="1"/>
          <p:nvPr>
            <p:ph type="subTitle" sz="quarter" idx="1"/>
          </p:nvPr>
        </p:nvSpPr>
        <p:spPr>
          <a:xfrm>
            <a:off x="1270000" y="5181600"/>
            <a:ext cx="10464800" cy="1130300"/>
          </a:xfrm>
          <a:prstGeom prst="rect">
            <a:avLst/>
          </a:prstGeom>
        </p:spPr>
        <p:txBody>
          <a:bodyPr/>
          <a:lstStyle/>
          <a:p>
            <a:pPr/>
            <a:r>
              <a:t>Lesson #4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Linea"/>
          <p:cNvSpPr/>
          <p:nvPr/>
        </p:nvSpPr>
        <p:spPr>
          <a:xfrm>
            <a:off x="1956543" y="7539931"/>
            <a:ext cx="97886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3" name="…but most of the times they are like this"/>
          <p:cNvSpPr txBox="1"/>
          <p:nvPr>
            <p:ph type="title"/>
          </p:nvPr>
        </p:nvSpPr>
        <p:spPr>
          <a:xfrm>
            <a:off x="1066800" y="574809"/>
            <a:ext cx="10464800" cy="1422402"/>
          </a:xfrm>
          <a:prstGeom prst="rect">
            <a:avLst/>
          </a:prstGeom>
        </p:spPr>
        <p:txBody>
          <a:bodyPr/>
          <a:lstStyle/>
          <a:p>
            <a:pPr defTabSz="315468">
              <a:defRPr sz="4300"/>
            </a:pPr>
            <a:r>
              <a:t>Advertising as </a:t>
            </a:r>
            <a:r>
              <a:rPr u="sng"/>
              <a:t>Serials</a:t>
            </a:r>
          </a:p>
        </p:txBody>
      </p:sp>
      <p:sp>
        <p:nvSpPr>
          <p:cNvPr id="214" name="Started in the late 80s"/>
          <p:cNvSpPr txBox="1"/>
          <p:nvPr/>
        </p:nvSpPr>
        <p:spPr>
          <a:xfrm>
            <a:off x="4906619" y="3178685"/>
            <a:ext cx="319156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Started in the late 80s</a:t>
            </a:r>
          </a:p>
        </p:txBody>
      </p:sp>
      <p:sp>
        <p:nvSpPr>
          <p:cNvPr id="215" name="The trademark of the serial is that the product and price focus is set aside, in favor of a story that aims to entertain and involve the audience emotionally"/>
          <p:cNvSpPr txBox="1"/>
          <p:nvPr/>
        </p:nvSpPr>
        <p:spPr>
          <a:xfrm>
            <a:off x="2290886" y="4821218"/>
            <a:ext cx="8016628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trademark of the serial is that the product and price focus is </a:t>
            </a:r>
            <a:r>
              <a:rPr u="sng"/>
              <a:t>set aside</a:t>
            </a:r>
            <a:r>
              <a:t>, in favor of a story that aims to entertain and involve the audience </a:t>
            </a:r>
            <a:r>
              <a:rPr u="sng"/>
              <a:t>emotionally</a:t>
            </a:r>
          </a:p>
        </p:txBody>
      </p:sp>
      <p:sp>
        <p:nvSpPr>
          <p:cNvPr id="216" name="Linea"/>
          <p:cNvSpPr/>
          <p:nvPr/>
        </p:nvSpPr>
        <p:spPr>
          <a:xfrm>
            <a:off x="6315596" y="2189875"/>
            <a:ext cx="1" cy="89698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Linea"/>
          <p:cNvSpPr/>
          <p:nvPr/>
        </p:nvSpPr>
        <p:spPr>
          <a:xfrm>
            <a:off x="6315596" y="3858568"/>
            <a:ext cx="1" cy="92544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8" name="Cerchio"/>
          <p:cNvSpPr/>
          <p:nvPr/>
        </p:nvSpPr>
        <p:spPr>
          <a:xfrm>
            <a:off x="1272341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1">
                  <a:hueOff val="796897"/>
                  <a:lumOff val="36487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9" name="Cerchio"/>
          <p:cNvSpPr/>
          <p:nvPr/>
        </p:nvSpPr>
        <p:spPr>
          <a:xfrm>
            <a:off x="3074450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3">
                  <a:lumOff val="11764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0" name="Cerchio"/>
          <p:cNvSpPr/>
          <p:nvPr/>
        </p:nvSpPr>
        <p:spPr>
          <a:xfrm>
            <a:off x="4876560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4">
                  <a:lumOff val="10294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1" name="Cerchio"/>
          <p:cNvSpPr/>
          <p:nvPr/>
        </p:nvSpPr>
        <p:spPr>
          <a:xfrm>
            <a:off x="6678307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5">
                  <a:lumOff val="8676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2" name="Cerchio"/>
          <p:cNvSpPr/>
          <p:nvPr/>
        </p:nvSpPr>
        <p:spPr>
          <a:xfrm>
            <a:off x="8480417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6">
                  <a:lumOff val="8627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3" name="Cerchio"/>
          <p:cNvSpPr/>
          <p:nvPr/>
        </p:nvSpPr>
        <p:spPr>
          <a:xfrm>
            <a:off x="10282527" y="7089908"/>
            <a:ext cx="900048" cy="900048"/>
          </a:xfrm>
          <a:prstGeom prst="ellipse">
            <a:avLst/>
          </a:prstGeom>
          <a:gradFill>
            <a:gsLst>
              <a:gs pos="0">
                <a:schemeClr val="accent1">
                  <a:lumOff val="12500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3"/>
      <p:bldP build="whole" bldLvl="1" animBg="1" rev="0" advAuto="0" spid="216" grpId="1"/>
      <p:bldP build="whole" bldLvl="1" animBg="1" rev="0" advAuto="0" spid="215" grpId="4"/>
      <p:bldP build="whole" bldLvl="1" animBg="1" rev="0" advAuto="0" spid="2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…but most of the times they are like this"/>
          <p:cNvSpPr txBox="1"/>
          <p:nvPr>
            <p:ph type="title"/>
          </p:nvPr>
        </p:nvSpPr>
        <p:spPr>
          <a:xfrm>
            <a:off x="1159734" y="-206876"/>
            <a:ext cx="10464801" cy="1422402"/>
          </a:xfrm>
          <a:prstGeom prst="rect">
            <a:avLst/>
          </a:prstGeom>
        </p:spPr>
        <p:txBody>
          <a:bodyPr/>
          <a:lstStyle/>
          <a:p>
            <a:pPr defTabSz="315468">
              <a:defRPr sz="4300"/>
            </a:pPr>
            <a:r>
              <a:t>Advertising as </a:t>
            </a:r>
            <a:r>
              <a:rPr u="sng"/>
              <a:t>Serials</a:t>
            </a:r>
          </a:p>
        </p:txBody>
      </p:sp>
      <p:sp>
        <p:nvSpPr>
          <p:cNvPr id="226" name="Quadrato"/>
          <p:cNvSpPr/>
          <p:nvPr/>
        </p:nvSpPr>
        <p:spPr>
          <a:xfrm rot="18900000">
            <a:off x="5757134" y="5020733"/>
            <a:ext cx="1270001" cy="1270001"/>
          </a:xfrm>
          <a:prstGeom prst="rect">
            <a:avLst/>
          </a:prstGeom>
          <a:gradFill>
            <a:gsLst>
              <a:gs pos="0">
                <a:schemeClr val="accent1">
                  <a:lumOff val="25000"/>
                </a:schemeClr>
              </a:gs>
              <a:gs pos="100000">
                <a:schemeClr val="accent6">
                  <a:lumOff val="17254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7" name="Message"/>
          <p:cNvSpPr txBox="1"/>
          <p:nvPr/>
        </p:nvSpPr>
        <p:spPr>
          <a:xfrm>
            <a:off x="5696733" y="4265270"/>
            <a:ext cx="13908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Message</a:t>
            </a:r>
          </a:p>
        </p:txBody>
      </p:sp>
      <p:sp>
        <p:nvSpPr>
          <p:cNvPr id="228" name="Characters"/>
          <p:cNvSpPr txBox="1"/>
          <p:nvPr/>
        </p:nvSpPr>
        <p:spPr>
          <a:xfrm>
            <a:off x="7356335" y="5425203"/>
            <a:ext cx="166146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Characters</a:t>
            </a:r>
          </a:p>
        </p:txBody>
      </p:sp>
      <p:sp>
        <p:nvSpPr>
          <p:cNvPr id="229" name="Plot"/>
          <p:cNvSpPr txBox="1"/>
          <p:nvPr/>
        </p:nvSpPr>
        <p:spPr>
          <a:xfrm>
            <a:off x="6055483" y="6720603"/>
            <a:ext cx="6733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Plot</a:t>
            </a:r>
          </a:p>
        </p:txBody>
      </p:sp>
      <p:sp>
        <p:nvSpPr>
          <p:cNvPr id="230" name="Conflict"/>
          <p:cNvSpPr txBox="1"/>
          <p:nvPr/>
        </p:nvSpPr>
        <p:spPr>
          <a:xfrm>
            <a:off x="4223973" y="5425203"/>
            <a:ext cx="120396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Conflict</a:t>
            </a:r>
          </a:p>
        </p:txBody>
      </p:sp>
      <p:sp>
        <p:nvSpPr>
          <p:cNvPr id="231" name="they can evolve over time.…"/>
          <p:cNvSpPr txBox="1"/>
          <p:nvPr/>
        </p:nvSpPr>
        <p:spPr>
          <a:xfrm>
            <a:off x="9864636" y="4504453"/>
            <a:ext cx="2131661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they can evolve over time.</a:t>
            </a:r>
          </a:p>
          <a:p>
            <a:pPr/>
            <a:r>
              <a:t>we can identify </a:t>
            </a:r>
          </a:p>
          <a:p>
            <a:pPr/>
            <a:r>
              <a:t>(mimesis)</a:t>
            </a:r>
          </a:p>
        </p:txBody>
      </p:sp>
      <p:sp>
        <p:nvSpPr>
          <p:cNvPr id="232" name="Linea"/>
          <p:cNvSpPr/>
          <p:nvPr/>
        </p:nvSpPr>
        <p:spPr>
          <a:xfrm>
            <a:off x="9080256" y="5659966"/>
            <a:ext cx="72192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it drives the story forward: makes us more deeply involved"/>
          <p:cNvSpPr txBox="1"/>
          <p:nvPr/>
        </p:nvSpPr>
        <p:spPr>
          <a:xfrm>
            <a:off x="1008503" y="4688603"/>
            <a:ext cx="2131661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it drives the story forward: makes us more deeply involved</a:t>
            </a:r>
          </a:p>
        </p:txBody>
      </p:sp>
      <p:sp>
        <p:nvSpPr>
          <p:cNvPr id="234" name="Linea"/>
          <p:cNvSpPr/>
          <p:nvPr/>
        </p:nvSpPr>
        <p:spPr>
          <a:xfrm flipH="1">
            <a:off x="3206203" y="5655733"/>
            <a:ext cx="95173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5" name="it gets transmitted more easily"/>
          <p:cNvSpPr txBox="1"/>
          <p:nvPr/>
        </p:nvSpPr>
        <p:spPr>
          <a:xfrm>
            <a:off x="5326304" y="2141568"/>
            <a:ext cx="2131661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it gets transmitted more easily</a:t>
            </a:r>
          </a:p>
        </p:txBody>
      </p:sp>
      <p:sp>
        <p:nvSpPr>
          <p:cNvPr id="236" name="Linea"/>
          <p:cNvSpPr/>
          <p:nvPr/>
        </p:nvSpPr>
        <p:spPr>
          <a:xfrm flipV="1">
            <a:off x="6392134" y="3443847"/>
            <a:ext cx="1" cy="71680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Linea"/>
          <p:cNvSpPr/>
          <p:nvPr/>
        </p:nvSpPr>
        <p:spPr>
          <a:xfrm>
            <a:off x="1956543" y="7919414"/>
            <a:ext cx="978861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8" name="Cerchio"/>
          <p:cNvSpPr/>
          <p:nvPr/>
        </p:nvSpPr>
        <p:spPr>
          <a:xfrm>
            <a:off x="1272341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1">
                  <a:hueOff val="796897"/>
                  <a:lumOff val="36487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Cerchio"/>
          <p:cNvSpPr/>
          <p:nvPr/>
        </p:nvSpPr>
        <p:spPr>
          <a:xfrm>
            <a:off x="3074450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3">
                  <a:lumOff val="11764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0" name="Cerchio"/>
          <p:cNvSpPr/>
          <p:nvPr/>
        </p:nvSpPr>
        <p:spPr>
          <a:xfrm>
            <a:off x="4876560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4">
                  <a:lumOff val="10294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1" name="Cerchio"/>
          <p:cNvSpPr/>
          <p:nvPr/>
        </p:nvSpPr>
        <p:spPr>
          <a:xfrm>
            <a:off x="6678307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5">
                  <a:lumOff val="8676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2" name="Cerchio"/>
          <p:cNvSpPr/>
          <p:nvPr/>
        </p:nvSpPr>
        <p:spPr>
          <a:xfrm>
            <a:off x="8480417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6">
                  <a:lumOff val="8627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Cerchio"/>
          <p:cNvSpPr/>
          <p:nvPr/>
        </p:nvSpPr>
        <p:spPr>
          <a:xfrm>
            <a:off x="10282527" y="7469391"/>
            <a:ext cx="900048" cy="900048"/>
          </a:xfrm>
          <a:prstGeom prst="ellipse">
            <a:avLst/>
          </a:prstGeom>
          <a:gradFill>
            <a:gsLst>
              <a:gs pos="0">
                <a:schemeClr val="accent1">
                  <a:lumOff val="12500"/>
                </a:schemeClr>
              </a:gs>
              <a:gs pos="100000">
                <a:schemeClr val="accent1">
                  <a:hueOff val="922619"/>
                  <a:lumOff val="46439"/>
                </a:schemeClr>
              </a:gs>
            </a:gsLst>
          </a:gra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2"/>
      <p:bldP build="whole" bldLvl="1" animBg="1" rev="0" advAuto="0" spid="232" grpId="1"/>
      <p:bldP build="whole" bldLvl="1" animBg="1" rev="0" advAuto="0" spid="233" grpId="4"/>
      <p:bldP build="whole" bldLvl="1" animBg="1" rev="0" advAuto="0" spid="235" grpId="6"/>
      <p:bldP build="whole" bldLvl="1" animBg="1" rev="0" advAuto="0" spid="236" grpId="5"/>
      <p:bldP build="whole" bldLvl="1" animBg="1" rev="0" advAuto="0" spid="234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70000" y="3225800"/>
            <a:ext cx="10464801" cy="3302001"/>
          </a:xfrm>
          <a:prstGeom prst="rect">
            <a:avLst/>
          </a:prstGeom>
        </p:spPr>
        <p:txBody>
          <a:bodyPr/>
          <a:lstStyle/>
          <a:p>
            <a:pPr defTabSz="301447">
              <a:defRPr sz="4128"/>
            </a:pPr>
            <a:r>
              <a:t>The advantage of the commercial serial is that it creates a </a:t>
            </a:r>
            <a:r>
              <a:rPr u="sng"/>
              <a:t>long-term platform</a:t>
            </a:r>
            <a:r>
              <a:t> for the company to communicate its messages, and establishes a </a:t>
            </a:r>
            <a:r>
              <a:rPr u="sng"/>
              <a:t>long-term relationship</a:t>
            </a:r>
            <a:r>
              <a:t> with the viewer</a:t>
            </a:r>
          </a:p>
        </p:txBody>
      </p:sp>
      <p:sp>
        <p:nvSpPr>
          <p:cNvPr id="246" name="…but most of the times they are like this"/>
          <p:cNvSpPr txBox="1"/>
          <p:nvPr/>
        </p:nvSpPr>
        <p:spPr>
          <a:xfrm>
            <a:off x="1066800" y="574809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15468">
              <a:defRPr sz="4300"/>
            </a:pPr>
            <a:r>
              <a:t>Advertising as </a:t>
            </a:r>
            <a:r>
              <a:rPr u="sng"/>
              <a:t>Serials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…but most of the times they are like this"/>
          <p:cNvSpPr txBox="1"/>
          <p:nvPr/>
        </p:nvSpPr>
        <p:spPr>
          <a:xfrm>
            <a:off x="1066800" y="-170258"/>
            <a:ext cx="10464801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BMW</a:t>
            </a:r>
          </a:p>
        </p:txBody>
      </p:sp>
      <p:sp>
        <p:nvSpPr>
          <p:cNvPr id="249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889264" y="4936066"/>
            <a:ext cx="11226272" cy="3302001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Market: USA</a:t>
            </a:r>
          </a:p>
          <a:p>
            <a:pPr defTabSz="350520">
              <a:defRPr sz="4800"/>
            </a:pPr>
            <a:r>
              <a:t>Year: 2001</a:t>
            </a:r>
          </a:p>
          <a:p>
            <a:pPr defTabSz="350520">
              <a:defRPr sz="4800"/>
            </a:pPr>
            <a:r>
              <a:t>Values: luxury, innovation, technology</a:t>
            </a:r>
          </a:p>
        </p:txBody>
      </p:sp>
      <p:pic>
        <p:nvPicPr>
          <p:cNvPr id="250" name="download (28).jpeg" descr="download (28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0449" y="1834688"/>
            <a:ext cx="2857501" cy="285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BMW</a:t>
            </a:r>
          </a:p>
        </p:txBody>
      </p:sp>
      <p:pic>
        <p:nvPicPr>
          <p:cNvPr id="253" name="download (28).jpeg" descr="download (28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581621"/>
            <a:ext cx="1149913" cy="114991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54" name="Advertising budget"/>
          <p:cNvGraphicFramePr/>
          <p:nvPr/>
        </p:nvGraphicFramePr>
        <p:xfrm>
          <a:off x="1069170" y="2300955"/>
          <a:ext cx="4584193" cy="563541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255" name="Advertising Budget"/>
          <p:cNvGraphicFramePr/>
          <p:nvPr/>
        </p:nvGraphicFramePr>
        <p:xfrm>
          <a:off x="7757837" y="2300955"/>
          <a:ext cx="4584193" cy="563541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56" name="Freccia"/>
          <p:cNvSpPr/>
          <p:nvPr/>
        </p:nvSpPr>
        <p:spPr>
          <a:xfrm>
            <a:off x="6255599" y="5239600"/>
            <a:ext cx="900001" cy="900000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MW decreased sales in the US"/>
          <p:cNvSpPr txBox="1"/>
          <p:nvPr/>
        </p:nvSpPr>
        <p:spPr>
          <a:xfrm>
            <a:off x="863225" y="2933887"/>
            <a:ext cx="1786013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BMW decreased sales in the US</a:t>
            </a:r>
          </a:p>
        </p:txBody>
      </p:sp>
      <p:sp>
        <p:nvSpPr>
          <p:cNvPr id="259" name="increase brand identity in the US market"/>
          <p:cNvSpPr txBox="1"/>
          <p:nvPr/>
        </p:nvSpPr>
        <p:spPr>
          <a:xfrm>
            <a:off x="4036909" y="6250795"/>
            <a:ext cx="1786013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increase brand identity in the US market</a:t>
            </a:r>
          </a:p>
        </p:txBody>
      </p:sp>
      <p:sp>
        <p:nvSpPr>
          <p:cNvPr id="260" name="convey values of luxury, innovation, technology"/>
          <p:cNvSpPr txBox="1"/>
          <p:nvPr/>
        </p:nvSpPr>
        <p:spPr>
          <a:xfrm>
            <a:off x="6269192" y="6250795"/>
            <a:ext cx="1786012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convey values of luxury, innovation, technology</a:t>
            </a:r>
          </a:p>
        </p:txBody>
      </p:sp>
      <p:sp>
        <p:nvSpPr>
          <p:cNvPr id="261" name="co-values of the brand: manliness, sport cars, power"/>
          <p:cNvSpPr txBox="1"/>
          <p:nvPr/>
        </p:nvSpPr>
        <p:spPr>
          <a:xfrm>
            <a:off x="8501475" y="6066645"/>
            <a:ext cx="1786012" cy="2302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co-values of the brand: manliness, sport cars, power</a:t>
            </a:r>
          </a:p>
        </p:txBody>
      </p:sp>
      <p:sp>
        <p:nvSpPr>
          <p:cNvPr id="262" name="brand repositioning"/>
          <p:cNvSpPr txBox="1"/>
          <p:nvPr/>
        </p:nvSpPr>
        <p:spPr>
          <a:xfrm>
            <a:off x="4995545" y="4883337"/>
            <a:ext cx="43333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brand repositioning</a:t>
            </a:r>
          </a:p>
        </p:txBody>
      </p:sp>
      <p:sp>
        <p:nvSpPr>
          <p:cNvPr id="263" name="marketing strategy"/>
          <p:cNvSpPr txBox="1"/>
          <p:nvPr/>
        </p:nvSpPr>
        <p:spPr>
          <a:xfrm>
            <a:off x="5991981" y="3147578"/>
            <a:ext cx="218923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marketing strategy</a:t>
            </a:r>
          </a:p>
        </p:txBody>
      </p:sp>
      <p:sp>
        <p:nvSpPr>
          <p:cNvPr id="264" name="Linea"/>
          <p:cNvSpPr/>
          <p:nvPr/>
        </p:nvSpPr>
        <p:spPr>
          <a:xfrm>
            <a:off x="2764623" y="3716866"/>
            <a:ext cx="3187571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5" name="Linea"/>
          <p:cNvSpPr/>
          <p:nvPr/>
        </p:nvSpPr>
        <p:spPr>
          <a:xfrm>
            <a:off x="7086600" y="4089399"/>
            <a:ext cx="1" cy="6070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6" name="Linea"/>
          <p:cNvSpPr/>
          <p:nvPr/>
        </p:nvSpPr>
        <p:spPr>
          <a:xfrm flipH="1">
            <a:off x="5659900" y="5527444"/>
            <a:ext cx="1426700" cy="54663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7" name="Linea"/>
          <p:cNvSpPr/>
          <p:nvPr/>
        </p:nvSpPr>
        <p:spPr>
          <a:xfrm>
            <a:off x="7086599" y="5539303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8" name="Linea"/>
          <p:cNvSpPr/>
          <p:nvPr/>
        </p:nvSpPr>
        <p:spPr>
          <a:xfrm>
            <a:off x="7086599" y="5527444"/>
            <a:ext cx="1435631" cy="55388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9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BMW</a:t>
            </a:r>
          </a:p>
        </p:txBody>
      </p:sp>
      <p:pic>
        <p:nvPicPr>
          <p:cNvPr id="270" name="download (28).jpeg" descr="download (28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581621"/>
            <a:ext cx="1149913" cy="1149914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PROBLEM"/>
          <p:cNvSpPr txBox="1"/>
          <p:nvPr/>
        </p:nvSpPr>
        <p:spPr>
          <a:xfrm>
            <a:off x="948054" y="2102181"/>
            <a:ext cx="161635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PROBLEM</a:t>
            </a:r>
          </a:p>
        </p:txBody>
      </p:sp>
      <p:sp>
        <p:nvSpPr>
          <p:cNvPr id="272" name="SOLUTION"/>
          <p:cNvSpPr txBox="1"/>
          <p:nvPr/>
        </p:nvSpPr>
        <p:spPr>
          <a:xfrm>
            <a:off x="6258763" y="2102181"/>
            <a:ext cx="165567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SOLUTION</a:t>
            </a:r>
          </a:p>
        </p:txBody>
      </p:sp>
      <p:sp>
        <p:nvSpPr>
          <p:cNvPr id="273" name="SALES = MARKETING"/>
          <p:cNvSpPr txBox="1"/>
          <p:nvPr/>
        </p:nvSpPr>
        <p:spPr>
          <a:xfrm>
            <a:off x="487605" y="5936167"/>
            <a:ext cx="32385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SALES = MARKETING</a:t>
            </a:r>
          </a:p>
        </p:txBody>
      </p:sp>
      <p:sp>
        <p:nvSpPr>
          <p:cNvPr id="274" name="Linea"/>
          <p:cNvSpPr/>
          <p:nvPr/>
        </p:nvSpPr>
        <p:spPr>
          <a:xfrm flipV="1">
            <a:off x="1735666" y="4561078"/>
            <a:ext cx="1" cy="126102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2"/>
      <p:bldP build="whole" bldLvl="1" animBg="1" rev="0" advAuto="0" spid="263" grpId="6"/>
      <p:bldP build="whole" bldLvl="1" animBg="1" rev="0" advAuto="0" spid="258" grpId="2"/>
      <p:bldP build="whole" bldLvl="1" animBg="1" rev="0" advAuto="0" spid="272" grpId="5"/>
      <p:bldP build="whole" bldLvl="1" animBg="1" rev="0" advAuto="0" spid="265" grpId="7"/>
      <p:bldP build="whole" bldLvl="1" animBg="1" rev="0" advAuto="0" spid="266" grpId="9"/>
      <p:bldP build="whole" bldLvl="1" animBg="1" rev="0" advAuto="0" spid="262" grpId="8"/>
      <p:bldP build="whole" bldLvl="1" animBg="1" rev="0" advAuto="0" spid="274" grpId="3"/>
      <p:bldP build="whole" bldLvl="1" animBg="1" rev="0" advAuto="0" spid="259" grpId="10"/>
      <p:bldP build="whole" bldLvl="1" animBg="1" rev="0" advAuto="0" spid="273" grpId="4"/>
      <p:bldP build="whole" bldLvl="1" animBg="1" rev="0" advAuto="0" spid="271" grpId="1"/>
      <p:bldP build="whole" bldLvl="1" animBg="1" rev="0" advAuto="0" spid="268" grpId="13"/>
      <p:bldP build="whole" bldLvl="1" animBg="1" rev="0" advAuto="0" spid="261" grpId="14"/>
      <p:bldP build="whole" bldLvl="1" animBg="1" rev="0" advAuto="0" spid="267" grpId="1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Linea"/>
          <p:cNvSpPr/>
          <p:nvPr/>
        </p:nvSpPr>
        <p:spPr>
          <a:xfrm>
            <a:off x="2030734" y="2740112"/>
            <a:ext cx="5045257" cy="54579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7" name="sales decreased (2000)"/>
          <p:cNvSpPr txBox="1"/>
          <p:nvPr/>
        </p:nvSpPr>
        <p:spPr>
          <a:xfrm>
            <a:off x="2621075" y="2580403"/>
            <a:ext cx="333969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sales decreased (2000)</a:t>
            </a:r>
          </a:p>
        </p:txBody>
      </p:sp>
      <p:sp>
        <p:nvSpPr>
          <p:cNvPr id="278" name="brand repositioning"/>
          <p:cNvSpPr txBox="1"/>
          <p:nvPr/>
        </p:nvSpPr>
        <p:spPr>
          <a:xfrm>
            <a:off x="3372457" y="3240803"/>
            <a:ext cx="285292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brand repositioning</a:t>
            </a:r>
          </a:p>
        </p:txBody>
      </p:sp>
      <p:sp>
        <p:nvSpPr>
          <p:cNvPr id="279" name="use of storytelling (serial = 8 movies)"/>
          <p:cNvSpPr txBox="1"/>
          <p:nvPr/>
        </p:nvSpPr>
        <p:spPr>
          <a:xfrm>
            <a:off x="4011013" y="3904754"/>
            <a:ext cx="5233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of storytelling (serial = 8 movies)</a:t>
            </a:r>
          </a:p>
        </p:txBody>
      </p:sp>
      <p:sp>
        <p:nvSpPr>
          <p:cNvPr id="280" name="flip the % production/media ($24M total)"/>
          <p:cNvSpPr txBox="1"/>
          <p:nvPr/>
        </p:nvSpPr>
        <p:spPr>
          <a:xfrm>
            <a:off x="4424711" y="4721273"/>
            <a:ext cx="57945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flip the % production/media ($24M total)</a:t>
            </a:r>
          </a:p>
        </p:txBody>
      </p:sp>
      <p:sp>
        <p:nvSpPr>
          <p:cNvPr id="281" name="Hollywood-style short-films"/>
          <p:cNvSpPr txBox="1"/>
          <p:nvPr/>
        </p:nvSpPr>
        <p:spPr>
          <a:xfrm>
            <a:off x="5333625" y="5353919"/>
            <a:ext cx="397672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Hollywood-style short-films</a:t>
            </a:r>
          </a:p>
        </p:txBody>
      </p:sp>
      <p:sp>
        <p:nvSpPr>
          <p:cNvPr id="282" name="Internet distribution (2001)"/>
          <p:cNvSpPr txBox="1"/>
          <p:nvPr/>
        </p:nvSpPr>
        <p:spPr>
          <a:xfrm>
            <a:off x="6059235" y="6078502"/>
            <a:ext cx="381244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Internet distribution (2001)</a:t>
            </a:r>
          </a:p>
        </p:txBody>
      </p:sp>
      <p:sp>
        <p:nvSpPr>
          <p:cNvPr id="283" name="advertainment (branded content)"/>
          <p:cNvSpPr txBox="1"/>
          <p:nvPr/>
        </p:nvSpPr>
        <p:spPr>
          <a:xfrm>
            <a:off x="6888969" y="6803084"/>
            <a:ext cx="472683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advertainment (</a:t>
            </a:r>
            <a:r>
              <a:rPr u="sng"/>
              <a:t>branded content</a:t>
            </a:r>
            <a:r>
              <a:t>)</a:t>
            </a:r>
          </a:p>
        </p:txBody>
      </p:sp>
      <p:sp>
        <p:nvSpPr>
          <p:cNvPr id="284" name="sales up 17,4% (2002) + awards +…"/>
          <p:cNvSpPr txBox="1"/>
          <p:nvPr/>
        </p:nvSpPr>
        <p:spPr>
          <a:xfrm>
            <a:off x="7432959" y="7527666"/>
            <a:ext cx="5015485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sales up 17,4% (2002) + awards + </a:t>
            </a:r>
          </a:p>
          <a:p>
            <a:pPr algn="l"/>
            <a:r>
              <a:t>outsold Mercedes +</a:t>
            </a:r>
          </a:p>
          <a:p>
            <a:pPr algn="l"/>
            <a:r>
              <a:t>100M views (pre-Youtube)</a:t>
            </a:r>
          </a:p>
        </p:txBody>
      </p:sp>
      <p:sp>
        <p:nvSpPr>
          <p:cNvPr id="285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BMW</a:t>
            </a:r>
          </a:p>
        </p:txBody>
      </p:sp>
      <p:pic>
        <p:nvPicPr>
          <p:cNvPr id="286" name="download (28).jpeg" descr="download (28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581621"/>
            <a:ext cx="1149913" cy="1149914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problem"/>
          <p:cNvSpPr txBox="1"/>
          <p:nvPr/>
        </p:nvSpPr>
        <p:spPr>
          <a:xfrm>
            <a:off x="573290" y="2580403"/>
            <a:ext cx="1277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problem</a:t>
            </a:r>
          </a:p>
        </p:txBody>
      </p:sp>
      <p:sp>
        <p:nvSpPr>
          <p:cNvPr id="288" name="strategy"/>
          <p:cNvSpPr txBox="1"/>
          <p:nvPr/>
        </p:nvSpPr>
        <p:spPr>
          <a:xfrm>
            <a:off x="978001" y="3240803"/>
            <a:ext cx="126065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strategy</a:t>
            </a:r>
          </a:p>
        </p:txBody>
      </p:sp>
      <p:sp>
        <p:nvSpPr>
          <p:cNvPr id="289" name="operational"/>
          <p:cNvSpPr txBox="1"/>
          <p:nvPr/>
        </p:nvSpPr>
        <p:spPr>
          <a:xfrm>
            <a:off x="2146317" y="4721273"/>
            <a:ext cx="17010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operational</a:t>
            </a:r>
          </a:p>
        </p:txBody>
      </p:sp>
      <p:sp>
        <p:nvSpPr>
          <p:cNvPr id="290" name="Linea"/>
          <p:cNvSpPr/>
          <p:nvPr/>
        </p:nvSpPr>
        <p:spPr>
          <a:xfrm>
            <a:off x="709521" y="3141133"/>
            <a:ext cx="579659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1" name="Linea"/>
          <p:cNvSpPr/>
          <p:nvPr/>
        </p:nvSpPr>
        <p:spPr>
          <a:xfrm>
            <a:off x="1900623" y="4616167"/>
            <a:ext cx="579659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2" name="Linea"/>
          <p:cNvSpPr/>
          <p:nvPr/>
        </p:nvSpPr>
        <p:spPr>
          <a:xfrm>
            <a:off x="4423690" y="7479735"/>
            <a:ext cx="5796597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3" name="resolution"/>
          <p:cNvSpPr txBox="1"/>
          <p:nvPr/>
        </p:nvSpPr>
        <p:spPr>
          <a:xfrm>
            <a:off x="4869738" y="7527666"/>
            <a:ext cx="15035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hire_wp-728059.jpg" descr="hire_wp-7280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2249" y="389466"/>
            <a:ext cx="9180302" cy="6885227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https://youtu.be/PKYUtUw-8ig"/>
          <p:cNvSpPr txBox="1"/>
          <p:nvPr/>
        </p:nvSpPr>
        <p:spPr>
          <a:xfrm>
            <a:off x="4300067" y="7749481"/>
            <a:ext cx="440466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https://youtu.be/PKYUtUw-8ig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70000" y="2802466"/>
            <a:ext cx="10464801" cy="3302001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Stories: real of fictional?</a:t>
            </a:r>
            <a:br/>
            <a:r>
              <a:rPr sz="2800"/>
              <a:t>(a story doesn’t need to be authentic to work: Rashomon effect)</a:t>
            </a:r>
          </a:p>
        </p:txBody>
      </p:sp>
      <p:sp>
        <p:nvSpPr>
          <p:cNvPr id="299" name="…but most of the times they are like this"/>
          <p:cNvSpPr txBox="1"/>
          <p:nvPr/>
        </p:nvSpPr>
        <p:spPr>
          <a:xfrm>
            <a:off x="1066800" y="574809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 defTabSz="315468">
              <a:defRPr sz="4300"/>
            </a:pPr>
            <a:r>
              <a:t>Advertising as </a:t>
            </a:r>
            <a:r>
              <a:rPr u="sng"/>
              <a:t>Serials</a:t>
            </a:r>
          </a:p>
        </p:txBody>
      </p:sp>
      <p:sp>
        <p:nvSpPr>
          <p:cNvPr id="300" name="The company Core Story must be transformed into a collection of concrete stories relevant for the employees, customers, stakeholders"/>
          <p:cNvSpPr txBox="1"/>
          <p:nvPr/>
        </p:nvSpPr>
        <p:spPr>
          <a:xfrm>
            <a:off x="1269999" y="5685366"/>
            <a:ext cx="10464801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0520">
              <a:defRPr sz="4800"/>
            </a:lvl1pPr>
          </a:lstStyle>
          <a:p>
            <a:pPr/>
            <a:r>
              <a:t>Telling the Real Story</a:t>
            </a:r>
          </a:p>
        </p:txBody>
      </p:sp>
      <p:sp>
        <p:nvSpPr>
          <p:cNvPr id="301" name="Linea"/>
          <p:cNvSpPr/>
          <p:nvPr/>
        </p:nvSpPr>
        <p:spPr>
          <a:xfrm>
            <a:off x="6375399" y="2142066"/>
            <a:ext cx="1" cy="14224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2" name="Linea"/>
          <p:cNvSpPr/>
          <p:nvPr/>
        </p:nvSpPr>
        <p:spPr>
          <a:xfrm>
            <a:off x="6299200" y="5308600"/>
            <a:ext cx="1" cy="142240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2"/>
      <p:bldP build="whole" bldLvl="1" animBg="1" rev="0" advAuto="0" spid="301" grpId="1"/>
      <p:bldP build="whole" bldLvl="1" animBg="1" rev="0" advAuto="0" spid="300" grpId="4"/>
      <p:bldP build="whole" bldLvl="1" animBg="1" rev="0" advAuto="0" spid="30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DOVE</a:t>
            </a:r>
          </a:p>
        </p:txBody>
      </p:sp>
      <p:sp>
        <p:nvSpPr>
          <p:cNvPr id="305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889264" y="4936066"/>
            <a:ext cx="11226272" cy="3302001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Year: 2004-2019</a:t>
            </a:r>
          </a:p>
          <a:p>
            <a:pPr defTabSz="350520">
              <a:defRPr sz="4800"/>
            </a:pPr>
            <a:r>
              <a:t>Values: Real Beauty</a:t>
            </a:r>
          </a:p>
        </p:txBody>
      </p:sp>
      <p:pic>
        <p:nvPicPr>
          <p:cNvPr id="306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5850" y="1830455"/>
            <a:ext cx="3213100" cy="2527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ives of the lesson:…"/>
          <p:cNvSpPr txBox="1"/>
          <p:nvPr/>
        </p:nvSpPr>
        <p:spPr>
          <a:xfrm>
            <a:off x="2399676" y="1953870"/>
            <a:ext cx="8343520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Objectives of the lesson:</a:t>
            </a:r>
          </a:p>
          <a:p>
            <a:pPr algn="l">
              <a:defRPr b="1" i="1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33375" indent="-333375" algn="l">
              <a:buSzPct val="145000"/>
              <a:buChar char="-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Storytelling as the central driving force for advertising</a:t>
            </a:r>
          </a:p>
          <a:p>
            <a:pPr algn="l">
              <a:defRPr b="1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33375" indent="-333375" algn="l">
              <a:buSzPct val="145000"/>
              <a:buChar char="-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Advertising as Serials</a:t>
            </a:r>
          </a:p>
          <a:p>
            <a:pPr algn="l">
              <a:defRPr b="1"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marL="333375" indent="-333375" algn="l">
              <a:buSzPct val="145000"/>
              <a:buChar char="-"/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Advertising as a channel to convey values</a:t>
            </a:r>
          </a:p>
        </p:txBody>
      </p:sp>
      <p:sp>
        <p:nvSpPr>
          <p:cNvPr id="133" name="Reference: Fog, Butz, Yakaboylu, Storytelling, Branding in Practice, 2005 (pp. 30-95)"/>
          <p:cNvSpPr txBox="1"/>
          <p:nvPr/>
        </p:nvSpPr>
        <p:spPr>
          <a:xfrm>
            <a:off x="1181048" y="6636671"/>
            <a:ext cx="1064270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+mj-lt"/>
                <a:ea typeface="+mj-ea"/>
                <a:cs typeface="+mj-cs"/>
                <a:sym typeface="Helvetica Neue"/>
              </a:defRPr>
            </a:pPr>
            <a:r>
              <a:t>Reference: Fog, Butz, Yakaboylu, </a:t>
            </a:r>
            <a:r>
              <a:rPr i="1"/>
              <a:t>Storytelling, Branding in Practice</a:t>
            </a:r>
            <a:r>
              <a:t>, 2005</a:t>
            </a:r>
            <a:br/>
            <a:r>
              <a:t>(pp. 151-173)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he Real Truth About Beauty: a Global Report…"/>
          <p:cNvSpPr txBox="1"/>
          <p:nvPr/>
        </p:nvSpPr>
        <p:spPr>
          <a:xfrm>
            <a:off x="501996" y="3149986"/>
            <a:ext cx="3401228" cy="2670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Real Truth About Beauty: a Global Report </a:t>
            </a:r>
          </a:p>
          <a:p>
            <a:pPr/>
            <a:r>
              <a:t>=</a:t>
            </a:r>
          </a:p>
          <a:p>
            <a:pPr/>
            <a:r>
              <a:t>only 2% of women describe theirselves as beautiful</a:t>
            </a:r>
          </a:p>
        </p:txBody>
      </p:sp>
      <p:sp>
        <p:nvSpPr>
          <p:cNvPr id="309" name="convey the real value of beauty through a redefinition of the value"/>
          <p:cNvSpPr txBox="1"/>
          <p:nvPr/>
        </p:nvSpPr>
        <p:spPr>
          <a:xfrm>
            <a:off x="5574925" y="7048886"/>
            <a:ext cx="6143832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convey the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real</a:t>
            </a:r>
            <a:r>
              <a:t> value of beauty through a </a:t>
            </a:r>
            <a:r>
              <a:rPr u="sng"/>
              <a:t>redefinition of the value</a:t>
            </a:r>
          </a:p>
        </p:txBody>
      </p:sp>
      <p:sp>
        <p:nvSpPr>
          <p:cNvPr id="310" name="widening the definition of beauty"/>
          <p:cNvSpPr txBox="1"/>
          <p:nvPr/>
        </p:nvSpPr>
        <p:spPr>
          <a:xfrm>
            <a:off x="6299412" y="5367433"/>
            <a:ext cx="433330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widening the definition of beauty</a:t>
            </a:r>
          </a:p>
        </p:txBody>
      </p:sp>
      <p:sp>
        <p:nvSpPr>
          <p:cNvPr id="311" name="Linea"/>
          <p:cNvSpPr/>
          <p:nvPr/>
        </p:nvSpPr>
        <p:spPr>
          <a:xfrm>
            <a:off x="4006312" y="3841037"/>
            <a:ext cx="3187572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2" name="Linea"/>
          <p:cNvSpPr/>
          <p:nvPr/>
        </p:nvSpPr>
        <p:spPr>
          <a:xfrm>
            <a:off x="8390466" y="4757646"/>
            <a:ext cx="1" cy="6070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3" name="Linea"/>
          <p:cNvSpPr/>
          <p:nvPr/>
        </p:nvSpPr>
        <p:spPr>
          <a:xfrm>
            <a:off x="8390466" y="6207550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DOVE</a:t>
            </a:r>
          </a:p>
        </p:txBody>
      </p:sp>
      <p:sp>
        <p:nvSpPr>
          <p:cNvPr id="315" name="has beauty became unachievable?"/>
          <p:cNvSpPr txBox="1"/>
          <p:nvPr/>
        </p:nvSpPr>
        <p:spPr>
          <a:xfrm>
            <a:off x="7296972" y="3242208"/>
            <a:ext cx="2186989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has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beauty</a:t>
            </a:r>
            <a:r>
              <a:t> became unachievable?</a:t>
            </a:r>
          </a:p>
        </p:txBody>
      </p:sp>
      <p:pic>
        <p:nvPicPr>
          <p:cNvPr id="316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PROBLEM"/>
          <p:cNvSpPr txBox="1"/>
          <p:nvPr/>
        </p:nvSpPr>
        <p:spPr>
          <a:xfrm>
            <a:off x="1418556" y="2330161"/>
            <a:ext cx="16163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PROBLEM</a:t>
            </a:r>
          </a:p>
        </p:txBody>
      </p:sp>
      <p:sp>
        <p:nvSpPr>
          <p:cNvPr id="318" name="SOLUTION"/>
          <p:cNvSpPr txBox="1"/>
          <p:nvPr/>
        </p:nvSpPr>
        <p:spPr>
          <a:xfrm>
            <a:off x="7562629" y="2330161"/>
            <a:ext cx="165567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SOLUTION</a:t>
            </a:r>
          </a:p>
        </p:txBody>
      </p:sp>
      <p:sp>
        <p:nvSpPr>
          <p:cNvPr id="319" name="CUSTOMER…"/>
          <p:cNvSpPr txBox="1"/>
          <p:nvPr/>
        </p:nvSpPr>
        <p:spPr>
          <a:xfrm>
            <a:off x="1221045" y="6823050"/>
            <a:ext cx="2011376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CUSTOMER </a:t>
            </a:r>
          </a:p>
          <a:p>
            <a:pPr/>
            <a:r>
              <a:t>RELATIONS </a:t>
            </a:r>
          </a:p>
          <a:p>
            <a:pPr/>
            <a:r>
              <a:t>= </a:t>
            </a:r>
          </a:p>
          <a:p>
            <a:pPr/>
            <a:r>
              <a:t>PR</a:t>
            </a:r>
          </a:p>
        </p:txBody>
      </p:sp>
      <p:sp>
        <p:nvSpPr>
          <p:cNvPr id="320" name="Linea"/>
          <p:cNvSpPr/>
          <p:nvPr/>
        </p:nvSpPr>
        <p:spPr>
          <a:xfrm flipV="1">
            <a:off x="2226733" y="5980598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7"/>
      <p:bldP build="whole" bldLvl="1" animBg="1" rev="0" advAuto="0" spid="313" grpId="9"/>
      <p:bldP build="whole" bldLvl="1" animBg="1" rev="0" advAuto="0" spid="317" grpId="1"/>
      <p:bldP build="whole" bldLvl="1" animBg="1" rev="0" advAuto="0" spid="320" grpId="3"/>
      <p:bldP build="whole" bldLvl="1" animBg="1" rev="0" advAuto="0" spid="308" grpId="2"/>
      <p:bldP build="whole" bldLvl="1" animBg="1" rev="0" advAuto="0" spid="315" grpId="6"/>
      <p:bldP build="whole" bldLvl="1" animBg="1" rev="0" advAuto="0" spid="318" grpId="5"/>
      <p:bldP build="whole" bldLvl="1" animBg="1" rev="0" advAuto="0" spid="310" grpId="8"/>
      <p:bldP build="whole" bldLvl="1" animBg="1" rev="0" advAuto="0" spid="319" grpId="4"/>
      <p:bldP build="whole" bldLvl="1" animBg="1" rev="0" advAuto="0" spid="309" grpId="1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he Real Truth About Beauty: a Global Report…"/>
          <p:cNvSpPr txBox="1"/>
          <p:nvPr/>
        </p:nvSpPr>
        <p:spPr>
          <a:xfrm>
            <a:off x="501996" y="3149986"/>
            <a:ext cx="3401228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Real Truth About Beauty: a Global Report </a:t>
            </a:r>
          </a:p>
          <a:p>
            <a:pPr/>
            <a:r>
              <a:t>=</a:t>
            </a:r>
          </a:p>
          <a:p>
            <a:pPr/>
            <a:r>
              <a:t>only 2% of women describe theirselves as beautiful</a:t>
            </a:r>
          </a:p>
        </p:txBody>
      </p:sp>
      <p:sp>
        <p:nvSpPr>
          <p:cNvPr id="323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DOVE</a:t>
            </a:r>
          </a:p>
        </p:txBody>
      </p:sp>
      <p:pic>
        <p:nvPicPr>
          <p:cNvPr id="324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PROBLEM"/>
          <p:cNvSpPr txBox="1"/>
          <p:nvPr/>
        </p:nvSpPr>
        <p:spPr>
          <a:xfrm>
            <a:off x="1418556" y="2330161"/>
            <a:ext cx="161635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PROBLEM</a:t>
            </a:r>
          </a:p>
        </p:txBody>
      </p:sp>
      <p:sp>
        <p:nvSpPr>
          <p:cNvPr id="326" name="Linea"/>
          <p:cNvSpPr/>
          <p:nvPr/>
        </p:nvSpPr>
        <p:spPr>
          <a:xfrm>
            <a:off x="3987800" y="4326466"/>
            <a:ext cx="161635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7" name="“the limited portrayal of beauty is preventing women from recognizing and enjoying beauty in themselves and in others"/>
          <p:cNvSpPr txBox="1"/>
          <p:nvPr/>
        </p:nvSpPr>
        <p:spPr>
          <a:xfrm>
            <a:off x="5886796" y="3727637"/>
            <a:ext cx="6514448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“the limited portrayal of beauty is preventing women from recognizing and enjoying beauty in themselves and in others</a:t>
            </a:r>
          </a:p>
        </p:txBody>
      </p:sp>
      <p:sp>
        <p:nvSpPr>
          <p:cNvPr id="328" name="Linea"/>
          <p:cNvSpPr/>
          <p:nvPr/>
        </p:nvSpPr>
        <p:spPr>
          <a:xfrm>
            <a:off x="9203266" y="5115925"/>
            <a:ext cx="1" cy="92544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29" name="target: girls 14 to older women 65 yo"/>
          <p:cNvSpPr txBox="1"/>
          <p:nvPr/>
        </p:nvSpPr>
        <p:spPr>
          <a:xfrm>
            <a:off x="5886796" y="6415803"/>
            <a:ext cx="65144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target: girls 14 to older women 65 yo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2"/>
      <p:bldP build="whole" bldLvl="1" animBg="1" rev="0" advAuto="0" spid="328" grpId="3"/>
      <p:bldP build="whole" bldLvl="1" animBg="1" rev="0" advAuto="0" spid="326" grpId="1"/>
      <p:bldP build="whole" bldLvl="1" animBg="1" rev="0" advAuto="0" spid="329" grpId="4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sto"/>
          <p:cNvSpPr txBox="1"/>
          <p:nvPr/>
        </p:nvSpPr>
        <p:spPr>
          <a:xfrm>
            <a:off x="6402882" y="7749481"/>
            <a:ext cx="1990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332" name="download (15).png" descr="download (1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DOVE tick box (2004)"/>
          <p:cNvSpPr txBox="1"/>
          <p:nvPr/>
        </p:nvSpPr>
        <p:spPr>
          <a:xfrm>
            <a:off x="4960111" y="995849"/>
            <a:ext cx="308457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 tick box (2004)</a:t>
            </a:r>
          </a:p>
        </p:txBody>
      </p:sp>
      <p:pic>
        <p:nvPicPr>
          <p:cNvPr id="334" name="8469372_orig.jpg" descr="8469372_ori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797" y="2385927"/>
            <a:ext cx="9501339" cy="4911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2240658_orig.jpg" descr="2240658_orig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74263" y="2385927"/>
            <a:ext cx="9856274" cy="49117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download (29).jpeg" descr="download (29)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80053" y="2385927"/>
            <a:ext cx="8444694" cy="491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4" grpId="1"/>
      <p:bldP build="whole" bldLvl="1" animBg="1" rev="0" advAuto="0" spid="336" grpId="3"/>
      <p:bldP build="whole" bldLvl="1" animBg="1" rev="0" advAuto="0" spid="33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sto"/>
          <p:cNvSpPr txBox="1"/>
          <p:nvPr/>
        </p:nvSpPr>
        <p:spPr>
          <a:xfrm>
            <a:off x="6402882" y="7749481"/>
            <a:ext cx="1990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339" name="download (15).png" descr="download (1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DOVE Real Beauty Come in all Shapes and Sizes (2005)"/>
          <p:cNvSpPr txBox="1"/>
          <p:nvPr/>
        </p:nvSpPr>
        <p:spPr>
          <a:xfrm>
            <a:off x="3158439" y="995849"/>
            <a:ext cx="790712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 Real Beauty Come in all Shapes and Sizes (2005)</a:t>
            </a:r>
          </a:p>
        </p:txBody>
      </p:sp>
      <p:pic>
        <p:nvPicPr>
          <p:cNvPr id="341" name="4157df2b6130ae2b6b2721807386f0b6.png" descr="4157df2b6130ae2b6b2721807386f0b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8113" y="2321037"/>
            <a:ext cx="6948574" cy="54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sto"/>
          <p:cNvSpPr txBox="1"/>
          <p:nvPr/>
        </p:nvSpPr>
        <p:spPr>
          <a:xfrm>
            <a:off x="6402882" y="7749481"/>
            <a:ext cx="1990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344" name="download (15).png" descr="download (1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“No Wonder Our Perception of Beauty is Distorted” (2006)"/>
          <p:cNvSpPr txBox="1"/>
          <p:nvPr/>
        </p:nvSpPr>
        <p:spPr>
          <a:xfrm>
            <a:off x="2986379" y="995849"/>
            <a:ext cx="825124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“No Wonder Our Perception of Beauty is Distorted” (2006)</a:t>
            </a:r>
          </a:p>
        </p:txBody>
      </p:sp>
      <p:pic>
        <p:nvPicPr>
          <p:cNvPr id="346" name="download (30).jpeg" descr="download (30)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4608" y="2658854"/>
            <a:ext cx="6399659" cy="3888682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https://youtu.be/iYhCn0jf46U"/>
          <p:cNvSpPr txBox="1"/>
          <p:nvPr/>
        </p:nvSpPr>
        <p:spPr>
          <a:xfrm>
            <a:off x="4395927" y="7385902"/>
            <a:ext cx="42129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https://youtu.be/iYhCn0jf46U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sto"/>
          <p:cNvSpPr txBox="1"/>
          <p:nvPr/>
        </p:nvSpPr>
        <p:spPr>
          <a:xfrm>
            <a:off x="6402882" y="7749481"/>
            <a:ext cx="1990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350" name="download (15).png" descr="download (1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DOVE: Focusing on women ages 50-64 (2007-08) (ph: Annie Leibovitz)"/>
          <p:cNvSpPr txBox="1"/>
          <p:nvPr/>
        </p:nvSpPr>
        <p:spPr>
          <a:xfrm>
            <a:off x="2367550" y="995849"/>
            <a:ext cx="992916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Focusing on women ages 50-64 (2007-08) (ph: Annie Leibovitz)</a:t>
            </a:r>
          </a:p>
        </p:txBody>
      </p:sp>
      <p:sp>
        <p:nvSpPr>
          <p:cNvPr id="352" name="Testo"/>
          <p:cNvSpPr txBox="1"/>
          <p:nvPr/>
        </p:nvSpPr>
        <p:spPr>
          <a:xfrm>
            <a:off x="6402882" y="7385902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353" name="_49932_5_d451ed328aeeb2b1a508694e70c76148.jpg" descr="_49932_5_d451ed328aeeb2b1a508694e70c7614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8481" y="1730042"/>
            <a:ext cx="9785279" cy="665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ove1.jpg" descr="dove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16666" y="1730042"/>
            <a:ext cx="10107327" cy="665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OGIM_01702_12651995A.JPG" descr="OGIM_01702_12651995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56485" y="1730042"/>
            <a:ext cx="8871987" cy="66539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3" grpId="1"/>
      <p:bldP build="whole" bldLvl="1" animBg="1" rev="0" advAuto="0" spid="354" grpId="2"/>
      <p:bldP build="whole" bldLvl="1" animBg="1" rev="0" advAuto="0" spid="355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sto"/>
          <p:cNvSpPr txBox="1"/>
          <p:nvPr/>
        </p:nvSpPr>
        <p:spPr>
          <a:xfrm>
            <a:off x="6402882" y="7749481"/>
            <a:ext cx="199036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358" name="download (15).png" descr="download (15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DOVE: Self-esteem project (2010)"/>
          <p:cNvSpPr txBox="1"/>
          <p:nvPr/>
        </p:nvSpPr>
        <p:spPr>
          <a:xfrm>
            <a:off x="4101642" y="995849"/>
            <a:ext cx="480151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Self-esteem project (2010)</a:t>
            </a:r>
          </a:p>
        </p:txBody>
      </p:sp>
      <p:sp>
        <p:nvSpPr>
          <p:cNvPr id="360" name="Testo"/>
          <p:cNvSpPr txBox="1"/>
          <p:nvPr/>
        </p:nvSpPr>
        <p:spPr>
          <a:xfrm>
            <a:off x="6402882" y="7385902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361" name="Schermata 2019-03-04 alle 12.58.30.png" descr="Schermata 2019-03-04 alle 12.58.3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7416" y="2232606"/>
            <a:ext cx="3773970" cy="1818204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https://youtu.be/c96SNJihPjQ"/>
          <p:cNvSpPr txBox="1"/>
          <p:nvPr/>
        </p:nvSpPr>
        <p:spPr>
          <a:xfrm>
            <a:off x="5358130" y="2911178"/>
            <a:ext cx="43205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https://youtu.be/c96SNJihPjQ</a:t>
            </a:r>
          </a:p>
        </p:txBody>
      </p:sp>
      <p:pic>
        <p:nvPicPr>
          <p:cNvPr id="363" name="Schermata 2019-03-04 alle 13.01.58.png" descr="Schermata 2019-03-04 alle 13.01.5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7777" y="4603194"/>
            <a:ext cx="3839913" cy="186475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https://youtu.be/ABhTaFWIrO4"/>
          <p:cNvSpPr txBox="1"/>
          <p:nvPr/>
        </p:nvSpPr>
        <p:spPr>
          <a:xfrm>
            <a:off x="5294274" y="4826508"/>
            <a:ext cx="444825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https://youtu.be/ABhTaFWIrO4</a:t>
            </a:r>
          </a:p>
        </p:txBody>
      </p:sp>
      <p:pic>
        <p:nvPicPr>
          <p:cNvPr id="365" name="Schermata 2019-03-04 alle 13.09.59.png" descr="Schermata 2019-03-04 alle 13.09.5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8281" y="6711584"/>
            <a:ext cx="3275535" cy="1864750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https://youtu.be/Ei6JvK0W60I"/>
          <p:cNvSpPr txBox="1"/>
          <p:nvPr/>
        </p:nvSpPr>
        <p:spPr>
          <a:xfrm>
            <a:off x="5358130" y="7181455"/>
            <a:ext cx="43205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https://youtu.be/Ei6JvK0W60I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5" grpId="5"/>
      <p:bldP build="whole" bldLvl="1" animBg="1" rev="0" advAuto="0" spid="366" grpId="6"/>
      <p:bldP build="whole" bldLvl="1" animBg="1" rev="0" advAuto="0" spid="362" grpId="2"/>
      <p:bldP build="whole" bldLvl="1" animBg="1" rev="0" advAuto="0" spid="364" grpId="4"/>
      <p:bldP build="whole" bldLvl="1" animBg="1" rev="0" advAuto="0" spid="361" grpId="1"/>
      <p:bldP build="whole" bldLvl="1" animBg="1" rev="0" advAuto="0" spid="363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DOVE: Sketches (2013)"/>
          <p:cNvSpPr txBox="1"/>
          <p:nvPr/>
        </p:nvSpPr>
        <p:spPr>
          <a:xfrm>
            <a:off x="4827371" y="995849"/>
            <a:ext cx="335005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Sketches (2013)</a:t>
            </a:r>
          </a:p>
        </p:txBody>
      </p:sp>
      <p:sp>
        <p:nvSpPr>
          <p:cNvPr id="370" name="Testo"/>
          <p:cNvSpPr txBox="1"/>
          <p:nvPr/>
        </p:nvSpPr>
        <p:spPr>
          <a:xfrm>
            <a:off x="6402882" y="709216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sp>
        <p:nvSpPr>
          <p:cNvPr id="371" name="https://youtu.be/XpaOjMXyJGk"/>
          <p:cNvSpPr txBox="1"/>
          <p:nvPr/>
        </p:nvSpPr>
        <p:spPr>
          <a:xfrm>
            <a:off x="4243527" y="7092167"/>
            <a:ext cx="451774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https://youtu.be/XpaOjMXyJGk</a:t>
            </a:r>
          </a:p>
        </p:txBody>
      </p:sp>
      <p:pic>
        <p:nvPicPr>
          <p:cNvPr id="372" name="sketches_hero-291600.jpg.ulenscale.767x360.jpg" descr="sketches_hero-291600.jpg.ulenscale.767x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949" y="1988538"/>
            <a:ext cx="97409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DOVE: Selfie (2014), Legacy (2014)"/>
          <p:cNvSpPr txBox="1"/>
          <p:nvPr/>
        </p:nvSpPr>
        <p:spPr>
          <a:xfrm>
            <a:off x="4027881" y="995849"/>
            <a:ext cx="49490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Selfie (2014), Legacy (2014)</a:t>
            </a:r>
          </a:p>
        </p:txBody>
      </p:sp>
      <p:sp>
        <p:nvSpPr>
          <p:cNvPr id="376" name="Testo"/>
          <p:cNvSpPr txBox="1"/>
          <p:nvPr/>
        </p:nvSpPr>
        <p:spPr>
          <a:xfrm>
            <a:off x="6402882" y="709216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377" name="Schermata 2019-03-04 alle 15.07.05.png" descr="Schermata 2019-03-04 alle 15.07.0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266" y="2306038"/>
            <a:ext cx="4949039" cy="242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https://youtu.be/_3agBWqGfRo"/>
          <p:cNvSpPr txBox="1"/>
          <p:nvPr/>
        </p:nvSpPr>
        <p:spPr>
          <a:xfrm>
            <a:off x="6662115" y="3289275"/>
            <a:ext cx="45573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https://youtu.be/_3agBWqGfRo</a:t>
            </a:r>
          </a:p>
        </p:txBody>
      </p:sp>
      <p:sp>
        <p:nvSpPr>
          <p:cNvPr id="379" name="https://youtu.be/Pqknd1ohhT4"/>
          <p:cNvSpPr txBox="1"/>
          <p:nvPr/>
        </p:nvSpPr>
        <p:spPr>
          <a:xfrm>
            <a:off x="6721398" y="5973221"/>
            <a:ext cx="44388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https://youtu.be/Pqknd1ohhT4</a:t>
            </a:r>
          </a:p>
        </p:txBody>
      </p:sp>
      <p:pic>
        <p:nvPicPr>
          <p:cNvPr id="380" name="Schermata 2019-03-04 alle 15.25.16.png" descr="Schermata 2019-03-04 alle 15.25.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961" y="5350507"/>
            <a:ext cx="4949649" cy="24275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DOVE: Choose Beautiful (2015)"/>
          <p:cNvSpPr txBox="1"/>
          <p:nvPr/>
        </p:nvSpPr>
        <p:spPr>
          <a:xfrm>
            <a:off x="4271111" y="995849"/>
            <a:ext cx="44625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Choose Beautiful (2015)</a:t>
            </a:r>
          </a:p>
        </p:txBody>
      </p:sp>
      <p:pic>
        <p:nvPicPr>
          <p:cNvPr id="384" name="Schermata 2019-03-04 alle 15.01.59.png" descr="Schermata 2019-03-04 alle 15.01.5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1900" y="2063927"/>
            <a:ext cx="8001001" cy="392430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https://youtu.be/7DdM-4siaQw"/>
          <p:cNvSpPr txBox="1"/>
          <p:nvPr/>
        </p:nvSpPr>
        <p:spPr>
          <a:xfrm>
            <a:off x="4263034" y="7092167"/>
            <a:ext cx="447873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https://youtu.be/7DdM-4siaQw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babe304af2fcfe3266074c1ee8448599.jpg" descr="babe304af2fcfe3266074c1ee84485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866" y="791632"/>
            <a:ext cx="5862279" cy="769164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Linea"/>
          <p:cNvSpPr/>
          <p:nvPr/>
        </p:nvSpPr>
        <p:spPr>
          <a:xfrm>
            <a:off x="6560053" y="6680200"/>
            <a:ext cx="4968574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7" name="Linea"/>
          <p:cNvSpPr/>
          <p:nvPr/>
        </p:nvSpPr>
        <p:spPr>
          <a:xfrm>
            <a:off x="6543119" y="5444066"/>
            <a:ext cx="496857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8" name="Linea"/>
          <p:cNvSpPr/>
          <p:nvPr/>
        </p:nvSpPr>
        <p:spPr>
          <a:xfrm>
            <a:off x="6543120" y="4586653"/>
            <a:ext cx="496857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9" name="Linea"/>
          <p:cNvSpPr/>
          <p:nvPr/>
        </p:nvSpPr>
        <p:spPr>
          <a:xfrm>
            <a:off x="6543119" y="2910253"/>
            <a:ext cx="496857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0" name="Linea"/>
          <p:cNvSpPr/>
          <p:nvPr/>
        </p:nvSpPr>
        <p:spPr>
          <a:xfrm>
            <a:off x="726363" y="742787"/>
            <a:ext cx="1078572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1" name="Sense-making"/>
          <p:cNvSpPr txBox="1"/>
          <p:nvPr/>
        </p:nvSpPr>
        <p:spPr>
          <a:xfrm>
            <a:off x="9334075" y="6678270"/>
            <a:ext cx="220218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Sense-making</a:t>
            </a:r>
          </a:p>
        </p:txBody>
      </p:sp>
      <p:sp>
        <p:nvSpPr>
          <p:cNvPr id="142" name="Branding in Practice"/>
          <p:cNvSpPr txBox="1"/>
          <p:nvPr/>
        </p:nvSpPr>
        <p:spPr>
          <a:xfrm>
            <a:off x="8518431" y="5402897"/>
            <a:ext cx="307147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Branding in Practice</a:t>
            </a:r>
          </a:p>
        </p:txBody>
      </p:sp>
      <p:sp>
        <p:nvSpPr>
          <p:cNvPr id="143" name="Structure of Stories"/>
          <p:cNvSpPr txBox="1"/>
          <p:nvPr/>
        </p:nvSpPr>
        <p:spPr>
          <a:xfrm>
            <a:off x="8627905" y="4564697"/>
            <a:ext cx="295412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Structure of Stories</a:t>
            </a:r>
          </a:p>
        </p:txBody>
      </p:sp>
      <p:sp>
        <p:nvSpPr>
          <p:cNvPr id="144" name="Content Management"/>
          <p:cNvSpPr txBox="1"/>
          <p:nvPr/>
        </p:nvSpPr>
        <p:spPr>
          <a:xfrm>
            <a:off x="8305071" y="2862896"/>
            <a:ext cx="326959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Content Management</a:t>
            </a:r>
          </a:p>
        </p:txBody>
      </p:sp>
      <p:sp>
        <p:nvSpPr>
          <p:cNvPr id="145" name="Story-telling and Story-listening"/>
          <p:cNvSpPr txBox="1"/>
          <p:nvPr/>
        </p:nvSpPr>
        <p:spPr>
          <a:xfrm>
            <a:off x="6874779" y="738927"/>
            <a:ext cx="47247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Story-telling and Story-listening</a:t>
            </a:r>
          </a:p>
        </p:txBody>
      </p:sp>
      <p:sp>
        <p:nvSpPr>
          <p:cNvPr id="146" name="The Tree of Corporate Storytelling"/>
          <p:cNvSpPr txBox="1"/>
          <p:nvPr/>
        </p:nvSpPr>
        <p:spPr>
          <a:xfrm>
            <a:off x="1291894" y="226670"/>
            <a:ext cx="503621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Tree of Corporate Storytelling</a:t>
            </a:r>
          </a:p>
        </p:txBody>
      </p:sp>
      <p:sp>
        <p:nvSpPr>
          <p:cNvPr id="147" name="Freccia"/>
          <p:cNvSpPr/>
          <p:nvPr/>
        </p:nvSpPr>
        <p:spPr>
          <a:xfrm rot="16200000">
            <a:off x="8965196" y="3361316"/>
            <a:ext cx="6452559" cy="1113898"/>
          </a:xfrm>
          <a:prstGeom prst="rightArrow">
            <a:avLst>
              <a:gd name="adj1" fmla="val 32000"/>
              <a:gd name="adj2" fmla="val 72969"/>
            </a:avLst>
          </a:prstGeom>
          <a:gradFill>
            <a:gsLst>
              <a:gs pos="0">
                <a:srgbClr val="FF8DC6"/>
              </a:gs>
              <a:gs pos="100000">
                <a:srgbClr val="56C1FF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7"/>
      <p:bldP build="whole" bldLvl="1" animBg="1" rev="0" advAuto="0" spid="141" grpId="2"/>
      <p:bldP build="whole" bldLvl="1" animBg="1" rev="0" advAuto="0" spid="143" grpId="6"/>
      <p:bldP build="whole" bldLvl="1" animBg="1" rev="0" advAuto="0" spid="147" grpId="10"/>
      <p:bldP build="whole" bldLvl="1" animBg="1" rev="0" advAuto="0" spid="137" grpId="3"/>
      <p:bldP build="whole" bldLvl="1" animBg="1" rev="0" advAuto="0" spid="142" grpId="4"/>
      <p:bldP build="whole" bldLvl="1" animBg="1" rev="0" advAuto="0" spid="136" grpId="1"/>
      <p:bldP build="whole" bldLvl="1" animBg="1" rev="0" advAuto="0" spid="144" grpId="8"/>
      <p:bldP build="whole" bldLvl="1" animBg="1" rev="0" advAuto="0" spid="138" grpId="5"/>
      <p:bldP build="whole" bldLvl="1" animBg="1" rev="0" advAuto="0" spid="145" grpId="9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DOVE: My Beauty, My Say (2016)"/>
          <p:cNvSpPr txBox="1"/>
          <p:nvPr/>
        </p:nvSpPr>
        <p:spPr>
          <a:xfrm>
            <a:off x="4138218" y="995849"/>
            <a:ext cx="472836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DOVE: My Beauty, My Say (2016)</a:t>
            </a:r>
          </a:p>
        </p:txBody>
      </p:sp>
      <p:sp>
        <p:nvSpPr>
          <p:cNvPr id="389" name="Testo"/>
          <p:cNvSpPr txBox="1"/>
          <p:nvPr/>
        </p:nvSpPr>
        <p:spPr>
          <a:xfrm>
            <a:off x="6402882" y="709216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sp>
        <p:nvSpPr>
          <p:cNvPr id="390" name="https://youtu.be/_XOa7zVqxA4"/>
          <p:cNvSpPr txBox="1"/>
          <p:nvPr/>
        </p:nvSpPr>
        <p:spPr>
          <a:xfrm>
            <a:off x="4274464" y="7106248"/>
            <a:ext cx="44558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https://youtu.be/_XOa7zVqxA4</a:t>
            </a:r>
          </a:p>
        </p:txBody>
      </p:sp>
      <p:pic>
        <p:nvPicPr>
          <p:cNvPr id="391" name="TAB-485671.jpg.ulenscale.767x360.jpg" descr="TAB-485671.jpg.ulenscale.767x36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950" y="1988538"/>
            <a:ext cx="9740900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Linea"/>
          <p:cNvSpPr/>
          <p:nvPr/>
        </p:nvSpPr>
        <p:spPr>
          <a:xfrm>
            <a:off x="2030734" y="2740112"/>
            <a:ext cx="5045257" cy="545794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4" name="distorted value of Beauty"/>
          <p:cNvSpPr txBox="1"/>
          <p:nvPr/>
        </p:nvSpPr>
        <p:spPr>
          <a:xfrm>
            <a:off x="2469132" y="2580403"/>
            <a:ext cx="36435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distorted value of Beauty</a:t>
            </a:r>
          </a:p>
        </p:txBody>
      </p:sp>
      <p:sp>
        <p:nvSpPr>
          <p:cNvPr id="395" name="social communication (CSR)"/>
          <p:cNvSpPr txBox="1"/>
          <p:nvPr/>
        </p:nvSpPr>
        <p:spPr>
          <a:xfrm>
            <a:off x="3078800" y="3240804"/>
            <a:ext cx="408371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social communication (CSR)</a:t>
            </a:r>
          </a:p>
        </p:txBody>
      </p:sp>
      <p:sp>
        <p:nvSpPr>
          <p:cNvPr id="396" name="use of storytelling to create series based on values"/>
          <p:cNvSpPr txBox="1"/>
          <p:nvPr/>
        </p:nvSpPr>
        <p:spPr>
          <a:xfrm>
            <a:off x="3695478" y="3901163"/>
            <a:ext cx="725302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 of storytelling to create series based on values</a:t>
            </a:r>
          </a:p>
        </p:txBody>
      </p:sp>
      <p:sp>
        <p:nvSpPr>
          <p:cNvPr id="397" name="a new concept of beauty"/>
          <p:cNvSpPr txBox="1"/>
          <p:nvPr/>
        </p:nvSpPr>
        <p:spPr>
          <a:xfrm>
            <a:off x="4706061" y="4760864"/>
            <a:ext cx="359267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new concept of beauty</a:t>
            </a:r>
          </a:p>
        </p:txBody>
      </p:sp>
      <p:sp>
        <p:nvSpPr>
          <p:cNvPr id="398" name="self-esteem value"/>
          <p:cNvSpPr txBox="1"/>
          <p:nvPr/>
        </p:nvSpPr>
        <p:spPr>
          <a:xfrm>
            <a:off x="5425761" y="5353685"/>
            <a:ext cx="259354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self-esteem value</a:t>
            </a:r>
          </a:p>
        </p:txBody>
      </p:sp>
      <p:sp>
        <p:nvSpPr>
          <p:cNvPr id="399" name="change the concept of beauty…"/>
          <p:cNvSpPr txBox="1"/>
          <p:nvPr/>
        </p:nvSpPr>
        <p:spPr>
          <a:xfrm>
            <a:off x="7094292" y="6750626"/>
            <a:ext cx="4411372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change the concept of beauty</a:t>
            </a:r>
          </a:p>
          <a:p>
            <a:pPr algn="l"/>
            <a:r>
              <a:t>for girls and women +</a:t>
            </a:r>
          </a:p>
          <a:p>
            <a:pPr algn="l"/>
            <a:r>
              <a:t>brand associated</a:t>
            </a:r>
          </a:p>
          <a:p>
            <a:pPr algn="l"/>
            <a:r>
              <a:t>with social responsibility</a:t>
            </a:r>
          </a:p>
        </p:txBody>
      </p:sp>
      <p:sp>
        <p:nvSpPr>
          <p:cNvPr id="400" name="…but most of the times they are like this"/>
          <p:cNvSpPr txBox="1"/>
          <p:nvPr/>
        </p:nvSpPr>
        <p:spPr>
          <a:xfrm>
            <a:off x="1066800" y="-170258"/>
            <a:ext cx="10464800" cy="142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315468">
              <a:defRPr sz="4300"/>
            </a:lvl1pPr>
          </a:lstStyle>
          <a:p>
            <a:pPr/>
            <a:r>
              <a:t>Case: DOVE</a:t>
            </a:r>
          </a:p>
        </p:txBody>
      </p:sp>
      <p:sp>
        <p:nvSpPr>
          <p:cNvPr id="401" name="problem"/>
          <p:cNvSpPr txBox="1"/>
          <p:nvPr/>
        </p:nvSpPr>
        <p:spPr>
          <a:xfrm>
            <a:off x="573290" y="2580403"/>
            <a:ext cx="12774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problem</a:t>
            </a:r>
          </a:p>
        </p:txBody>
      </p:sp>
      <p:sp>
        <p:nvSpPr>
          <p:cNvPr id="402" name="strategy"/>
          <p:cNvSpPr txBox="1"/>
          <p:nvPr/>
        </p:nvSpPr>
        <p:spPr>
          <a:xfrm>
            <a:off x="978001" y="3240804"/>
            <a:ext cx="1260654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strategy</a:t>
            </a:r>
          </a:p>
        </p:txBody>
      </p:sp>
      <p:sp>
        <p:nvSpPr>
          <p:cNvPr id="403" name="operational"/>
          <p:cNvSpPr txBox="1"/>
          <p:nvPr/>
        </p:nvSpPr>
        <p:spPr>
          <a:xfrm>
            <a:off x="2146317" y="4721273"/>
            <a:ext cx="17010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operational</a:t>
            </a:r>
          </a:p>
        </p:txBody>
      </p:sp>
      <p:sp>
        <p:nvSpPr>
          <p:cNvPr id="404" name="Linea"/>
          <p:cNvSpPr/>
          <p:nvPr/>
        </p:nvSpPr>
        <p:spPr>
          <a:xfrm>
            <a:off x="709521" y="3141133"/>
            <a:ext cx="579659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5" name="Linea"/>
          <p:cNvSpPr/>
          <p:nvPr/>
        </p:nvSpPr>
        <p:spPr>
          <a:xfrm>
            <a:off x="1900623" y="4616167"/>
            <a:ext cx="579659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6" name="Linea"/>
          <p:cNvSpPr/>
          <p:nvPr/>
        </p:nvSpPr>
        <p:spPr>
          <a:xfrm>
            <a:off x="3824234" y="6643017"/>
            <a:ext cx="5796598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7" name="resolution"/>
          <p:cNvSpPr txBox="1"/>
          <p:nvPr/>
        </p:nvSpPr>
        <p:spPr>
          <a:xfrm>
            <a:off x="4368865" y="6875990"/>
            <a:ext cx="15035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resolution</a:t>
            </a:r>
          </a:p>
        </p:txBody>
      </p:sp>
      <p:pic>
        <p:nvPicPr>
          <p:cNvPr id="408" name="download (15).png" descr="download (15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3278" y="763655"/>
            <a:ext cx="1176574" cy="925448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mother - daughter relationship"/>
          <p:cNvSpPr txBox="1"/>
          <p:nvPr/>
        </p:nvSpPr>
        <p:spPr>
          <a:xfrm>
            <a:off x="6008266" y="5948985"/>
            <a:ext cx="438851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mother - daughter relationship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AXA: Reflections (2019)"/>
          <p:cNvSpPr txBox="1"/>
          <p:nvPr/>
        </p:nvSpPr>
        <p:spPr>
          <a:xfrm>
            <a:off x="4801768" y="995849"/>
            <a:ext cx="340126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AXA: Reflections (2019)</a:t>
            </a:r>
          </a:p>
        </p:txBody>
      </p:sp>
      <p:sp>
        <p:nvSpPr>
          <p:cNvPr id="412" name="Testo"/>
          <p:cNvSpPr txBox="1"/>
          <p:nvPr/>
        </p:nvSpPr>
        <p:spPr>
          <a:xfrm>
            <a:off x="6402882" y="7092167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sp>
        <p:nvSpPr>
          <p:cNvPr id="413" name="Testo"/>
          <p:cNvSpPr txBox="1"/>
          <p:nvPr/>
        </p:nvSpPr>
        <p:spPr>
          <a:xfrm>
            <a:off x="6402882" y="7106248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 </a:t>
            </a:r>
          </a:p>
        </p:txBody>
      </p:sp>
      <p:pic>
        <p:nvPicPr>
          <p:cNvPr id="414" name="Schermata 2019-03-04 alle 15.35.02.png" descr="Schermata 2019-03-04 alle 15.35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899" y="2267938"/>
            <a:ext cx="8001001" cy="401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ttps://youtu.be/ZfJR3Rp0Zn8"/>
          <p:cNvSpPr txBox="1"/>
          <p:nvPr/>
        </p:nvSpPr>
        <p:spPr>
          <a:xfrm>
            <a:off x="4294124" y="7092167"/>
            <a:ext cx="441655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https://youtu.be/ZfJR3Rp0Zn8</a:t>
            </a:r>
          </a:p>
        </p:txBody>
      </p:sp>
      <p:pic>
        <p:nvPicPr>
          <p:cNvPr id="416" name="download (16).png" descr="download (16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783" y="689671"/>
            <a:ext cx="1073415" cy="10734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70000" y="25146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301447">
              <a:defRPr sz="4128"/>
            </a:pPr>
            <a:r>
              <a:t>Companies use stories to convey meanings and values. </a:t>
            </a:r>
          </a:p>
          <a:p>
            <a:pPr defTabSz="301447">
              <a:defRPr sz="4128"/>
            </a:pPr>
            <a:r>
              <a:t>Storytelling is the art of </a:t>
            </a:r>
          </a:p>
          <a:p>
            <a:pPr defTabSz="301447">
              <a:defRPr sz="4128"/>
            </a:pPr>
            <a:r>
              <a:rPr u="sng"/>
              <a:t>imitation with the character</a:t>
            </a:r>
            <a:br>
              <a:rPr u="sng"/>
            </a:br>
            <a:r>
              <a:t>(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mimesis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storytelling-character-relate-neurosciencenews.jpg" descr="storytelling-character-relate-neurosciencenew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384" y="181471"/>
            <a:ext cx="6303765" cy="840502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Our brain relate best to characters, no matter how the narrative is expressed…"/>
          <p:cNvSpPr txBox="1"/>
          <p:nvPr/>
        </p:nvSpPr>
        <p:spPr>
          <a:xfrm>
            <a:off x="7154045" y="6173234"/>
            <a:ext cx="5170601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Our brain relate best to </a:t>
            </a:r>
            <a:r>
              <a:rPr u="sng"/>
              <a:t>characters</a:t>
            </a:r>
            <a:r>
              <a:t>, no matter how the narrative is expressed</a:t>
            </a:r>
          </a:p>
          <a:p>
            <a:pPr/>
            <a:r>
              <a:t>(Neurosciencenews, 2018)</a:t>
            </a:r>
          </a:p>
        </p:txBody>
      </p:sp>
      <p:sp>
        <p:nvSpPr>
          <p:cNvPr id="422" name="fMRI: participants presented with short narrative prompts akin to newspaper headlines (e.g. “Surgeon finds scissors inside of patient” or “Fisherman rescues boy from freezing lake”).…"/>
          <p:cNvSpPr txBox="1"/>
          <p:nvPr/>
        </p:nvSpPr>
        <p:spPr>
          <a:xfrm>
            <a:off x="7154045" y="1028769"/>
            <a:ext cx="5170601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fMRI: participants presented with short narrative prompts akin to newspaper headlines (e.g. “Surgeon finds scissors inside of patient” or “Fisherman rescues boy from freezing lake”). </a:t>
            </a:r>
          </a:p>
          <a:p>
            <a:pPr/>
            <a:r>
              <a:t>Then they were asked to convey the stories using speech, gestures or drawing.</a:t>
            </a:r>
          </a:p>
        </p:txBody>
      </p:sp>
      <p:sp>
        <p:nvSpPr>
          <p:cNvPr id="423" name="Linea"/>
          <p:cNvSpPr/>
          <p:nvPr/>
        </p:nvSpPr>
        <p:spPr>
          <a:xfrm>
            <a:off x="9609666" y="4552832"/>
            <a:ext cx="1" cy="15037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3" grpId="1"/>
      <p:bldP build="whole" bldLvl="1" animBg="1" rev="0" advAuto="0" spid="4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ommunication-functions.jpg" descr="communication-func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900" y="2527300"/>
            <a:ext cx="9779000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69999" y="-397934"/>
            <a:ext cx="10464801" cy="3302001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pPr/>
            <a:r>
              <a:t>The Responsibility of Communication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communication-functions.jpg" descr="communication-functions.jpg"/>
          <p:cNvPicPr>
            <a:picLocks noChangeAspect="1"/>
          </p:cNvPicPr>
          <p:nvPr/>
        </p:nvPicPr>
        <p:blipFill>
          <a:blip r:embed="rId2">
            <a:alphaModFix amt="26966"/>
            <a:extLst/>
          </a:blip>
          <a:stretch>
            <a:fillRect/>
          </a:stretch>
        </p:blipFill>
        <p:spPr>
          <a:xfrm>
            <a:off x="1612900" y="2527300"/>
            <a:ext cx="9779000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5076361" y="584199"/>
            <a:ext cx="2852078" cy="1425246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pPr/>
            <a:r>
              <a:t>sounds</a:t>
            </a:r>
          </a:p>
        </p:txBody>
      </p:sp>
      <p:sp>
        <p:nvSpPr>
          <p:cNvPr id="154" name="Linea"/>
          <p:cNvSpPr/>
          <p:nvPr/>
        </p:nvSpPr>
        <p:spPr>
          <a:xfrm>
            <a:off x="6502400" y="1842665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5" name="The company Core Story must be transformed into a collection of concrete stories relevant for the employees, customers, stakeholders"/>
          <p:cNvSpPr txBox="1"/>
          <p:nvPr/>
        </p:nvSpPr>
        <p:spPr>
          <a:xfrm>
            <a:off x="5076361" y="2362199"/>
            <a:ext cx="2852078" cy="1425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0520">
              <a:defRPr sz="4800"/>
            </a:lvl1pPr>
          </a:lstStyle>
          <a:p>
            <a:pPr/>
            <a:r>
              <a:t>words</a:t>
            </a:r>
          </a:p>
        </p:txBody>
      </p:sp>
      <p:sp>
        <p:nvSpPr>
          <p:cNvPr id="156" name="Linea"/>
          <p:cNvSpPr/>
          <p:nvPr/>
        </p:nvSpPr>
        <p:spPr>
          <a:xfrm>
            <a:off x="6502400" y="3773065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The company Core Story must be transformed into a collection of concrete stories relevant for the employees, customers, stakeholders"/>
          <p:cNvSpPr txBox="1"/>
          <p:nvPr/>
        </p:nvSpPr>
        <p:spPr>
          <a:xfrm>
            <a:off x="5076361" y="4428066"/>
            <a:ext cx="2852078" cy="142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32993">
              <a:defRPr sz="4560"/>
            </a:lvl1pPr>
          </a:lstStyle>
          <a:p>
            <a:pPr/>
            <a:r>
              <a:t>sentences</a:t>
            </a:r>
          </a:p>
        </p:txBody>
      </p:sp>
      <p:sp>
        <p:nvSpPr>
          <p:cNvPr id="158" name="Linea"/>
          <p:cNvSpPr/>
          <p:nvPr/>
        </p:nvSpPr>
        <p:spPr>
          <a:xfrm>
            <a:off x="6502400" y="5831368"/>
            <a:ext cx="1" cy="78187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The company Core Story must be transformed into a collection of concrete stories relevant for the employees, customers, stakeholders"/>
          <p:cNvSpPr txBox="1"/>
          <p:nvPr/>
        </p:nvSpPr>
        <p:spPr>
          <a:xfrm>
            <a:off x="896011" y="6556697"/>
            <a:ext cx="11212778" cy="142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0520">
              <a:defRPr sz="4800"/>
            </a:lvl1pPr>
          </a:lstStyle>
          <a:p>
            <a:pPr/>
            <a:r>
              <a:t>full engaging and coherent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7"/>
      <p:bldP build="whole" bldLvl="1" animBg="1" rev="0" advAuto="0" spid="153" grpId="1"/>
      <p:bldP build="whole" bldLvl="1" animBg="1" rev="0" advAuto="0" spid="158" grpId="6"/>
      <p:bldP build="whole" bldLvl="1" animBg="1" rev="0" advAuto="0" spid="155" grpId="3"/>
      <p:bldP build="whole" bldLvl="1" animBg="1" rev="0" advAuto="0" spid="154" grpId="2"/>
      <p:bldP build="whole" bldLvl="1" animBg="1" rev="0" advAuto="0" spid="157" grpId="5"/>
      <p:bldP build="whole" bldLvl="1" animBg="1" rev="0" advAuto="0" spid="15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366381" y="376037"/>
            <a:ext cx="5989771" cy="1425246"/>
          </a:xfrm>
          <a:prstGeom prst="rect">
            <a:avLst/>
          </a:prstGeom>
        </p:spPr>
        <p:txBody>
          <a:bodyPr/>
          <a:lstStyle>
            <a:lvl1pPr defTabSz="350520">
              <a:defRPr sz="4800" u="sng"/>
            </a:lvl1pPr>
          </a:lstStyle>
          <a:p>
            <a:pPr/>
            <a:r>
              <a:t>Test 1: SHERLOCK</a:t>
            </a:r>
          </a:p>
        </p:txBody>
      </p:sp>
      <p:pic>
        <p:nvPicPr>
          <p:cNvPr id="162" name="download (32).jpeg" descr="download (32)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683" y="3714749"/>
            <a:ext cx="3492501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Donna"/>
          <p:cNvSpPr/>
          <p:nvPr/>
        </p:nvSpPr>
        <p:spPr>
          <a:xfrm>
            <a:off x="5874535" y="6309898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Uomo"/>
          <p:cNvSpPr/>
          <p:nvPr/>
        </p:nvSpPr>
        <p:spPr>
          <a:xfrm>
            <a:off x="7187812" y="6310653"/>
            <a:ext cx="593442" cy="153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A"/>
          <p:cNvSpPr txBox="1"/>
          <p:nvPr/>
        </p:nvSpPr>
        <p:spPr>
          <a:xfrm>
            <a:off x="6021829" y="7965203"/>
            <a:ext cx="31760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166" name="B"/>
          <p:cNvSpPr txBox="1"/>
          <p:nvPr/>
        </p:nvSpPr>
        <p:spPr>
          <a:xfrm>
            <a:off x="7320257" y="7965203"/>
            <a:ext cx="32888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pic>
        <p:nvPicPr>
          <p:cNvPr id="167" name="images (6).jpeg" descr="images (6)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7864" y="2295887"/>
            <a:ext cx="1425933" cy="113169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Donna"/>
          <p:cNvSpPr/>
          <p:nvPr/>
        </p:nvSpPr>
        <p:spPr>
          <a:xfrm>
            <a:off x="7026002" y="2095329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9" name="A"/>
          <p:cNvSpPr txBox="1"/>
          <p:nvPr/>
        </p:nvSpPr>
        <p:spPr>
          <a:xfrm>
            <a:off x="7291829" y="3668782"/>
            <a:ext cx="31760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170" name="Donna"/>
          <p:cNvSpPr/>
          <p:nvPr/>
        </p:nvSpPr>
        <p:spPr>
          <a:xfrm>
            <a:off x="5705202" y="4152888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1" name="A"/>
          <p:cNvSpPr txBox="1"/>
          <p:nvPr/>
        </p:nvSpPr>
        <p:spPr>
          <a:xfrm>
            <a:off x="5971029" y="5726341"/>
            <a:ext cx="31760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172" name="Linea"/>
          <p:cNvSpPr/>
          <p:nvPr/>
        </p:nvSpPr>
        <p:spPr>
          <a:xfrm flipV="1">
            <a:off x="4085166" y="2981090"/>
            <a:ext cx="1406046" cy="183644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Linea"/>
          <p:cNvSpPr/>
          <p:nvPr/>
        </p:nvSpPr>
        <p:spPr>
          <a:xfrm>
            <a:off x="4089688" y="4816273"/>
            <a:ext cx="1425933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nea"/>
          <p:cNvSpPr/>
          <p:nvPr/>
        </p:nvSpPr>
        <p:spPr>
          <a:xfrm>
            <a:off x="4089688" y="4816273"/>
            <a:ext cx="1270001" cy="1865247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1, 2, 3…"/>
          <p:cNvSpPr txBox="1"/>
          <p:nvPr/>
        </p:nvSpPr>
        <p:spPr>
          <a:xfrm>
            <a:off x="8830830" y="1399303"/>
            <a:ext cx="3183273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1, 2, 3</a:t>
            </a:r>
          </a:p>
          <a:p>
            <a:pPr/>
            <a:r>
              <a:t>always the same brain patterns</a:t>
            </a:r>
          </a:p>
        </p:txBody>
      </p:sp>
      <p:sp>
        <p:nvSpPr>
          <p:cNvPr id="176" name="1"/>
          <p:cNvSpPr txBox="1"/>
          <p:nvPr/>
        </p:nvSpPr>
        <p:spPr>
          <a:xfrm>
            <a:off x="4582804" y="3175979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77" name="2"/>
          <p:cNvSpPr txBox="1"/>
          <p:nvPr/>
        </p:nvSpPr>
        <p:spPr>
          <a:xfrm>
            <a:off x="5006137" y="4225846"/>
            <a:ext cx="28377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178" name="3"/>
          <p:cNvSpPr txBox="1"/>
          <p:nvPr/>
        </p:nvSpPr>
        <p:spPr>
          <a:xfrm>
            <a:off x="4396537" y="5997797"/>
            <a:ext cx="28377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179" name="transmission of knowledge and memories across people"/>
          <p:cNvSpPr txBox="1"/>
          <p:nvPr/>
        </p:nvSpPr>
        <p:spPr>
          <a:xfrm>
            <a:off x="9140361" y="3740610"/>
            <a:ext cx="2852078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transmission of knowledge and memories across people</a:t>
            </a:r>
          </a:p>
        </p:txBody>
      </p:sp>
      <p:sp>
        <p:nvSpPr>
          <p:cNvPr id="180" name="our ability to communicate relies on our ability to have common ground"/>
          <p:cNvSpPr txBox="1"/>
          <p:nvPr/>
        </p:nvSpPr>
        <p:spPr>
          <a:xfrm>
            <a:off x="9140361" y="6600500"/>
            <a:ext cx="2852078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our ability to communicate relies on our ability to have common ground</a:t>
            </a:r>
          </a:p>
        </p:txBody>
      </p:sp>
      <p:sp>
        <p:nvSpPr>
          <p:cNvPr id="181" name="RESULTS"/>
          <p:cNvSpPr txBox="1"/>
          <p:nvPr/>
        </p:nvSpPr>
        <p:spPr>
          <a:xfrm>
            <a:off x="9690641" y="531470"/>
            <a:ext cx="146365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RESULTS</a:t>
            </a:r>
          </a:p>
        </p:txBody>
      </p:sp>
      <p:sp>
        <p:nvSpPr>
          <p:cNvPr id="182" name="Linea"/>
          <p:cNvSpPr/>
          <p:nvPr/>
        </p:nvSpPr>
        <p:spPr>
          <a:xfrm>
            <a:off x="10422466" y="2662509"/>
            <a:ext cx="1" cy="86227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Linea"/>
          <p:cNvSpPr/>
          <p:nvPr/>
        </p:nvSpPr>
        <p:spPr>
          <a:xfrm>
            <a:off x="10422466" y="5525735"/>
            <a:ext cx="1" cy="86227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9"/>
      <p:bldP build="whole" bldLvl="1" animBg="1" rev="0" advAuto="0" spid="178" grpId="10"/>
      <p:bldP build="whole" bldLvl="1" animBg="1" rev="0" advAuto="0" spid="176" grpId="1"/>
      <p:bldP build="whole" bldLvl="1" animBg="1" rev="0" advAuto="0" spid="169" grpId="5"/>
      <p:bldP build="whole" bldLvl="1" animBg="1" rev="0" advAuto="0" spid="170" grpId="8"/>
      <p:bldP build="whole" bldLvl="1" animBg="1" rev="0" advAuto="0" spid="166" grpId="15"/>
      <p:bldP build="whole" bldLvl="1" animBg="1" rev="0" advAuto="0" spid="164" grpId="14"/>
      <p:bldP build="whole" bldLvl="1" animBg="1" rev="0" advAuto="0" spid="168" grpId="4"/>
      <p:bldP build="whole" bldLvl="1" animBg="1" rev="0" advAuto="0" spid="183" grpId="20"/>
      <p:bldP build="whole" bldLvl="1" animBg="1" rev="0" advAuto="0" spid="163" grpId="12"/>
      <p:bldP build="whole" bldLvl="1" animBg="1" rev="0" advAuto="0" spid="179" grpId="19"/>
      <p:bldP build="whole" bldLvl="1" animBg="1" rev="0" advAuto="0" spid="181" grpId="16"/>
      <p:bldP build="whole" bldLvl="1" animBg="1" rev="0" advAuto="0" spid="172" grpId="2"/>
      <p:bldP build="whole" bldLvl="1" animBg="1" rev="0" advAuto="0" spid="167" grpId="3"/>
      <p:bldP build="whole" bldLvl="1" animBg="1" rev="0" advAuto="0" spid="174" grpId="11"/>
      <p:bldP build="whole" bldLvl="1" animBg="1" rev="0" advAuto="0" spid="173" grpId="6"/>
      <p:bldP build="whole" bldLvl="1" animBg="1" rev="0" advAuto="0" spid="177" grpId="7"/>
      <p:bldP build="whole" bldLvl="1" animBg="1" rev="0" advAuto="0" spid="175" grpId="17"/>
      <p:bldP build="whole" bldLvl="1" animBg="1" rev="0" advAuto="0" spid="182" grpId="18"/>
      <p:bldP build="whole" bldLvl="1" animBg="1" rev="0" advAuto="0" spid="180" grpId="21"/>
      <p:bldP build="whole" bldLvl="1" animBg="1" rev="0" advAuto="0" spid="165" grpId="1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366381" y="376037"/>
            <a:ext cx="5989771" cy="1425246"/>
          </a:xfrm>
          <a:prstGeom prst="rect">
            <a:avLst/>
          </a:prstGeom>
        </p:spPr>
        <p:txBody>
          <a:bodyPr/>
          <a:lstStyle>
            <a:lvl1pPr defTabSz="325983">
              <a:defRPr sz="4464" u="sng"/>
            </a:lvl1pPr>
          </a:lstStyle>
          <a:p>
            <a:pPr/>
            <a:r>
              <a:t>Test 1: J.D. SALINGER</a:t>
            </a:r>
          </a:p>
        </p:txBody>
      </p:sp>
      <p:sp>
        <p:nvSpPr>
          <p:cNvPr id="186" name="Donna"/>
          <p:cNvSpPr/>
          <p:nvPr/>
        </p:nvSpPr>
        <p:spPr>
          <a:xfrm>
            <a:off x="5705202" y="6038965"/>
            <a:ext cx="612263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6">
              <a:lumOff val="17254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7" name="Uomo"/>
          <p:cNvSpPr/>
          <p:nvPr/>
        </p:nvSpPr>
        <p:spPr>
          <a:xfrm>
            <a:off x="7023944" y="6039333"/>
            <a:ext cx="593442" cy="153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8" name="Donna"/>
          <p:cNvSpPr/>
          <p:nvPr/>
        </p:nvSpPr>
        <p:spPr>
          <a:xfrm>
            <a:off x="5836310" y="2327241"/>
            <a:ext cx="612264" cy="15327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7" h="21451" fill="norm" stroke="1" extrusionOk="0">
                <a:moveTo>
                  <a:pt x="10767" y="3"/>
                </a:moveTo>
                <a:cubicBezTo>
                  <a:pt x="10163" y="-15"/>
                  <a:pt x="9173" y="50"/>
                  <a:pt x="8379" y="485"/>
                </a:cubicBezTo>
                <a:cubicBezTo>
                  <a:pt x="7869" y="770"/>
                  <a:pt x="7992" y="989"/>
                  <a:pt x="7147" y="1709"/>
                </a:cubicBezTo>
                <a:cubicBezTo>
                  <a:pt x="6047" y="2649"/>
                  <a:pt x="7909" y="2821"/>
                  <a:pt x="6636" y="3320"/>
                </a:cubicBezTo>
                <a:cubicBezTo>
                  <a:pt x="6113" y="3525"/>
                  <a:pt x="6502" y="3869"/>
                  <a:pt x="6502" y="3869"/>
                </a:cubicBezTo>
                <a:cubicBezTo>
                  <a:pt x="6394" y="3885"/>
                  <a:pt x="6207" y="3880"/>
                  <a:pt x="6099" y="3896"/>
                </a:cubicBezTo>
                <a:cubicBezTo>
                  <a:pt x="5550" y="3950"/>
                  <a:pt x="4864" y="4024"/>
                  <a:pt x="4314" y="4395"/>
                </a:cubicBezTo>
                <a:cubicBezTo>
                  <a:pt x="3537" y="4916"/>
                  <a:pt x="1662" y="6006"/>
                  <a:pt x="254" y="6893"/>
                </a:cubicBezTo>
                <a:cubicBezTo>
                  <a:pt x="241" y="6904"/>
                  <a:pt x="226" y="6914"/>
                  <a:pt x="212" y="6920"/>
                </a:cubicBezTo>
                <a:cubicBezTo>
                  <a:pt x="186" y="6941"/>
                  <a:pt x="160" y="6962"/>
                  <a:pt x="133" y="6978"/>
                </a:cubicBezTo>
                <a:cubicBezTo>
                  <a:pt x="-28" y="7113"/>
                  <a:pt x="-54" y="7253"/>
                  <a:pt x="120" y="7398"/>
                </a:cubicBezTo>
                <a:cubicBezTo>
                  <a:pt x="402" y="7629"/>
                  <a:pt x="494" y="7843"/>
                  <a:pt x="883" y="8241"/>
                </a:cubicBezTo>
                <a:cubicBezTo>
                  <a:pt x="1258" y="8633"/>
                  <a:pt x="2132" y="9064"/>
                  <a:pt x="2789" y="9483"/>
                </a:cubicBezTo>
                <a:cubicBezTo>
                  <a:pt x="2950" y="9591"/>
                  <a:pt x="2935" y="9681"/>
                  <a:pt x="3351" y="9923"/>
                </a:cubicBezTo>
                <a:cubicBezTo>
                  <a:pt x="3579" y="10057"/>
                  <a:pt x="3967" y="10040"/>
                  <a:pt x="3820" y="10040"/>
                </a:cubicBezTo>
                <a:cubicBezTo>
                  <a:pt x="4182" y="10051"/>
                  <a:pt x="4546" y="10004"/>
                  <a:pt x="4532" y="10025"/>
                </a:cubicBezTo>
                <a:cubicBezTo>
                  <a:pt x="4331" y="10627"/>
                  <a:pt x="4437" y="11347"/>
                  <a:pt x="4692" y="12094"/>
                </a:cubicBezTo>
                <a:cubicBezTo>
                  <a:pt x="4839" y="12561"/>
                  <a:pt x="6473" y="15069"/>
                  <a:pt x="6527" y="15493"/>
                </a:cubicBezTo>
                <a:cubicBezTo>
                  <a:pt x="6688" y="17357"/>
                  <a:pt x="7279" y="18781"/>
                  <a:pt x="7641" y="19603"/>
                </a:cubicBezTo>
                <a:cubicBezTo>
                  <a:pt x="7668" y="19651"/>
                  <a:pt x="7723" y="19673"/>
                  <a:pt x="7763" y="19673"/>
                </a:cubicBezTo>
                <a:cubicBezTo>
                  <a:pt x="7790" y="19673"/>
                  <a:pt x="7857" y="19684"/>
                  <a:pt x="7951" y="19700"/>
                </a:cubicBezTo>
                <a:cubicBezTo>
                  <a:pt x="7965" y="20098"/>
                  <a:pt x="8258" y="20001"/>
                  <a:pt x="7775" y="20313"/>
                </a:cubicBezTo>
                <a:cubicBezTo>
                  <a:pt x="7494" y="20495"/>
                  <a:pt x="6838" y="20688"/>
                  <a:pt x="6891" y="21026"/>
                </a:cubicBezTo>
                <a:cubicBezTo>
                  <a:pt x="6905" y="21150"/>
                  <a:pt x="6973" y="21215"/>
                  <a:pt x="7214" y="21307"/>
                </a:cubicBezTo>
                <a:cubicBezTo>
                  <a:pt x="7536" y="21419"/>
                  <a:pt x="8649" y="21585"/>
                  <a:pt x="9694" y="21268"/>
                </a:cubicBezTo>
                <a:cubicBezTo>
                  <a:pt x="10231" y="21107"/>
                  <a:pt x="9893" y="20801"/>
                  <a:pt x="10000" y="20672"/>
                </a:cubicBezTo>
                <a:cubicBezTo>
                  <a:pt x="10148" y="20511"/>
                  <a:pt x="10348" y="20420"/>
                  <a:pt x="10214" y="20027"/>
                </a:cubicBezTo>
                <a:cubicBezTo>
                  <a:pt x="10187" y="19947"/>
                  <a:pt x="10096" y="19803"/>
                  <a:pt x="10042" y="19690"/>
                </a:cubicBezTo>
                <a:cubicBezTo>
                  <a:pt x="10176" y="19669"/>
                  <a:pt x="10281" y="19642"/>
                  <a:pt x="10281" y="19609"/>
                </a:cubicBezTo>
                <a:cubicBezTo>
                  <a:pt x="10294" y="19174"/>
                  <a:pt x="10309" y="18942"/>
                  <a:pt x="10268" y="18287"/>
                </a:cubicBezTo>
                <a:cubicBezTo>
                  <a:pt x="10228" y="17798"/>
                  <a:pt x="10243" y="17454"/>
                  <a:pt x="10176" y="16944"/>
                </a:cubicBezTo>
                <a:cubicBezTo>
                  <a:pt x="10109" y="16390"/>
                  <a:pt x="10015" y="16449"/>
                  <a:pt x="9908" y="15896"/>
                </a:cubicBezTo>
                <a:cubicBezTo>
                  <a:pt x="9868" y="15660"/>
                  <a:pt x="9825" y="15434"/>
                  <a:pt x="9879" y="15193"/>
                </a:cubicBezTo>
                <a:cubicBezTo>
                  <a:pt x="9892" y="15101"/>
                  <a:pt x="9987" y="14456"/>
                  <a:pt x="10000" y="14365"/>
                </a:cubicBezTo>
                <a:cubicBezTo>
                  <a:pt x="10027" y="13312"/>
                  <a:pt x="10097" y="12899"/>
                  <a:pt x="10231" y="11852"/>
                </a:cubicBezTo>
                <a:cubicBezTo>
                  <a:pt x="10257" y="11766"/>
                  <a:pt x="10376" y="11717"/>
                  <a:pt x="10469" y="11803"/>
                </a:cubicBezTo>
                <a:cubicBezTo>
                  <a:pt x="11207" y="12464"/>
                  <a:pt x="11555" y="12812"/>
                  <a:pt x="12145" y="13452"/>
                </a:cubicBezTo>
                <a:cubicBezTo>
                  <a:pt x="12615" y="13962"/>
                  <a:pt x="13770" y="15290"/>
                  <a:pt x="13851" y="15532"/>
                </a:cubicBezTo>
                <a:cubicBezTo>
                  <a:pt x="13985" y="15978"/>
                  <a:pt x="14184" y="16417"/>
                  <a:pt x="14345" y="16965"/>
                </a:cubicBezTo>
                <a:cubicBezTo>
                  <a:pt x="14640" y="17948"/>
                  <a:pt x="15661" y="19270"/>
                  <a:pt x="15795" y="19517"/>
                </a:cubicBezTo>
                <a:cubicBezTo>
                  <a:pt x="15822" y="19565"/>
                  <a:pt x="15834" y="19592"/>
                  <a:pt x="15874" y="19630"/>
                </a:cubicBezTo>
                <a:cubicBezTo>
                  <a:pt x="15888" y="19640"/>
                  <a:pt x="16007" y="19658"/>
                  <a:pt x="16168" y="19663"/>
                </a:cubicBezTo>
                <a:cubicBezTo>
                  <a:pt x="16221" y="19851"/>
                  <a:pt x="16234" y="20173"/>
                  <a:pt x="15912" y="20420"/>
                </a:cubicBezTo>
                <a:cubicBezTo>
                  <a:pt x="15631" y="20641"/>
                  <a:pt x="16113" y="20946"/>
                  <a:pt x="16113" y="20946"/>
                </a:cubicBezTo>
                <a:cubicBezTo>
                  <a:pt x="16408" y="21042"/>
                  <a:pt x="16743" y="21091"/>
                  <a:pt x="17186" y="21080"/>
                </a:cubicBezTo>
                <a:cubicBezTo>
                  <a:pt x="17615" y="21075"/>
                  <a:pt x="17884" y="21161"/>
                  <a:pt x="17978" y="21187"/>
                </a:cubicBezTo>
                <a:cubicBezTo>
                  <a:pt x="18031" y="21204"/>
                  <a:pt x="18057" y="21209"/>
                  <a:pt x="18057" y="21209"/>
                </a:cubicBezTo>
                <a:cubicBezTo>
                  <a:pt x="18057" y="21209"/>
                  <a:pt x="19373" y="21440"/>
                  <a:pt x="20848" y="21344"/>
                </a:cubicBezTo>
                <a:cubicBezTo>
                  <a:pt x="21478" y="21317"/>
                  <a:pt x="21546" y="21161"/>
                  <a:pt x="21104" y="20946"/>
                </a:cubicBezTo>
                <a:cubicBezTo>
                  <a:pt x="20447" y="20618"/>
                  <a:pt x="19682" y="20571"/>
                  <a:pt x="19361" y="20367"/>
                </a:cubicBezTo>
                <a:cubicBezTo>
                  <a:pt x="18771" y="19991"/>
                  <a:pt x="18409" y="19910"/>
                  <a:pt x="18288" y="19620"/>
                </a:cubicBezTo>
                <a:cubicBezTo>
                  <a:pt x="18449" y="19598"/>
                  <a:pt x="18543" y="19583"/>
                  <a:pt x="18543" y="19583"/>
                </a:cubicBezTo>
                <a:cubicBezTo>
                  <a:pt x="18543" y="19583"/>
                  <a:pt x="18461" y="19087"/>
                  <a:pt x="18368" y="18765"/>
                </a:cubicBezTo>
                <a:cubicBezTo>
                  <a:pt x="18126" y="17922"/>
                  <a:pt x="18046" y="17332"/>
                  <a:pt x="17965" y="16870"/>
                </a:cubicBezTo>
                <a:cubicBezTo>
                  <a:pt x="17831" y="16053"/>
                  <a:pt x="17360" y="15671"/>
                  <a:pt x="17253" y="15402"/>
                </a:cubicBezTo>
                <a:cubicBezTo>
                  <a:pt x="16851" y="14452"/>
                  <a:pt x="16690" y="14372"/>
                  <a:pt x="16449" y="13378"/>
                </a:cubicBezTo>
                <a:cubicBezTo>
                  <a:pt x="16408" y="13195"/>
                  <a:pt x="16221" y="11911"/>
                  <a:pt x="15912" y="11159"/>
                </a:cubicBezTo>
                <a:cubicBezTo>
                  <a:pt x="15738" y="10734"/>
                  <a:pt x="15405" y="10370"/>
                  <a:pt x="15137" y="9967"/>
                </a:cubicBezTo>
                <a:cubicBezTo>
                  <a:pt x="15218" y="10096"/>
                  <a:pt x="15269" y="9913"/>
                  <a:pt x="15564" y="9886"/>
                </a:cubicBezTo>
                <a:cubicBezTo>
                  <a:pt x="16208" y="9832"/>
                  <a:pt x="16476" y="9686"/>
                  <a:pt x="16838" y="9498"/>
                </a:cubicBezTo>
                <a:cubicBezTo>
                  <a:pt x="17723" y="9020"/>
                  <a:pt x="20312" y="7812"/>
                  <a:pt x="20714" y="7469"/>
                </a:cubicBezTo>
                <a:cubicBezTo>
                  <a:pt x="20888" y="7318"/>
                  <a:pt x="21195" y="7000"/>
                  <a:pt x="21208" y="6839"/>
                </a:cubicBezTo>
                <a:cubicBezTo>
                  <a:pt x="21222" y="6646"/>
                  <a:pt x="20727" y="6421"/>
                  <a:pt x="20580" y="6292"/>
                </a:cubicBezTo>
                <a:cubicBezTo>
                  <a:pt x="20379" y="6120"/>
                  <a:pt x="19881" y="5825"/>
                  <a:pt x="19599" y="5669"/>
                </a:cubicBezTo>
                <a:cubicBezTo>
                  <a:pt x="18889" y="5277"/>
                  <a:pt x="18528" y="5179"/>
                  <a:pt x="17496" y="4690"/>
                </a:cubicBezTo>
                <a:cubicBezTo>
                  <a:pt x="17335" y="4615"/>
                  <a:pt x="16586" y="4008"/>
                  <a:pt x="15862" y="3884"/>
                </a:cubicBezTo>
                <a:cubicBezTo>
                  <a:pt x="15192" y="3766"/>
                  <a:pt x="13968" y="3767"/>
                  <a:pt x="13968" y="3767"/>
                </a:cubicBezTo>
                <a:cubicBezTo>
                  <a:pt x="14116" y="3536"/>
                  <a:pt x="13620" y="3418"/>
                  <a:pt x="13620" y="3149"/>
                </a:cubicBezTo>
                <a:cubicBezTo>
                  <a:pt x="13620" y="2607"/>
                  <a:pt x="15057" y="2853"/>
                  <a:pt x="13729" y="1365"/>
                </a:cubicBezTo>
                <a:cubicBezTo>
                  <a:pt x="13595" y="1220"/>
                  <a:pt x="13324" y="554"/>
                  <a:pt x="12426" y="334"/>
                </a:cubicBezTo>
                <a:cubicBezTo>
                  <a:pt x="12305" y="302"/>
                  <a:pt x="12051" y="279"/>
                  <a:pt x="11957" y="236"/>
                </a:cubicBezTo>
                <a:cubicBezTo>
                  <a:pt x="11796" y="172"/>
                  <a:pt x="11555" y="87"/>
                  <a:pt x="11219" y="38"/>
                </a:cubicBezTo>
                <a:cubicBezTo>
                  <a:pt x="11126" y="25"/>
                  <a:pt x="10968" y="9"/>
                  <a:pt x="10767" y="3"/>
                </a:cubicBezTo>
                <a:close/>
                <a:moveTo>
                  <a:pt x="15514" y="5645"/>
                </a:moveTo>
                <a:cubicBezTo>
                  <a:pt x="15647" y="5640"/>
                  <a:pt x="15796" y="5665"/>
                  <a:pt x="15967" y="5723"/>
                </a:cubicBezTo>
                <a:cubicBezTo>
                  <a:pt x="16731" y="5981"/>
                  <a:pt x="18812" y="6904"/>
                  <a:pt x="18812" y="7022"/>
                </a:cubicBezTo>
                <a:cubicBezTo>
                  <a:pt x="18812" y="7113"/>
                  <a:pt x="18490" y="7365"/>
                  <a:pt x="17806" y="7838"/>
                </a:cubicBezTo>
                <a:cubicBezTo>
                  <a:pt x="17350" y="8155"/>
                  <a:pt x="16894" y="8365"/>
                  <a:pt x="16264" y="8763"/>
                </a:cubicBezTo>
                <a:cubicBezTo>
                  <a:pt x="16224" y="8790"/>
                  <a:pt x="15967" y="8972"/>
                  <a:pt x="15686" y="8961"/>
                </a:cubicBezTo>
                <a:cubicBezTo>
                  <a:pt x="15686" y="8961"/>
                  <a:pt x="15299" y="8919"/>
                  <a:pt x="14923" y="8817"/>
                </a:cubicBezTo>
                <a:cubicBezTo>
                  <a:pt x="14575" y="8720"/>
                  <a:pt x="14186" y="8736"/>
                  <a:pt x="14186" y="8758"/>
                </a:cubicBezTo>
                <a:cubicBezTo>
                  <a:pt x="14186" y="8763"/>
                  <a:pt x="13824" y="8521"/>
                  <a:pt x="13851" y="8021"/>
                </a:cubicBezTo>
                <a:cubicBezTo>
                  <a:pt x="13891" y="7054"/>
                  <a:pt x="14277" y="6722"/>
                  <a:pt x="14559" y="6340"/>
                </a:cubicBezTo>
                <a:cubicBezTo>
                  <a:pt x="14861" y="5938"/>
                  <a:pt x="15116" y="5661"/>
                  <a:pt x="15514" y="5645"/>
                </a:cubicBezTo>
                <a:close/>
                <a:moveTo>
                  <a:pt x="5395" y="5887"/>
                </a:moveTo>
                <a:cubicBezTo>
                  <a:pt x="5545" y="5876"/>
                  <a:pt x="5689" y="5902"/>
                  <a:pt x="5722" y="6028"/>
                </a:cubicBezTo>
                <a:cubicBezTo>
                  <a:pt x="5749" y="6120"/>
                  <a:pt x="5832" y="6280"/>
                  <a:pt x="5886" y="6414"/>
                </a:cubicBezTo>
                <a:cubicBezTo>
                  <a:pt x="6060" y="6844"/>
                  <a:pt x="6366" y="6931"/>
                  <a:pt x="6393" y="7210"/>
                </a:cubicBezTo>
                <a:cubicBezTo>
                  <a:pt x="6527" y="8430"/>
                  <a:pt x="5806" y="8382"/>
                  <a:pt x="5404" y="8919"/>
                </a:cubicBezTo>
                <a:cubicBezTo>
                  <a:pt x="5337" y="8903"/>
                  <a:pt x="4707" y="8988"/>
                  <a:pt x="4130" y="9095"/>
                </a:cubicBezTo>
                <a:cubicBezTo>
                  <a:pt x="3419" y="8778"/>
                  <a:pt x="3068" y="7651"/>
                  <a:pt x="2559" y="7281"/>
                </a:cubicBezTo>
                <a:cubicBezTo>
                  <a:pt x="2291" y="7082"/>
                  <a:pt x="3164" y="6834"/>
                  <a:pt x="3807" y="6544"/>
                </a:cubicBezTo>
                <a:cubicBezTo>
                  <a:pt x="4304" y="6323"/>
                  <a:pt x="4516" y="6228"/>
                  <a:pt x="5052" y="5964"/>
                </a:cubicBezTo>
                <a:cubicBezTo>
                  <a:pt x="5092" y="5946"/>
                  <a:pt x="5246" y="5898"/>
                  <a:pt x="5395" y="5887"/>
                </a:cubicBezTo>
                <a:close/>
              </a:path>
            </a:pathLst>
          </a:custGeom>
          <a:solidFill>
            <a:schemeClr val="accent6">
              <a:lumOff val="17254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9" name="Linea"/>
          <p:cNvSpPr/>
          <p:nvPr/>
        </p:nvSpPr>
        <p:spPr>
          <a:xfrm flipV="1">
            <a:off x="4085166" y="2981090"/>
            <a:ext cx="1406046" cy="1836444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Linea"/>
          <p:cNvSpPr/>
          <p:nvPr/>
        </p:nvSpPr>
        <p:spPr>
          <a:xfrm>
            <a:off x="4089689" y="4816273"/>
            <a:ext cx="1270000" cy="1865248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G1 is now made of individuals with similar patterns."/>
          <p:cNvSpPr txBox="1"/>
          <p:nvPr/>
        </p:nvSpPr>
        <p:spPr>
          <a:xfrm>
            <a:off x="8830830" y="2083124"/>
            <a:ext cx="3183273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G1 is now made of individuals with similar patterns.</a:t>
            </a:r>
          </a:p>
        </p:txBody>
      </p:sp>
      <p:sp>
        <p:nvSpPr>
          <p:cNvPr id="192" name="G1"/>
          <p:cNvSpPr txBox="1"/>
          <p:nvPr/>
        </p:nvSpPr>
        <p:spPr>
          <a:xfrm rot="18469189">
            <a:off x="4421093" y="3335734"/>
            <a:ext cx="51511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G1</a:t>
            </a:r>
          </a:p>
        </p:txBody>
      </p:sp>
      <p:sp>
        <p:nvSpPr>
          <p:cNvPr id="193" name="G2"/>
          <p:cNvSpPr txBox="1"/>
          <p:nvPr/>
        </p:nvSpPr>
        <p:spPr>
          <a:xfrm rot="3415021">
            <a:off x="4340389" y="5726341"/>
            <a:ext cx="51511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G2</a:t>
            </a:r>
          </a:p>
        </p:txBody>
      </p:sp>
      <p:sp>
        <p:nvSpPr>
          <p:cNvPr id="194" name="G2 is now made of individuals with similar patterns."/>
          <p:cNvSpPr txBox="1"/>
          <p:nvPr/>
        </p:nvSpPr>
        <p:spPr>
          <a:xfrm>
            <a:off x="9139336" y="4764834"/>
            <a:ext cx="2852077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G2 is now made of individuals with similar patterns.</a:t>
            </a:r>
          </a:p>
        </p:txBody>
      </p:sp>
      <p:sp>
        <p:nvSpPr>
          <p:cNvPr id="195" name="G1 &amp; G2 show different patterns"/>
          <p:cNvSpPr txBox="1"/>
          <p:nvPr/>
        </p:nvSpPr>
        <p:spPr>
          <a:xfrm>
            <a:off x="9139336" y="7630694"/>
            <a:ext cx="2852077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G1 &amp; G2 show different patterns</a:t>
            </a:r>
          </a:p>
        </p:txBody>
      </p:sp>
      <p:sp>
        <p:nvSpPr>
          <p:cNvPr id="196" name="RESULTS"/>
          <p:cNvSpPr txBox="1"/>
          <p:nvPr/>
        </p:nvSpPr>
        <p:spPr>
          <a:xfrm>
            <a:off x="9690641" y="548403"/>
            <a:ext cx="146365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/>
            </a:lvl1pPr>
          </a:lstStyle>
          <a:p>
            <a:pPr/>
            <a:r>
              <a:t>RESULTS</a:t>
            </a:r>
          </a:p>
        </p:txBody>
      </p:sp>
      <p:sp>
        <p:nvSpPr>
          <p:cNvPr id="197" name="Linea"/>
          <p:cNvSpPr/>
          <p:nvPr/>
        </p:nvSpPr>
        <p:spPr>
          <a:xfrm>
            <a:off x="10422466" y="3612718"/>
            <a:ext cx="1" cy="86227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8" name="Linea"/>
          <p:cNvSpPr/>
          <p:nvPr/>
        </p:nvSpPr>
        <p:spPr>
          <a:xfrm>
            <a:off x="10422466" y="6374233"/>
            <a:ext cx="1" cy="86227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99" name="jd-salinger.jpg" descr="jd-saling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071" y="3809401"/>
            <a:ext cx="3576810" cy="201374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Did you see my wife?"/>
          <p:cNvSpPr txBox="1"/>
          <p:nvPr/>
        </p:nvSpPr>
        <p:spPr>
          <a:xfrm>
            <a:off x="364977" y="5997797"/>
            <a:ext cx="311292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Did you see my wife?</a:t>
            </a:r>
          </a:p>
        </p:txBody>
      </p:sp>
      <p:sp>
        <p:nvSpPr>
          <p:cNvPr id="201" name="Uomo"/>
          <p:cNvSpPr/>
          <p:nvPr/>
        </p:nvSpPr>
        <p:spPr>
          <a:xfrm>
            <a:off x="7023944" y="2327610"/>
            <a:ext cx="593442" cy="1532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chemeClr val="accent1">
              <a:lumOff val="25000"/>
            </a:schemeClr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2" name="Cuore"/>
          <p:cNvSpPr/>
          <p:nvPr/>
        </p:nvSpPr>
        <p:spPr>
          <a:xfrm>
            <a:off x="6447147" y="2247660"/>
            <a:ext cx="623294" cy="5508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3" name="the wife is having an affair with his best friend"/>
          <p:cNvSpPr txBox="1"/>
          <p:nvPr/>
        </p:nvSpPr>
        <p:spPr>
          <a:xfrm>
            <a:off x="5600418" y="3796515"/>
            <a:ext cx="2316748" cy="1565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the wife is having an affair with his best friend</a:t>
            </a:r>
          </a:p>
        </p:txBody>
      </p:sp>
      <p:sp>
        <p:nvSpPr>
          <p:cNvPr id="204" name="he is jealous, she is loyal"/>
          <p:cNvSpPr txBox="1"/>
          <p:nvPr/>
        </p:nvSpPr>
        <p:spPr>
          <a:xfrm>
            <a:off x="5600418" y="7706149"/>
            <a:ext cx="231674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he is jealous, she is loyal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8"/>
      <p:bldP build="whole" bldLvl="1" animBg="1" rev="0" advAuto="0" spid="196" grpId="12"/>
      <p:bldP build="whole" bldLvl="1" animBg="1" rev="0" advAuto="0" spid="189" grpId="2"/>
      <p:bldP build="whole" bldLvl="1" animBg="1" rev="0" advAuto="0" spid="202" grpId="5"/>
      <p:bldP build="whole" bldLvl="1" animBg="1" rev="0" advAuto="0" spid="198" grpId="16"/>
      <p:bldP build="whole" bldLvl="1" animBg="1" rev="0" advAuto="0" spid="195" grpId="17"/>
      <p:bldP build="whole" bldLvl="1" animBg="1" rev="0" advAuto="0" spid="203" grpId="6"/>
      <p:bldP build="whole" bldLvl="1" animBg="1" rev="0" advAuto="0" spid="193" grpId="7"/>
      <p:bldP build="whole" bldLvl="1" animBg="1" rev="0" advAuto="0" spid="197" grpId="14"/>
      <p:bldP build="whole" bldLvl="1" animBg="1" rev="0" advAuto="0" spid="194" grpId="15"/>
      <p:bldP build="whole" bldLvl="1" animBg="1" rev="0" advAuto="0" spid="201" grpId="4"/>
      <p:bldP build="whole" bldLvl="1" animBg="1" rev="0" advAuto="0" spid="192" grpId="1"/>
      <p:bldP build="whole" bldLvl="1" animBg="1" rev="0" advAuto="0" spid="188" grpId="3"/>
      <p:bldP build="whole" bldLvl="1" animBg="1" rev="0" advAuto="0" spid="204" grpId="11"/>
      <p:bldP build="whole" bldLvl="1" animBg="1" rev="0" advAuto="0" spid="191" grpId="13"/>
      <p:bldP build="whole" bldLvl="1" animBg="1" rev="0" advAuto="0" spid="187" grpId="10"/>
      <p:bldP build="whole" bldLvl="1" animBg="1" rev="0" advAuto="0" spid="186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69999" y="702733"/>
            <a:ext cx="10464801" cy="3302001"/>
          </a:xfrm>
          <a:prstGeom prst="rect">
            <a:avLst/>
          </a:prstGeom>
        </p:spPr>
        <p:txBody>
          <a:bodyPr/>
          <a:lstStyle/>
          <a:p>
            <a:pPr defTabSz="315468">
              <a:defRPr sz="4319"/>
            </a:pPr>
            <a:r>
              <a:t>1 sentence is enough to make your brain similar to people who think like you</a:t>
            </a:r>
          </a:p>
          <a:p>
            <a:pPr defTabSz="315468">
              <a:defRPr sz="4319"/>
            </a:pPr>
            <a:r>
              <a:t>and very different than people that think differently than you</a:t>
            </a:r>
          </a:p>
        </p:txBody>
      </p:sp>
      <p:sp>
        <p:nvSpPr>
          <p:cNvPr id="207" name="Linea"/>
          <p:cNvSpPr/>
          <p:nvPr/>
        </p:nvSpPr>
        <p:spPr>
          <a:xfrm>
            <a:off x="6502399" y="4182749"/>
            <a:ext cx="1" cy="130343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8" name="The company Core Story must be transformed into a collection of concrete stories relevant for the employees, customers, stakeholders"/>
          <p:cNvSpPr txBox="1"/>
          <p:nvPr/>
        </p:nvSpPr>
        <p:spPr>
          <a:xfrm>
            <a:off x="1270000" y="5071533"/>
            <a:ext cx="10464800" cy="330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0520">
              <a:defRPr sz="4800"/>
            </a:lvl1pPr>
          </a:lstStyle>
          <a:p>
            <a:pPr/>
            <a:r>
              <a:t>Think about the consequences and the responsibility of communication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  <p:bldP build="whole" bldLvl="1" animBg="1" rev="0" advAuto="0" spid="208" grpId="3"/>
      <p:bldP build="whole" bldLvl="1" animBg="1" rev="0" advAuto="0" spid="20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he company Core Story must be transformed into a collection of concrete stories relevant for the employees, customers, stakeholders"/>
          <p:cNvSpPr txBox="1"/>
          <p:nvPr>
            <p:ph type="title"/>
          </p:nvPr>
        </p:nvSpPr>
        <p:spPr>
          <a:xfrm>
            <a:off x="1270000" y="25146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350520">
              <a:defRPr sz="4800"/>
            </a:pPr>
            <a:r>
              <a:t>Brands use storytelling to convey their values. </a:t>
            </a:r>
          </a:p>
          <a:p>
            <a:pPr defTabSz="350520">
              <a:defRPr sz="4800"/>
            </a:pPr>
            <a:r>
              <a:t>To do so, they use advertising. </a:t>
            </a:r>
          </a:p>
          <a:p>
            <a:pPr defTabSz="350520">
              <a:defRPr sz="4800"/>
            </a:pPr>
            <a:r>
              <a:t>But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how</a:t>
            </a:r>
            <a:r>
              <a:t> and </a:t>
            </a:r>
            <a:r>
              <a:rPr i="1">
                <a:latin typeface="+mj-lt"/>
                <a:ea typeface="+mj-ea"/>
                <a:cs typeface="+mj-cs"/>
                <a:sym typeface="Helvetica Neue"/>
              </a:rPr>
              <a:t>why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