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Override PartName="/ppt/media/image12.jpeg" ContentType="image/jpeg"/>
  <Override PartName="/ppt/media/image13.jpeg" ContentType="image/jpeg"/>
  <Override PartName="/ppt/media/image14.jpeg" ContentType="image/jpeg"/>
  <Override PartName="/ppt/media/image15.jpeg" ContentType="image/jpeg"/>
  <Override PartName="/ppt/media/image16.jpeg" ContentType="image/jpeg"/>
  <Override PartName="/ppt/media/image17.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b="def" i="def"/>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Neue Medium"/>
          <a:ea typeface="Helvetica Neue Medium"/>
          <a:cs typeface="Helvetica Neue Medium"/>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Neue Medium"/>
          <a:ea typeface="Helvetica Neue Medium"/>
          <a:cs typeface="Helvetica Neue Medium"/>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olo e sottotitolo">
    <p:spTree>
      <p:nvGrpSpPr>
        <p:cNvPr id="1" name=""/>
        <p:cNvGrpSpPr/>
        <p:nvPr/>
      </p:nvGrpSpPr>
      <p:grpSpPr>
        <a:xfrm>
          <a:off x="0" y="0"/>
          <a:ext cx="0" cy="0"/>
          <a:chOff x="0" y="0"/>
          <a:chExt cx="0" cy="0"/>
        </a:xfrm>
      </p:grpSpPr>
      <p:sp>
        <p:nvSpPr>
          <p:cNvPr id="14" name="Titolo Testo"/>
          <p:cNvSpPr txBox="1"/>
          <p:nvPr>
            <p:ph type="title"/>
          </p:nvPr>
        </p:nvSpPr>
        <p:spPr>
          <a:xfrm>
            <a:off x="1270000" y="1638300"/>
            <a:ext cx="10464800" cy="3302000"/>
          </a:xfrm>
          <a:prstGeom prst="rect">
            <a:avLst/>
          </a:prstGeom>
        </p:spPr>
        <p:txBody>
          <a:bodyPr anchor="b"/>
          <a:lstStyle/>
          <a:p>
            <a:pPr/>
            <a:r>
              <a:t>Titolo Testo</a:t>
            </a:r>
          </a:p>
        </p:txBody>
      </p:sp>
      <p:sp>
        <p:nvSpPr>
          <p:cNvPr id="15" name="Corpo livello uno…"/>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16" name="Numero diapositiva"/>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zione">
    <p:spTree>
      <p:nvGrpSpPr>
        <p:cNvPr id="1" name=""/>
        <p:cNvGrpSpPr/>
        <p:nvPr/>
      </p:nvGrpSpPr>
      <p:grpSpPr>
        <a:xfrm>
          <a:off x="0" y="0"/>
          <a:ext cx="0" cy="0"/>
          <a:chOff x="0" y="0"/>
          <a:chExt cx="0" cy="0"/>
        </a:xfrm>
      </p:grpSpPr>
      <p:sp>
        <p:nvSpPr>
          <p:cNvPr id="96" name="Corpo livello uno…"/>
          <p:cNvSpPr txBox="1"/>
          <p:nvPr>
            <p:ph type="body" sz="quarter" idx="1"/>
          </p:nvPr>
        </p:nvSpPr>
        <p:spPr>
          <a:xfrm>
            <a:off x="1270000" y="6362700"/>
            <a:ext cx="10464800" cy="461366"/>
          </a:xfrm>
          <a:prstGeom prst="rect">
            <a:avLst/>
          </a:prstGeom>
        </p:spPr>
        <p:txBody>
          <a:bodyPr anchor="t"/>
          <a:lstStyle>
            <a:lvl1pPr marL="0" indent="0" algn="ctr">
              <a:spcBef>
                <a:spcPts val="0"/>
              </a:spcBef>
              <a:buSzTx/>
              <a:buNone/>
              <a:defRPr i="1" sz="2400"/>
            </a:lvl1pPr>
            <a:lvl2pPr marL="777875" indent="-333375" algn="ctr">
              <a:spcBef>
                <a:spcPts val="0"/>
              </a:spcBef>
              <a:defRPr i="1" sz="2400"/>
            </a:lvl2pPr>
            <a:lvl3pPr marL="1222375" indent="-333375" algn="ctr">
              <a:spcBef>
                <a:spcPts val="0"/>
              </a:spcBef>
              <a:defRPr i="1" sz="2400"/>
            </a:lvl3pPr>
            <a:lvl4pPr marL="1666875" indent="-333375" algn="ctr">
              <a:spcBef>
                <a:spcPts val="0"/>
              </a:spcBef>
              <a:defRPr i="1" sz="2400"/>
            </a:lvl4pPr>
            <a:lvl5pPr marL="2111375" indent="-333375" algn="ctr">
              <a:spcBef>
                <a:spcPts val="0"/>
              </a:spcBef>
              <a:defRPr i="1" sz="2400"/>
            </a:lvl5pPr>
          </a:lstStyle>
          <a:p>
            <a:pPr/>
            <a:r>
              <a:t>Corpo livello uno</a:t>
            </a:r>
          </a:p>
          <a:p>
            <a:pPr lvl="1"/>
            <a:r>
              <a:t>Corpo livello due</a:t>
            </a:r>
          </a:p>
          <a:p>
            <a:pPr lvl="2"/>
            <a:r>
              <a:t>Corpo livello tre</a:t>
            </a:r>
          </a:p>
          <a:p>
            <a:pPr lvl="3"/>
            <a:r>
              <a:t>Corpo livello quattro</a:t>
            </a:r>
          </a:p>
          <a:p>
            <a:pPr lvl="4"/>
            <a:r>
              <a:t>Corpo livello cinque</a:t>
            </a:r>
          </a:p>
        </p:txBody>
      </p:sp>
      <p:sp>
        <p:nvSpPr>
          <p:cNvPr id="97" name="“Inserisci qui una citazione”."/>
          <p:cNvSpPr txBox="1"/>
          <p:nvPr>
            <p:ph type="body" sz="quarter" idx="13"/>
          </p:nvPr>
        </p:nvSpPr>
        <p:spPr>
          <a:xfrm>
            <a:off x="1270000" y="4267112"/>
            <a:ext cx="10464800" cy="609777"/>
          </a:xfrm>
          <a:prstGeom prst="rect">
            <a:avLst/>
          </a:prstGeom>
        </p:spPr>
        <p:txBody>
          <a:bodyPr/>
          <a:lstStyle/>
          <a:p>
            <a:pPr marL="0" indent="0" algn="ctr" defTabSz="572516">
              <a:spcBef>
                <a:spcPts val="0"/>
              </a:spcBef>
              <a:buSzTx/>
              <a:buNone/>
              <a:defRPr sz="3332">
                <a:latin typeface="Helvetica Neue Medium"/>
                <a:ea typeface="Helvetica Neue Medium"/>
                <a:cs typeface="Helvetica Neue Medium"/>
                <a:sym typeface="Helvetica Neue Medium"/>
              </a:defRPr>
            </a:pPr>
          </a:p>
        </p:txBody>
      </p:sp>
      <p:sp>
        <p:nvSpPr>
          <p:cNvPr id="9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5" name="Immagin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6"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uoto">
    <p:spTree>
      <p:nvGrpSpPr>
        <p:cNvPr id="1" name=""/>
        <p:cNvGrpSpPr/>
        <p:nvPr/>
      </p:nvGrpSpPr>
      <p:grpSpPr>
        <a:xfrm>
          <a:off x="0" y="0"/>
          <a:ext cx="0" cy="0"/>
          <a:chOff x="0" y="0"/>
          <a:chExt cx="0" cy="0"/>
        </a:xfrm>
      </p:grpSpPr>
      <p:sp>
        <p:nvSpPr>
          <p:cNvPr id="113"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Vuoto">
    <p:spTree>
      <p:nvGrpSpPr>
        <p:cNvPr id="1" name=""/>
        <p:cNvGrpSpPr/>
        <p:nvPr/>
      </p:nvGrpSpPr>
      <p:grpSpPr>
        <a:xfrm>
          <a:off x="0" y="0"/>
          <a:ext cx="0" cy="0"/>
          <a:chOff x="0" y="0"/>
          <a:chExt cx="0" cy="0"/>
        </a:xfrm>
      </p:grpSpPr>
      <p:sp>
        <p:nvSpPr>
          <p:cNvPr id="120"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Orizzontale">
    <p:spTree>
      <p:nvGrpSpPr>
        <p:cNvPr id="1" name=""/>
        <p:cNvGrpSpPr/>
        <p:nvPr/>
      </p:nvGrpSpPr>
      <p:grpSpPr>
        <a:xfrm>
          <a:off x="0" y="0"/>
          <a:ext cx="0" cy="0"/>
          <a:chOff x="0" y="0"/>
          <a:chExt cx="0" cy="0"/>
        </a:xfrm>
      </p:grpSpPr>
      <p:sp>
        <p:nvSpPr>
          <p:cNvPr id="23" name="Immagin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4" name="Titolo Testo"/>
          <p:cNvSpPr txBox="1"/>
          <p:nvPr>
            <p:ph type="title"/>
          </p:nvPr>
        </p:nvSpPr>
        <p:spPr>
          <a:xfrm>
            <a:off x="1270000" y="6718300"/>
            <a:ext cx="10464800" cy="1422400"/>
          </a:xfrm>
          <a:prstGeom prst="rect">
            <a:avLst/>
          </a:prstGeom>
        </p:spPr>
        <p:txBody>
          <a:bodyPr anchor="b"/>
          <a:lstStyle/>
          <a:p>
            <a:pPr/>
            <a:r>
              <a:t>Titolo Testo</a:t>
            </a:r>
          </a:p>
        </p:txBody>
      </p:sp>
      <p:sp>
        <p:nvSpPr>
          <p:cNvPr id="25" name="Corpo livello uno…"/>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26"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 Centrato">
    <p:spTree>
      <p:nvGrpSpPr>
        <p:cNvPr id="1" name=""/>
        <p:cNvGrpSpPr/>
        <p:nvPr/>
      </p:nvGrpSpPr>
      <p:grpSpPr>
        <a:xfrm>
          <a:off x="0" y="0"/>
          <a:ext cx="0" cy="0"/>
          <a:chOff x="0" y="0"/>
          <a:chExt cx="0" cy="0"/>
        </a:xfrm>
      </p:grpSpPr>
      <p:sp>
        <p:nvSpPr>
          <p:cNvPr id="33" name="Titolo Testo"/>
          <p:cNvSpPr txBox="1"/>
          <p:nvPr>
            <p:ph type="title"/>
          </p:nvPr>
        </p:nvSpPr>
        <p:spPr>
          <a:xfrm>
            <a:off x="1270000" y="3225800"/>
            <a:ext cx="10464800" cy="3302000"/>
          </a:xfrm>
          <a:prstGeom prst="rect">
            <a:avLst/>
          </a:prstGeom>
        </p:spPr>
        <p:txBody>
          <a:bodyPr/>
          <a:lstStyle/>
          <a:p>
            <a:pPr/>
            <a:r>
              <a:t>Titolo Testo</a:t>
            </a:r>
          </a:p>
        </p:txBody>
      </p:sp>
      <p:sp>
        <p:nvSpPr>
          <p:cNvPr id="3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cale">
    <p:spTree>
      <p:nvGrpSpPr>
        <p:cNvPr id="1" name=""/>
        <p:cNvGrpSpPr/>
        <p:nvPr/>
      </p:nvGrpSpPr>
      <p:grpSpPr>
        <a:xfrm>
          <a:off x="0" y="0"/>
          <a:ext cx="0" cy="0"/>
          <a:chOff x="0" y="0"/>
          <a:chExt cx="0" cy="0"/>
        </a:xfrm>
      </p:grpSpPr>
      <p:sp>
        <p:nvSpPr>
          <p:cNvPr id="41" name="Immagin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42" name="Titolo Testo"/>
          <p:cNvSpPr txBox="1"/>
          <p:nvPr>
            <p:ph type="title"/>
          </p:nvPr>
        </p:nvSpPr>
        <p:spPr>
          <a:xfrm>
            <a:off x="952500" y="635000"/>
            <a:ext cx="5334000" cy="3987800"/>
          </a:xfrm>
          <a:prstGeom prst="rect">
            <a:avLst/>
          </a:prstGeom>
        </p:spPr>
        <p:txBody>
          <a:bodyPr anchor="b"/>
          <a:lstStyle>
            <a:lvl1pPr>
              <a:defRPr sz="6000"/>
            </a:lvl1pPr>
          </a:lstStyle>
          <a:p>
            <a:pPr/>
            <a:r>
              <a:t>Titolo Testo</a:t>
            </a:r>
          </a:p>
        </p:txBody>
      </p:sp>
      <p:sp>
        <p:nvSpPr>
          <p:cNvPr id="43" name="Corpo livello uno…"/>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4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 In alto">
    <p:spTree>
      <p:nvGrpSpPr>
        <p:cNvPr id="1" name=""/>
        <p:cNvGrpSpPr/>
        <p:nvPr/>
      </p:nvGrpSpPr>
      <p:grpSpPr>
        <a:xfrm>
          <a:off x="0" y="0"/>
          <a:ext cx="0" cy="0"/>
          <a:chOff x="0" y="0"/>
          <a:chExt cx="0" cy="0"/>
        </a:xfrm>
      </p:grpSpPr>
      <p:sp>
        <p:nvSpPr>
          <p:cNvPr id="51" name="Titolo Testo"/>
          <p:cNvSpPr txBox="1"/>
          <p:nvPr>
            <p:ph type="title"/>
          </p:nvPr>
        </p:nvSpPr>
        <p:spPr>
          <a:prstGeom prst="rect">
            <a:avLst/>
          </a:prstGeom>
        </p:spPr>
        <p:txBody>
          <a:bodyPr/>
          <a:lstStyle/>
          <a:p>
            <a:pPr/>
            <a:r>
              <a:t>Titolo Testo</a:t>
            </a:r>
          </a:p>
        </p:txBody>
      </p:sp>
      <p:sp>
        <p:nvSpPr>
          <p:cNvPr id="52"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punti elenco">
    <p:spTree>
      <p:nvGrpSpPr>
        <p:cNvPr id="1" name=""/>
        <p:cNvGrpSpPr/>
        <p:nvPr/>
      </p:nvGrpSpPr>
      <p:grpSpPr>
        <a:xfrm>
          <a:off x="0" y="0"/>
          <a:ext cx="0" cy="0"/>
          <a:chOff x="0" y="0"/>
          <a:chExt cx="0" cy="0"/>
        </a:xfrm>
      </p:grpSpPr>
      <p:sp>
        <p:nvSpPr>
          <p:cNvPr id="59" name="Titolo Testo"/>
          <p:cNvSpPr txBox="1"/>
          <p:nvPr>
            <p:ph type="title"/>
          </p:nvPr>
        </p:nvSpPr>
        <p:spPr>
          <a:prstGeom prst="rect">
            <a:avLst/>
          </a:prstGeom>
        </p:spPr>
        <p:txBody>
          <a:bodyPr/>
          <a:lstStyle/>
          <a:p>
            <a:pPr/>
            <a:r>
              <a:t>Titolo Testo</a:t>
            </a:r>
          </a:p>
        </p:txBody>
      </p:sp>
      <p:sp>
        <p:nvSpPr>
          <p:cNvPr id="60" name="Corpo livello uno…"/>
          <p:cNvSpPr txBox="1"/>
          <p:nvPr>
            <p:ph type="body" idx="1"/>
          </p:nvPr>
        </p:nvSpPr>
        <p:spPr>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6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punti elenco e foto">
    <p:spTree>
      <p:nvGrpSpPr>
        <p:cNvPr id="1" name=""/>
        <p:cNvGrpSpPr/>
        <p:nvPr/>
      </p:nvGrpSpPr>
      <p:grpSpPr>
        <a:xfrm>
          <a:off x="0" y="0"/>
          <a:ext cx="0" cy="0"/>
          <a:chOff x="0" y="0"/>
          <a:chExt cx="0" cy="0"/>
        </a:xfrm>
      </p:grpSpPr>
      <p:sp>
        <p:nvSpPr>
          <p:cNvPr id="68" name="Immagin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9" name="Titolo Testo"/>
          <p:cNvSpPr txBox="1"/>
          <p:nvPr>
            <p:ph type="title"/>
          </p:nvPr>
        </p:nvSpPr>
        <p:spPr>
          <a:prstGeom prst="rect">
            <a:avLst/>
          </a:prstGeom>
        </p:spPr>
        <p:txBody>
          <a:bodyPr/>
          <a:lstStyle/>
          <a:p>
            <a:pPr/>
            <a:r>
              <a:t>Titolo Testo</a:t>
            </a:r>
          </a:p>
        </p:txBody>
      </p:sp>
      <p:sp>
        <p:nvSpPr>
          <p:cNvPr id="70" name="Corpo livello uno…"/>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Corpo livello uno</a:t>
            </a:r>
          </a:p>
          <a:p>
            <a:pPr lvl="1"/>
            <a:r>
              <a:t>Corpo livello due</a:t>
            </a:r>
          </a:p>
          <a:p>
            <a:pPr lvl="2"/>
            <a:r>
              <a:t>Corpo livello tre</a:t>
            </a:r>
          </a:p>
          <a:p>
            <a:pPr lvl="3"/>
            <a:r>
              <a:t>Corpo livello quattro</a:t>
            </a:r>
          </a:p>
          <a:p>
            <a:pPr lvl="4"/>
            <a:r>
              <a:t>Corpo livello cinque</a:t>
            </a:r>
          </a:p>
        </p:txBody>
      </p:sp>
      <p:sp>
        <p:nvSpPr>
          <p:cNvPr id="71" name="Numero diapositiva"/>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ti elenco">
    <p:spTree>
      <p:nvGrpSpPr>
        <p:cNvPr id="1" name=""/>
        <p:cNvGrpSpPr/>
        <p:nvPr/>
      </p:nvGrpSpPr>
      <p:grpSpPr>
        <a:xfrm>
          <a:off x="0" y="0"/>
          <a:ext cx="0" cy="0"/>
          <a:chOff x="0" y="0"/>
          <a:chExt cx="0" cy="0"/>
        </a:xfrm>
      </p:grpSpPr>
      <p:sp>
        <p:nvSpPr>
          <p:cNvPr id="78" name="Corpo livello uno…"/>
          <p:cNvSpPr txBox="1"/>
          <p:nvPr>
            <p:ph type="body" idx="1"/>
          </p:nvPr>
        </p:nvSpPr>
        <p:spPr>
          <a:xfrm>
            <a:off x="952500" y="1270000"/>
            <a:ext cx="11099800" cy="7213600"/>
          </a:xfrm>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7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per pagina">
    <p:spTree>
      <p:nvGrpSpPr>
        <p:cNvPr id="1" name=""/>
        <p:cNvGrpSpPr/>
        <p:nvPr/>
      </p:nvGrpSpPr>
      <p:grpSpPr>
        <a:xfrm>
          <a:off x="0" y="0"/>
          <a:ext cx="0" cy="0"/>
          <a:chOff x="0" y="0"/>
          <a:chExt cx="0" cy="0"/>
        </a:xfrm>
      </p:grpSpPr>
      <p:sp>
        <p:nvSpPr>
          <p:cNvPr id="86" name="Immagin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7" name="Immagin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8" name="Immagin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pic>
        <p:nvPicPr>
          <p:cNvPr id="2" name="IULM_University_of_Milan_logo.jpg" descr="IULM_University_of_Milan_logo.jpg"/>
          <p:cNvPicPr>
            <a:picLocks noChangeAspect="1"/>
          </p:cNvPicPr>
          <p:nvPr/>
        </p:nvPicPr>
        <p:blipFill>
          <a:blip r:embed="rId2">
            <a:extLst/>
          </a:blip>
          <a:stretch>
            <a:fillRect/>
          </a:stretch>
        </p:blipFill>
        <p:spPr>
          <a:xfrm>
            <a:off x="217552" y="8753243"/>
            <a:ext cx="925448" cy="925448"/>
          </a:xfrm>
          <a:prstGeom prst="rect">
            <a:avLst/>
          </a:prstGeom>
          <a:ln w="12700">
            <a:miter lim="400000"/>
          </a:ln>
        </p:spPr>
      </p:pic>
      <p:sp>
        <p:nvSpPr>
          <p:cNvPr id="3" name="Content Management &amp; Corporate Storytelling Alessio Sartore 2018/2019"/>
          <p:cNvSpPr txBox="1"/>
          <p:nvPr/>
        </p:nvSpPr>
        <p:spPr>
          <a:xfrm>
            <a:off x="1194614" y="8685328"/>
            <a:ext cx="4333304" cy="78187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defRPr b="1" sz="1500">
                <a:latin typeface="+mj-lt"/>
                <a:ea typeface="+mj-ea"/>
                <a:cs typeface="+mj-cs"/>
                <a:sym typeface="Helvetica Neue"/>
              </a:defRPr>
            </a:pPr>
            <a:r>
              <a:t>Content Management &amp; Corporate Storytelling</a:t>
            </a:r>
            <a:br/>
            <a:r>
              <a:t>Alessio Sartore</a:t>
            </a:r>
            <a:br/>
            <a:r>
              <a:t>2018/2019</a:t>
            </a:r>
          </a:p>
        </p:txBody>
      </p:sp>
      <p:sp>
        <p:nvSpPr>
          <p:cNvPr id="4" name="Linea"/>
          <p:cNvSpPr/>
          <p:nvPr/>
        </p:nvSpPr>
        <p:spPr>
          <a:xfrm>
            <a:off x="203200" y="8669866"/>
            <a:ext cx="12598400" cy="1"/>
          </a:xfrm>
          <a:prstGeom prst="line">
            <a:avLst/>
          </a:prstGeom>
          <a:ln w="25400">
            <a:solidFill>
              <a:srgbClr val="000000"/>
            </a:solidFill>
            <a:miter lim="400000"/>
          </a:ln>
        </p:spPr>
        <p:txBody>
          <a:bodyPr lIns="45718" tIns="45718" rIns="45718" bIns="45718"/>
          <a:lstStyle/>
          <a:p>
            <a:pPr/>
          </a:p>
        </p:txBody>
      </p:sp>
      <p:sp>
        <p:nvSpPr>
          <p:cNvPr id="5" name="Titolo Testo"/>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Titolo Testo</a:t>
            </a:r>
          </a:p>
        </p:txBody>
      </p:sp>
      <p:sp>
        <p:nvSpPr>
          <p:cNvPr id="6" name="Corpo livello uno…"/>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Corpo livello uno</a:t>
            </a:r>
          </a:p>
          <a:p>
            <a:pPr lvl="1"/>
            <a:r>
              <a:t>Corpo livello due</a:t>
            </a:r>
          </a:p>
          <a:p>
            <a:pPr lvl="2"/>
            <a:r>
              <a:t>Corpo livello tre</a:t>
            </a:r>
          </a:p>
          <a:p>
            <a:pPr lvl="3"/>
            <a:r>
              <a:t>Corpo livello quattro</a:t>
            </a:r>
          </a:p>
          <a:p>
            <a:pPr lvl="4"/>
            <a:r>
              <a:t>Corpo livello cinque</a:t>
            </a:r>
          </a:p>
        </p:txBody>
      </p:sp>
      <p:sp>
        <p:nvSpPr>
          <p:cNvPr id="7" name="Numero diapositiva"/>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image" Target="../media/image4.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6.jpeg"/><Relationship Id="rId3" Type="http://schemas.openxmlformats.org/officeDocument/2006/relationships/image" Target="../media/image4.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7.jpeg"/><Relationship Id="rId3" Type="http://schemas.openxmlformats.org/officeDocument/2006/relationships/image" Target="../media/image4.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jpeg"/><Relationship Id="rId3" Type="http://schemas.openxmlformats.org/officeDocument/2006/relationships/image" Target="../media/image4.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1.jpeg"/><Relationship Id="rId6" Type="http://schemas.openxmlformats.org/officeDocument/2006/relationships/image" Target="../media/image12.jpeg"/><Relationship Id="rId7" Type="http://schemas.openxmlformats.org/officeDocument/2006/relationships/image" Target="../media/image13.jpeg"/><Relationship Id="rId8" Type="http://schemas.openxmlformats.org/officeDocument/2006/relationships/image" Target="../media/image14.jpeg"/><Relationship Id="rId9" Type="http://schemas.openxmlformats.org/officeDocument/2006/relationships/image" Target="../media/image15.jpeg"/><Relationship Id="rId10" Type="http://schemas.openxmlformats.org/officeDocument/2006/relationships/image" Target="../media/image16.jpeg"/><Relationship Id="rId11" Type="http://schemas.openxmlformats.org/officeDocument/2006/relationships/image" Target="../media/image17.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Storytelling as a Branding Practice"/>
          <p:cNvSpPr txBox="1"/>
          <p:nvPr>
            <p:ph type="ctrTitle"/>
          </p:nvPr>
        </p:nvSpPr>
        <p:spPr>
          <a:prstGeom prst="rect">
            <a:avLst/>
          </a:prstGeom>
        </p:spPr>
        <p:txBody>
          <a:bodyPr/>
          <a:lstStyle/>
          <a:p>
            <a:pPr/>
            <a:r>
              <a:t>Storytelling as a Management Tool</a:t>
            </a:r>
          </a:p>
        </p:txBody>
      </p:sp>
      <p:sp>
        <p:nvSpPr>
          <p:cNvPr id="130" name="Lesson #2"/>
          <p:cNvSpPr txBox="1"/>
          <p:nvPr>
            <p:ph type="subTitle" sz="quarter" idx="1"/>
          </p:nvPr>
        </p:nvSpPr>
        <p:spPr>
          <a:xfrm>
            <a:off x="1270000" y="5181600"/>
            <a:ext cx="10464800" cy="1130300"/>
          </a:xfrm>
          <a:prstGeom prst="rect">
            <a:avLst/>
          </a:prstGeom>
        </p:spPr>
        <p:txBody>
          <a:bodyPr/>
          <a:lstStyle/>
          <a:p>
            <a:pPr/>
            <a:r>
              <a:t>Lesson #3</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but most of the times they are like this"/>
          <p:cNvSpPr txBox="1"/>
          <p:nvPr>
            <p:ph type="title"/>
          </p:nvPr>
        </p:nvSpPr>
        <p:spPr>
          <a:xfrm>
            <a:off x="1066800" y="574809"/>
            <a:ext cx="10464800" cy="1422402"/>
          </a:xfrm>
          <a:prstGeom prst="rect">
            <a:avLst/>
          </a:prstGeom>
        </p:spPr>
        <p:txBody>
          <a:bodyPr/>
          <a:lstStyle>
            <a:lvl1pPr defTabSz="315468">
              <a:defRPr sz="4300"/>
            </a:lvl1pPr>
          </a:lstStyle>
          <a:p>
            <a:pPr/>
            <a:r>
              <a:t>SAS core story</a:t>
            </a:r>
          </a:p>
        </p:txBody>
      </p:sp>
      <p:sp>
        <p:nvSpPr>
          <p:cNvPr id="186" name="Payoff: “The Businessman Airline”"/>
          <p:cNvSpPr txBox="1"/>
          <p:nvPr/>
        </p:nvSpPr>
        <p:spPr>
          <a:xfrm>
            <a:off x="4045559" y="3178685"/>
            <a:ext cx="4913682"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Payoff: “</a:t>
            </a:r>
            <a:r>
              <a:rPr i="1">
                <a:latin typeface="+mj-lt"/>
                <a:ea typeface="+mj-ea"/>
                <a:cs typeface="+mj-cs"/>
                <a:sym typeface="Helvetica Neue"/>
              </a:rPr>
              <a:t>The Businessman Airline</a:t>
            </a:r>
            <a:r>
              <a:t>”</a:t>
            </a:r>
          </a:p>
        </p:txBody>
      </p:sp>
      <p:sp>
        <p:nvSpPr>
          <p:cNvPr id="187" name="Description: an airline that would do anything in its power…"/>
          <p:cNvSpPr txBox="1"/>
          <p:nvPr/>
        </p:nvSpPr>
        <p:spPr>
          <a:xfrm>
            <a:off x="2317648" y="4868889"/>
            <a:ext cx="8369504" cy="11976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Description: an airline that would do anything in its power </a:t>
            </a:r>
          </a:p>
          <a:p>
            <a:pPr/>
            <a:r>
              <a:t>to ensure that the busy, traveling businessman/woman </a:t>
            </a:r>
          </a:p>
          <a:p>
            <a:pPr/>
            <a:r>
              <a:t>would get to his/her destination on time</a:t>
            </a:r>
          </a:p>
        </p:txBody>
      </p:sp>
      <p:sp>
        <p:nvSpPr>
          <p:cNvPr id="188" name="Adversary = traditional hierarchical approach"/>
          <p:cNvSpPr txBox="1"/>
          <p:nvPr/>
        </p:nvSpPr>
        <p:spPr>
          <a:xfrm>
            <a:off x="3287217" y="7295693"/>
            <a:ext cx="6430366"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Adversary = traditional hierarchical approach</a:t>
            </a:r>
          </a:p>
        </p:txBody>
      </p:sp>
      <p:sp>
        <p:nvSpPr>
          <p:cNvPr id="189" name="Linea"/>
          <p:cNvSpPr/>
          <p:nvPr/>
        </p:nvSpPr>
        <p:spPr>
          <a:xfrm>
            <a:off x="6315596" y="2189875"/>
            <a:ext cx="1" cy="896986"/>
          </a:xfrm>
          <a:prstGeom prst="line">
            <a:avLst/>
          </a:prstGeom>
          <a:ln w="25400">
            <a:solidFill>
              <a:schemeClr val="accent1"/>
            </a:solidFill>
            <a:tailEnd type="triangle"/>
          </a:ln>
        </p:spPr>
        <p:txBody>
          <a:bodyPr lIns="45718" tIns="45718" rIns="45718" bIns="45718"/>
          <a:lstStyle/>
          <a:p>
            <a:pPr/>
          </a:p>
        </p:txBody>
      </p:sp>
      <p:sp>
        <p:nvSpPr>
          <p:cNvPr id="190" name="Linea"/>
          <p:cNvSpPr/>
          <p:nvPr/>
        </p:nvSpPr>
        <p:spPr>
          <a:xfrm>
            <a:off x="6315596" y="3858568"/>
            <a:ext cx="1" cy="925448"/>
          </a:xfrm>
          <a:prstGeom prst="line">
            <a:avLst/>
          </a:prstGeom>
          <a:ln w="25400">
            <a:solidFill>
              <a:schemeClr val="accent1"/>
            </a:solidFill>
            <a:tailEnd type="triangle"/>
          </a:ln>
        </p:spPr>
        <p:txBody>
          <a:bodyPr lIns="45718" tIns="45718" rIns="45718" bIns="45718"/>
          <a:lstStyle/>
          <a:p>
            <a:pPr/>
          </a:p>
        </p:txBody>
      </p:sp>
      <p:sp>
        <p:nvSpPr>
          <p:cNvPr id="191" name="Linea"/>
          <p:cNvSpPr/>
          <p:nvPr/>
        </p:nvSpPr>
        <p:spPr>
          <a:xfrm>
            <a:off x="6299199" y="6257867"/>
            <a:ext cx="1" cy="925448"/>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93" name="1417.jpg" descr="1417.jpg"/>
          <p:cNvPicPr>
            <a:picLocks noChangeAspect="1"/>
          </p:cNvPicPr>
          <p:nvPr/>
        </p:nvPicPr>
        <p:blipFill>
          <a:blip r:embed="rId2">
            <a:extLst/>
          </a:blip>
          <a:stretch>
            <a:fillRect/>
          </a:stretch>
        </p:blipFill>
        <p:spPr>
          <a:xfrm>
            <a:off x="4176150" y="2635550"/>
            <a:ext cx="4652500" cy="5396900"/>
          </a:xfrm>
          <a:prstGeom prst="rect">
            <a:avLst/>
          </a:prstGeom>
          <a:ln w="12700">
            <a:miter lim="400000"/>
          </a:ln>
        </p:spPr>
      </p:pic>
      <p:pic>
        <p:nvPicPr>
          <p:cNvPr id="194" name="download (13).png" descr="download (13).png"/>
          <p:cNvPicPr>
            <a:picLocks noChangeAspect="1"/>
          </p:cNvPicPr>
          <p:nvPr/>
        </p:nvPicPr>
        <p:blipFill>
          <a:blip r:embed="rId3">
            <a:extLst/>
          </a:blip>
          <a:stretch>
            <a:fillRect/>
          </a:stretch>
        </p:blipFill>
        <p:spPr>
          <a:xfrm>
            <a:off x="5653128" y="312291"/>
            <a:ext cx="1698544" cy="1698543"/>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LEGO: fall and rise"/>
          <p:cNvSpPr txBox="1"/>
          <p:nvPr>
            <p:ph type="title"/>
          </p:nvPr>
        </p:nvSpPr>
        <p:spPr>
          <a:xfrm>
            <a:off x="1066800" y="574809"/>
            <a:ext cx="10464800" cy="1422402"/>
          </a:xfrm>
          <a:prstGeom prst="rect">
            <a:avLst/>
          </a:prstGeom>
        </p:spPr>
        <p:txBody>
          <a:bodyPr anchor="b"/>
          <a:lstStyle>
            <a:lvl1pPr defTabSz="315468">
              <a:defRPr sz="4300"/>
            </a:lvl1pPr>
          </a:lstStyle>
          <a:p>
            <a:pPr/>
            <a:r>
              <a:t>LEGO: fall and rise</a:t>
            </a:r>
          </a:p>
        </p:txBody>
      </p:sp>
      <p:sp>
        <p:nvSpPr>
          <p:cNvPr id="197" name="2003"/>
          <p:cNvSpPr txBox="1"/>
          <p:nvPr/>
        </p:nvSpPr>
        <p:spPr>
          <a:xfrm>
            <a:off x="1974579" y="2648137"/>
            <a:ext cx="792176"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2003</a:t>
            </a:r>
          </a:p>
        </p:txBody>
      </p:sp>
      <p:sp>
        <p:nvSpPr>
          <p:cNvPr id="198" name="Freccia"/>
          <p:cNvSpPr/>
          <p:nvPr/>
        </p:nvSpPr>
        <p:spPr>
          <a:xfrm>
            <a:off x="2028083" y="2871734"/>
            <a:ext cx="8948634" cy="900013"/>
          </a:xfrm>
          <a:prstGeom prst="rightArrow">
            <a:avLst>
              <a:gd name="adj1" fmla="val 32000"/>
              <a:gd name="adj2" fmla="val 90310"/>
            </a:avLst>
          </a:prstGeom>
          <a:gradFill>
            <a:gsLst>
              <a:gs pos="0">
                <a:schemeClr val="accent4"/>
              </a:gs>
              <a:gs pos="100000">
                <a:schemeClr val="accent5">
                  <a:satOff val="-41871"/>
                  <a:lumOff val="-13058"/>
                </a:schemeClr>
              </a:gs>
            </a:gsLst>
          </a:gradFill>
          <a:ln w="25400">
            <a:solidFill>
              <a:schemeClr val="accent1"/>
            </a:solidFill>
          </a:ln>
        </p:spPr>
        <p:txBody>
          <a:bodyPr lIns="50800" tIns="50800" rIns="50800" bIns="50800" anchor="ctr"/>
          <a:lstStyle/>
          <a:p>
            <a:pPr/>
          </a:p>
        </p:txBody>
      </p:sp>
      <p:sp>
        <p:nvSpPr>
          <p:cNvPr id="199" name="2015"/>
          <p:cNvSpPr txBox="1"/>
          <p:nvPr/>
        </p:nvSpPr>
        <p:spPr>
          <a:xfrm>
            <a:off x="9272845" y="2648137"/>
            <a:ext cx="792177"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2015</a:t>
            </a:r>
          </a:p>
        </p:txBody>
      </p:sp>
      <p:sp>
        <p:nvSpPr>
          <p:cNvPr id="200" name="$800m debt…"/>
          <p:cNvSpPr txBox="1"/>
          <p:nvPr/>
        </p:nvSpPr>
        <p:spPr>
          <a:xfrm>
            <a:off x="1974392" y="3760122"/>
            <a:ext cx="2248816" cy="19342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r>
              <a:t>$800m debt</a:t>
            </a:r>
          </a:p>
          <a:p>
            <a:pPr algn="l"/>
            <a:r>
              <a:t>larger variety</a:t>
            </a:r>
          </a:p>
          <a:p>
            <a:pPr algn="l"/>
            <a:r>
              <a:t>out of focus</a:t>
            </a:r>
          </a:p>
          <a:p>
            <a:pPr algn="l"/>
            <a:r>
              <a:t>same market</a:t>
            </a:r>
          </a:p>
          <a:p>
            <a:pPr algn="l"/>
            <a:r>
              <a:t>same audience</a:t>
            </a:r>
          </a:p>
        </p:txBody>
      </p:sp>
      <p:sp>
        <p:nvSpPr>
          <p:cNvPr id="201" name="$600m profit…"/>
          <p:cNvSpPr txBox="1"/>
          <p:nvPr/>
        </p:nvSpPr>
        <p:spPr>
          <a:xfrm>
            <a:off x="7186929" y="3760122"/>
            <a:ext cx="2948941" cy="19342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r"/>
            <a:r>
              <a:t>$600m profit</a:t>
            </a:r>
          </a:p>
          <a:p>
            <a:pPr algn="r"/>
            <a:r>
              <a:t>reduced variety</a:t>
            </a:r>
          </a:p>
          <a:p>
            <a:pPr algn="r"/>
            <a:r>
              <a:t>regain focus</a:t>
            </a:r>
          </a:p>
          <a:p>
            <a:pPr algn="r"/>
            <a:r>
              <a:t>new markets</a:t>
            </a:r>
          </a:p>
          <a:p>
            <a:pPr algn="r"/>
            <a:r>
              <a:t>know your audience</a:t>
            </a:r>
          </a:p>
        </p:txBody>
      </p:sp>
      <p:pic>
        <p:nvPicPr>
          <p:cNvPr id="202" name="download (13).png" descr="download (13).png"/>
          <p:cNvPicPr>
            <a:picLocks noChangeAspect="1"/>
          </p:cNvPicPr>
          <p:nvPr/>
        </p:nvPicPr>
        <p:blipFill>
          <a:blip r:embed="rId2">
            <a:extLst/>
          </a:blip>
          <a:stretch>
            <a:fillRect/>
          </a:stretch>
        </p:blipFill>
        <p:spPr>
          <a:xfrm>
            <a:off x="427732" y="244557"/>
            <a:ext cx="1034885" cy="1034886"/>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97" grpId="1"/>
      <p:bldP build="whole" bldLvl="1" animBg="1" rev="0" advAuto="0" spid="200" grpId="2"/>
      <p:bldP build="whole" bldLvl="1" animBg="1" rev="0" advAuto="0" spid="198" grpId="3"/>
      <p:bldP build="whole" bldLvl="1" animBg="1" rev="0" advAuto="0" spid="199" grpId="4"/>
      <p:bldP build="whole" bldLvl="1" animBg="1" rev="0" advAuto="0" spid="201" grpId="5"/>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We call it ‘camping with consumers’. My team spends all our time travelling around the world, talking to kids and their families and participating in their daily lives. This includes watching how kids play on their own and with friends, how siblings interact and why some toys remain perennial favourites while others are relegated to the toy box”.…"/>
          <p:cNvSpPr txBox="1"/>
          <p:nvPr/>
        </p:nvSpPr>
        <p:spPr>
          <a:xfrm>
            <a:off x="2128086" y="5179032"/>
            <a:ext cx="8748628" cy="340745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“We call it ‘camping with consumers’. My team spends all our time travelling around the world, talking to kids and their families and participating in their daily lives. This includes watching how kids play on their own and with friends, how siblings interact and why some toys remain perennial favourites while others are relegated to the toy box”.</a:t>
            </a:r>
          </a:p>
          <a:p>
            <a:pPr/>
          </a:p>
          <a:p>
            <a:pPr/>
            <a:r>
              <a:t>Anne Flemmert Jensen, senior director of its Global Insights group.</a:t>
            </a:r>
          </a:p>
        </p:txBody>
      </p:sp>
      <p:pic>
        <p:nvPicPr>
          <p:cNvPr id="205" name="5609.jpg" descr="5609.jpg"/>
          <p:cNvPicPr>
            <a:picLocks noChangeAspect="1"/>
          </p:cNvPicPr>
          <p:nvPr/>
        </p:nvPicPr>
        <p:blipFill>
          <a:blip r:embed="rId2">
            <a:extLst/>
          </a:blip>
          <a:stretch>
            <a:fillRect/>
          </a:stretch>
        </p:blipFill>
        <p:spPr>
          <a:xfrm>
            <a:off x="3662851" y="1476114"/>
            <a:ext cx="5679098" cy="3407460"/>
          </a:xfrm>
          <a:prstGeom prst="rect">
            <a:avLst/>
          </a:prstGeom>
          <a:ln w="12700">
            <a:miter lim="400000"/>
          </a:ln>
        </p:spPr>
      </p:pic>
      <p:sp>
        <p:nvSpPr>
          <p:cNvPr id="206" name="know your audience"/>
          <p:cNvSpPr txBox="1"/>
          <p:nvPr/>
        </p:nvSpPr>
        <p:spPr>
          <a:xfrm>
            <a:off x="5027929" y="531470"/>
            <a:ext cx="2948941"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know your audience</a:t>
            </a:r>
          </a:p>
        </p:txBody>
      </p:sp>
      <p:pic>
        <p:nvPicPr>
          <p:cNvPr id="207" name="download (13).png" descr="download (13).png"/>
          <p:cNvPicPr>
            <a:picLocks noChangeAspect="1"/>
          </p:cNvPicPr>
          <p:nvPr/>
        </p:nvPicPr>
        <p:blipFill>
          <a:blip r:embed="rId3">
            <a:extLst/>
          </a:blip>
          <a:stretch>
            <a:fillRect/>
          </a:stretch>
        </p:blipFill>
        <p:spPr>
          <a:xfrm>
            <a:off x="427732" y="244557"/>
            <a:ext cx="1034885" cy="1034886"/>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One of the main things was they couldn’t really relate to the Minifigure. It’s too blocky. Boys tend to be a lot more about good versus evil, whereas girls really see themselves through the Mini-doll. They wanted a greater level of detail, proportions and realism.”…"/>
          <p:cNvSpPr txBox="1"/>
          <p:nvPr/>
        </p:nvSpPr>
        <p:spPr>
          <a:xfrm>
            <a:off x="2128086" y="5789270"/>
            <a:ext cx="8748628" cy="26708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“One of the main things was they couldn’t really relate to the Minifigure. It’s too blocky. Boys tend to be a lot more about good versus evil, whereas girls really see themselves through the Mini-doll. They wanted a greater level of detail, proportions and realism.”</a:t>
            </a:r>
          </a:p>
          <a:p>
            <a:pPr/>
          </a:p>
          <a:p>
            <a:pPr/>
            <a:r>
              <a:t>Mauricio Affonso, Friends’ model designer</a:t>
            </a:r>
          </a:p>
        </p:txBody>
      </p:sp>
      <p:pic>
        <p:nvPicPr>
          <p:cNvPr id="210" name="5760.jpg" descr="5760.jpg"/>
          <p:cNvPicPr>
            <a:picLocks noChangeAspect="1"/>
          </p:cNvPicPr>
          <p:nvPr/>
        </p:nvPicPr>
        <p:blipFill>
          <a:blip r:embed="rId2">
            <a:extLst/>
          </a:blip>
          <a:stretch>
            <a:fillRect/>
          </a:stretch>
        </p:blipFill>
        <p:spPr>
          <a:xfrm>
            <a:off x="3391078" y="1659573"/>
            <a:ext cx="6222644" cy="3733587"/>
          </a:xfrm>
          <a:prstGeom prst="rect">
            <a:avLst/>
          </a:prstGeom>
          <a:ln w="12700">
            <a:miter lim="400000"/>
          </a:ln>
        </p:spPr>
      </p:pic>
      <p:sp>
        <p:nvSpPr>
          <p:cNvPr id="211" name="explore new markets"/>
          <p:cNvSpPr txBox="1"/>
          <p:nvPr/>
        </p:nvSpPr>
        <p:spPr>
          <a:xfrm>
            <a:off x="4979924" y="802403"/>
            <a:ext cx="304495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explore new markets</a:t>
            </a:r>
          </a:p>
        </p:txBody>
      </p:sp>
      <p:pic>
        <p:nvPicPr>
          <p:cNvPr id="212" name="download (13).png" descr="download (13).png"/>
          <p:cNvPicPr>
            <a:picLocks noChangeAspect="1"/>
          </p:cNvPicPr>
          <p:nvPr/>
        </p:nvPicPr>
        <p:blipFill>
          <a:blip r:embed="rId3">
            <a:extLst/>
          </a:blip>
          <a:stretch>
            <a:fillRect/>
          </a:stretch>
        </p:blipFill>
        <p:spPr>
          <a:xfrm>
            <a:off x="427732" y="244557"/>
            <a:ext cx="1034885" cy="1034886"/>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The reality is that the last few years the growth has been supernatural. When you look at the proportion of revenue that’s coming out of the mature markets it becomes more and more challenging with the level of penetration. But we look at every year starting at zero because you have to recruit every child again and make the brand exciting for them. That becomes a good challenge, of course.”…"/>
          <p:cNvSpPr txBox="1"/>
          <p:nvPr/>
        </p:nvSpPr>
        <p:spPr>
          <a:xfrm>
            <a:off x="2128086" y="5111937"/>
            <a:ext cx="8748628" cy="34074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““The reality is that the last few years the growth has been supernatural. When you look at the proportion of revenue that’s coming out of the mature markets it becomes more and more challenging with the level of penetration. But we look at every year starting at zero because you have to recruit every child again and make the brand exciting for them. That becomes a good challenge, of course.”</a:t>
            </a:r>
          </a:p>
          <a:p>
            <a:pPr/>
            <a:br/>
            <a:r>
              <a:t>Julia Goldin, Lego’s chief marketing officer.</a:t>
            </a:r>
          </a:p>
        </p:txBody>
      </p:sp>
      <p:sp>
        <p:nvSpPr>
          <p:cNvPr id="215" name="brand stretching"/>
          <p:cNvSpPr txBox="1"/>
          <p:nvPr/>
        </p:nvSpPr>
        <p:spPr>
          <a:xfrm>
            <a:off x="5287772" y="463737"/>
            <a:ext cx="2429257"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 stretching</a:t>
            </a:r>
          </a:p>
        </p:txBody>
      </p:sp>
      <p:pic>
        <p:nvPicPr>
          <p:cNvPr id="216" name="1999.jpg" descr="1999.jpg"/>
          <p:cNvPicPr>
            <a:picLocks noChangeAspect="1"/>
          </p:cNvPicPr>
          <p:nvPr/>
        </p:nvPicPr>
        <p:blipFill>
          <a:blip r:embed="rId2">
            <a:extLst/>
          </a:blip>
          <a:stretch>
            <a:fillRect/>
          </a:stretch>
        </p:blipFill>
        <p:spPr>
          <a:xfrm>
            <a:off x="3673087" y="1550830"/>
            <a:ext cx="5658626" cy="3395175"/>
          </a:xfrm>
          <a:prstGeom prst="rect">
            <a:avLst/>
          </a:prstGeom>
          <a:ln w="12700">
            <a:miter lim="400000"/>
          </a:ln>
        </p:spPr>
      </p:pic>
      <p:pic>
        <p:nvPicPr>
          <p:cNvPr id="217" name="download (13).png" descr="download (13).png"/>
          <p:cNvPicPr>
            <a:picLocks noChangeAspect="1"/>
          </p:cNvPicPr>
          <p:nvPr/>
        </p:nvPicPr>
        <p:blipFill>
          <a:blip r:embed="rId3">
            <a:extLst/>
          </a:blip>
          <a:stretch>
            <a:fillRect/>
          </a:stretch>
        </p:blipFill>
        <p:spPr>
          <a:xfrm>
            <a:off x="427732" y="244557"/>
            <a:ext cx="1034885" cy="1034886"/>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but most of the times they are like this"/>
          <p:cNvSpPr txBox="1"/>
          <p:nvPr>
            <p:ph type="title"/>
          </p:nvPr>
        </p:nvSpPr>
        <p:spPr>
          <a:xfrm>
            <a:off x="1066800" y="574809"/>
            <a:ext cx="10464800" cy="1422402"/>
          </a:xfrm>
          <a:prstGeom prst="rect">
            <a:avLst/>
          </a:prstGeom>
        </p:spPr>
        <p:txBody>
          <a:bodyPr/>
          <a:lstStyle>
            <a:lvl1pPr defTabSz="315468">
              <a:defRPr sz="4300"/>
            </a:lvl1pPr>
          </a:lstStyle>
          <a:p>
            <a:pPr/>
            <a:r>
              <a:t>LEGO core story</a:t>
            </a:r>
          </a:p>
        </p:txBody>
      </p:sp>
      <p:sp>
        <p:nvSpPr>
          <p:cNvPr id="220" name="Payoff: “…”"/>
          <p:cNvSpPr txBox="1"/>
          <p:nvPr/>
        </p:nvSpPr>
        <p:spPr>
          <a:xfrm>
            <a:off x="5623661" y="3178685"/>
            <a:ext cx="1757478"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Payoff: “…”</a:t>
            </a:r>
          </a:p>
        </p:txBody>
      </p:sp>
      <p:sp>
        <p:nvSpPr>
          <p:cNvPr id="221" name="Description: …"/>
          <p:cNvSpPr txBox="1"/>
          <p:nvPr/>
        </p:nvSpPr>
        <p:spPr>
          <a:xfrm>
            <a:off x="5400700" y="4821218"/>
            <a:ext cx="2203400"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Description: …</a:t>
            </a:r>
          </a:p>
        </p:txBody>
      </p:sp>
      <p:sp>
        <p:nvSpPr>
          <p:cNvPr id="222" name="Adversary = …"/>
          <p:cNvSpPr txBox="1"/>
          <p:nvPr/>
        </p:nvSpPr>
        <p:spPr>
          <a:xfrm>
            <a:off x="5407863" y="6463751"/>
            <a:ext cx="2189074"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Adversary = …</a:t>
            </a:r>
          </a:p>
        </p:txBody>
      </p:sp>
      <p:sp>
        <p:nvSpPr>
          <p:cNvPr id="223" name="Linea"/>
          <p:cNvSpPr/>
          <p:nvPr/>
        </p:nvSpPr>
        <p:spPr>
          <a:xfrm>
            <a:off x="6315596" y="2189875"/>
            <a:ext cx="1" cy="896986"/>
          </a:xfrm>
          <a:prstGeom prst="line">
            <a:avLst/>
          </a:prstGeom>
          <a:ln w="25400">
            <a:solidFill>
              <a:schemeClr val="accent1"/>
            </a:solidFill>
            <a:tailEnd type="triangle"/>
          </a:ln>
        </p:spPr>
        <p:txBody>
          <a:bodyPr lIns="45718" tIns="45718" rIns="45718" bIns="45718"/>
          <a:lstStyle/>
          <a:p>
            <a:pPr/>
          </a:p>
        </p:txBody>
      </p:sp>
      <p:sp>
        <p:nvSpPr>
          <p:cNvPr id="224" name="Linea"/>
          <p:cNvSpPr/>
          <p:nvPr/>
        </p:nvSpPr>
        <p:spPr>
          <a:xfrm>
            <a:off x="6315596" y="3858568"/>
            <a:ext cx="1" cy="925448"/>
          </a:xfrm>
          <a:prstGeom prst="line">
            <a:avLst/>
          </a:prstGeom>
          <a:ln w="25400">
            <a:solidFill>
              <a:schemeClr val="accent1"/>
            </a:solidFill>
            <a:tailEnd type="triangle"/>
          </a:ln>
        </p:spPr>
        <p:txBody>
          <a:bodyPr lIns="45718" tIns="45718" rIns="45718" bIns="45718"/>
          <a:lstStyle/>
          <a:p>
            <a:pPr/>
          </a:p>
        </p:txBody>
      </p:sp>
      <p:sp>
        <p:nvSpPr>
          <p:cNvPr id="225" name="Linea"/>
          <p:cNvSpPr/>
          <p:nvPr/>
        </p:nvSpPr>
        <p:spPr>
          <a:xfrm>
            <a:off x="6299199" y="5469831"/>
            <a:ext cx="1" cy="925448"/>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Who are the heroes of  the company?"/>
          <p:cNvSpPr txBox="1"/>
          <p:nvPr>
            <p:ph type="title"/>
          </p:nvPr>
        </p:nvSpPr>
        <p:spPr>
          <a:xfrm>
            <a:off x="1270000" y="334433"/>
            <a:ext cx="10464801" cy="1422401"/>
          </a:xfrm>
          <a:prstGeom prst="rect">
            <a:avLst/>
          </a:prstGeom>
        </p:spPr>
        <p:txBody>
          <a:bodyPr/>
          <a:lstStyle>
            <a:lvl1pPr defTabSz="338835">
              <a:defRPr sz="4640"/>
            </a:lvl1pPr>
          </a:lstStyle>
          <a:p>
            <a:pPr/>
            <a:r>
              <a:t>Who are the heroes of  the company?</a:t>
            </a:r>
          </a:p>
        </p:txBody>
      </p:sp>
      <p:sp>
        <p:nvSpPr>
          <p:cNvPr id="228" name="What qualities does the hero possess in these stories?…"/>
          <p:cNvSpPr txBox="1"/>
          <p:nvPr>
            <p:ph type="body" idx="1"/>
          </p:nvPr>
        </p:nvSpPr>
        <p:spPr>
          <a:xfrm>
            <a:off x="1270000" y="2501726"/>
            <a:ext cx="10464800" cy="5438710"/>
          </a:xfrm>
          <a:prstGeom prst="rect">
            <a:avLst/>
          </a:prstGeom>
        </p:spPr>
        <p:txBody>
          <a:bodyPr/>
          <a:lstStyle/>
          <a:p>
            <a:pPr defTabSz="502412">
              <a:defRPr sz="3182"/>
            </a:pPr>
            <a:r>
              <a:t>What qualities does the hero possess in these stories?</a:t>
            </a:r>
          </a:p>
          <a:p>
            <a:pPr defTabSz="502412">
              <a:defRPr sz="3182"/>
            </a:pPr>
          </a:p>
          <a:p>
            <a:pPr defTabSz="502412">
              <a:defRPr sz="3182"/>
            </a:pPr>
            <a:r>
              <a:t>What challenges and adversaries does the hero face?</a:t>
            </a:r>
          </a:p>
          <a:p>
            <a:pPr defTabSz="502412">
              <a:defRPr sz="3182"/>
            </a:pPr>
          </a:p>
          <a:p>
            <a:pPr defTabSz="502412">
              <a:defRPr sz="3182"/>
            </a:pPr>
            <a:r>
              <a:t>What characterizes these challenges?</a:t>
            </a:r>
          </a:p>
          <a:p>
            <a:pPr defTabSz="502412">
              <a:defRPr sz="3182"/>
            </a:pPr>
          </a:p>
          <a:p>
            <a:pPr defTabSz="502412">
              <a:defRPr sz="3182"/>
            </a:pPr>
            <a:r>
              <a:t>How does the hero tackle these challenges?</a:t>
            </a:r>
          </a:p>
          <a:p>
            <a:pPr defTabSz="502412">
              <a:defRPr sz="3182"/>
            </a:pPr>
          </a:p>
          <a:p>
            <a:pPr defTabSz="502412">
              <a:defRPr sz="3182"/>
            </a:pPr>
            <a:r>
              <a:t>What values lie in the message of the story?</a:t>
            </a:r>
          </a:p>
          <a:p>
            <a:pPr defTabSz="502412">
              <a:defRPr sz="3182"/>
            </a:pPr>
          </a:p>
          <a:p>
            <a:pPr defTabSz="502412">
              <a:defRPr sz="3182"/>
            </a:pPr>
            <a:r>
              <a:t>Does the story support the company brand?</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The Symbolic Significance of the CEO"/>
          <p:cNvSpPr txBox="1"/>
          <p:nvPr>
            <p:ph type="title"/>
          </p:nvPr>
        </p:nvSpPr>
        <p:spPr>
          <a:xfrm>
            <a:off x="1270000" y="-292100"/>
            <a:ext cx="10464801" cy="1422401"/>
          </a:xfrm>
          <a:prstGeom prst="rect">
            <a:avLst/>
          </a:prstGeom>
        </p:spPr>
        <p:txBody>
          <a:bodyPr/>
          <a:lstStyle>
            <a:lvl1pPr defTabSz="338835">
              <a:defRPr sz="4640"/>
            </a:lvl1pPr>
          </a:lstStyle>
          <a:p>
            <a:pPr/>
            <a:r>
              <a:t>The Symbolic Significance of the CEO</a:t>
            </a:r>
          </a:p>
        </p:txBody>
      </p:sp>
      <p:pic>
        <p:nvPicPr>
          <p:cNvPr id="231" name="richard-branson.gif" descr="richard-branson.gif"/>
          <p:cNvPicPr>
            <a:picLocks noChangeAspect="1"/>
          </p:cNvPicPr>
          <p:nvPr/>
        </p:nvPicPr>
        <p:blipFill>
          <a:blip r:embed="rId2">
            <a:extLst/>
          </a:blip>
          <a:stretch>
            <a:fillRect/>
          </a:stretch>
        </p:blipFill>
        <p:spPr>
          <a:xfrm>
            <a:off x="2184399" y="1492250"/>
            <a:ext cx="8636001" cy="5753100"/>
          </a:xfrm>
          <a:prstGeom prst="rect">
            <a:avLst/>
          </a:prstGeom>
          <a:ln w="12700">
            <a:miter lim="400000"/>
          </a:ln>
        </p:spPr>
      </p:pic>
      <p:sp>
        <p:nvSpPr>
          <p:cNvPr id="232" name="“There’s always a first time for everything. That’s why I’m a virgin, I suppose” Richard Branson"/>
          <p:cNvSpPr txBox="1"/>
          <p:nvPr/>
        </p:nvSpPr>
        <p:spPr>
          <a:xfrm>
            <a:off x="1055014" y="7536579"/>
            <a:ext cx="10894772" cy="8293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“There’s always a first time for everything. That’s why I’m a virgin, I suppose”</a:t>
            </a:r>
            <a:br/>
            <a:r>
              <a:t>Richard Branson</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34" name="download (14).png" descr="download (14).png"/>
          <p:cNvPicPr>
            <a:picLocks noChangeAspect="1"/>
          </p:cNvPicPr>
          <p:nvPr/>
        </p:nvPicPr>
        <p:blipFill>
          <a:blip r:embed="rId2">
            <a:extLst/>
          </a:blip>
          <a:stretch>
            <a:fillRect/>
          </a:stretch>
        </p:blipFill>
        <p:spPr>
          <a:xfrm>
            <a:off x="4991100" y="397933"/>
            <a:ext cx="3022601" cy="2692401"/>
          </a:xfrm>
          <a:prstGeom prst="rect">
            <a:avLst/>
          </a:prstGeom>
          <a:ln w="12700">
            <a:miter lim="400000"/>
          </a:ln>
        </p:spPr>
      </p:pic>
      <p:pic>
        <p:nvPicPr>
          <p:cNvPr id="235" name="images (4).jpeg" descr="images (4).jpeg"/>
          <p:cNvPicPr>
            <a:picLocks noChangeAspect="1"/>
          </p:cNvPicPr>
          <p:nvPr/>
        </p:nvPicPr>
        <p:blipFill>
          <a:blip r:embed="rId3">
            <a:extLst/>
          </a:blip>
          <a:stretch>
            <a:fillRect/>
          </a:stretch>
        </p:blipFill>
        <p:spPr>
          <a:xfrm>
            <a:off x="5871858" y="5769671"/>
            <a:ext cx="3606801" cy="2247901"/>
          </a:xfrm>
          <a:prstGeom prst="rect">
            <a:avLst/>
          </a:prstGeom>
          <a:ln w="12700">
            <a:miter lim="400000"/>
          </a:ln>
        </p:spPr>
      </p:pic>
      <p:pic>
        <p:nvPicPr>
          <p:cNvPr id="236" name="download (27).jpeg" descr="download (27).jpeg"/>
          <p:cNvPicPr>
            <a:picLocks noChangeAspect="1"/>
          </p:cNvPicPr>
          <p:nvPr/>
        </p:nvPicPr>
        <p:blipFill>
          <a:blip r:embed="rId4">
            <a:extLst/>
          </a:blip>
          <a:stretch>
            <a:fillRect/>
          </a:stretch>
        </p:blipFill>
        <p:spPr>
          <a:xfrm>
            <a:off x="9311216" y="4416425"/>
            <a:ext cx="3492501" cy="2324101"/>
          </a:xfrm>
          <a:prstGeom prst="rect">
            <a:avLst/>
          </a:prstGeom>
          <a:ln w="12700">
            <a:miter lim="400000"/>
          </a:ln>
        </p:spPr>
      </p:pic>
      <p:pic>
        <p:nvPicPr>
          <p:cNvPr id="237" name="download (26).jpeg" descr="download (26).jpeg"/>
          <p:cNvPicPr>
            <a:picLocks noChangeAspect="1"/>
          </p:cNvPicPr>
          <p:nvPr/>
        </p:nvPicPr>
        <p:blipFill>
          <a:blip r:embed="rId5">
            <a:extLst/>
          </a:blip>
          <a:stretch>
            <a:fillRect/>
          </a:stretch>
        </p:blipFill>
        <p:spPr>
          <a:xfrm>
            <a:off x="7046383" y="2544233"/>
            <a:ext cx="3771901" cy="2159001"/>
          </a:xfrm>
          <a:prstGeom prst="rect">
            <a:avLst/>
          </a:prstGeom>
          <a:ln w="12700">
            <a:miter lim="400000"/>
          </a:ln>
        </p:spPr>
      </p:pic>
      <p:pic>
        <p:nvPicPr>
          <p:cNvPr id="238" name="download (25).jpeg" descr="download (25).jpeg"/>
          <p:cNvPicPr>
            <a:picLocks noChangeAspect="1"/>
          </p:cNvPicPr>
          <p:nvPr/>
        </p:nvPicPr>
        <p:blipFill>
          <a:blip r:embed="rId6">
            <a:extLst/>
          </a:blip>
          <a:stretch>
            <a:fillRect/>
          </a:stretch>
        </p:blipFill>
        <p:spPr>
          <a:xfrm>
            <a:off x="8854016" y="1293283"/>
            <a:ext cx="3492501" cy="2324101"/>
          </a:xfrm>
          <a:prstGeom prst="rect">
            <a:avLst/>
          </a:prstGeom>
          <a:ln w="12700">
            <a:miter lim="400000"/>
          </a:ln>
        </p:spPr>
      </p:pic>
      <p:pic>
        <p:nvPicPr>
          <p:cNvPr id="239" name="download (21).jpeg" descr="download (21).jpeg"/>
          <p:cNvPicPr>
            <a:picLocks noChangeAspect="1"/>
          </p:cNvPicPr>
          <p:nvPr/>
        </p:nvPicPr>
        <p:blipFill>
          <a:blip r:embed="rId7">
            <a:extLst/>
          </a:blip>
          <a:stretch>
            <a:fillRect/>
          </a:stretch>
        </p:blipFill>
        <p:spPr>
          <a:xfrm>
            <a:off x="2683933" y="3306052"/>
            <a:ext cx="3606801" cy="2247901"/>
          </a:xfrm>
          <a:prstGeom prst="rect">
            <a:avLst/>
          </a:prstGeom>
          <a:ln w="12700">
            <a:miter lim="400000"/>
          </a:ln>
        </p:spPr>
      </p:pic>
      <p:pic>
        <p:nvPicPr>
          <p:cNvPr id="240" name="download (20).jpeg" descr="download (20).jpeg"/>
          <p:cNvPicPr>
            <a:picLocks noChangeAspect="1"/>
          </p:cNvPicPr>
          <p:nvPr/>
        </p:nvPicPr>
        <p:blipFill>
          <a:blip r:embed="rId8">
            <a:extLst/>
          </a:blip>
          <a:stretch>
            <a:fillRect/>
          </a:stretch>
        </p:blipFill>
        <p:spPr>
          <a:xfrm>
            <a:off x="486608" y="3829049"/>
            <a:ext cx="2413001" cy="3365501"/>
          </a:xfrm>
          <a:prstGeom prst="rect">
            <a:avLst/>
          </a:prstGeom>
          <a:ln w="12700">
            <a:miter lim="400000"/>
          </a:ln>
        </p:spPr>
      </p:pic>
      <p:pic>
        <p:nvPicPr>
          <p:cNvPr id="241" name="richard_student_office_smile_1.jpg" descr="richard_student_office_smile_1.jpg"/>
          <p:cNvPicPr>
            <a:picLocks noChangeAspect="1"/>
          </p:cNvPicPr>
          <p:nvPr/>
        </p:nvPicPr>
        <p:blipFill>
          <a:blip r:embed="rId9">
            <a:extLst/>
          </a:blip>
          <a:stretch>
            <a:fillRect/>
          </a:stretch>
        </p:blipFill>
        <p:spPr>
          <a:xfrm>
            <a:off x="309033" y="359833"/>
            <a:ext cx="2768150" cy="3005760"/>
          </a:xfrm>
          <a:prstGeom prst="rect">
            <a:avLst/>
          </a:prstGeom>
          <a:ln w="12700">
            <a:miter lim="400000"/>
          </a:ln>
        </p:spPr>
      </p:pic>
      <p:pic>
        <p:nvPicPr>
          <p:cNvPr id="242" name="images (5).jpeg" descr="images (5).jpeg"/>
          <p:cNvPicPr>
            <a:picLocks noChangeAspect="1"/>
          </p:cNvPicPr>
          <p:nvPr/>
        </p:nvPicPr>
        <p:blipFill>
          <a:blip r:embed="rId10">
            <a:extLst/>
          </a:blip>
          <a:stretch>
            <a:fillRect/>
          </a:stretch>
        </p:blipFill>
        <p:spPr>
          <a:xfrm>
            <a:off x="8851900" y="7382933"/>
            <a:ext cx="3937001" cy="2070101"/>
          </a:xfrm>
          <a:prstGeom prst="rect">
            <a:avLst/>
          </a:prstGeom>
          <a:ln w="12700">
            <a:miter lim="400000"/>
          </a:ln>
        </p:spPr>
      </p:pic>
      <p:pic>
        <p:nvPicPr>
          <p:cNvPr id="243" name="download (23).jpeg" descr="download (23).jpeg"/>
          <p:cNvPicPr>
            <a:picLocks noChangeAspect="1"/>
          </p:cNvPicPr>
          <p:nvPr/>
        </p:nvPicPr>
        <p:blipFill>
          <a:blip r:embed="rId11">
            <a:extLst/>
          </a:blip>
          <a:stretch>
            <a:fillRect/>
          </a:stretch>
        </p:blipFill>
        <p:spPr>
          <a:xfrm>
            <a:off x="2385483" y="6262390"/>
            <a:ext cx="3492501" cy="2324101"/>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43" grpId="4"/>
      <p:bldP build="whole" bldLvl="1" animBg="1" rev="0" advAuto="0" spid="240" grpId="2"/>
      <p:bldP build="whole" bldLvl="1" animBg="1" rev="0" advAuto="0" spid="241" grpId="1"/>
      <p:bldP build="whole" bldLvl="1" animBg="1" rev="0" advAuto="0" spid="236" grpId="7"/>
      <p:bldP build="whole" bldLvl="1" animBg="1" rev="0" advAuto="0" spid="242" grpId="9"/>
      <p:bldP build="whole" bldLvl="1" animBg="1" rev="0" advAuto="0" spid="238" grpId="6"/>
      <p:bldP build="whole" bldLvl="1" animBg="1" rev="0" advAuto="0" spid="239" grpId="3"/>
      <p:bldP build="whole" bldLvl="1" animBg="1" rev="0" advAuto="0" spid="237" grpId="5"/>
      <p:bldP build="whole" bldLvl="1" animBg="1" rev="0" advAuto="0" spid="235" grpId="8"/>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Objectives of the lesson:…"/>
          <p:cNvSpPr txBox="1"/>
          <p:nvPr/>
        </p:nvSpPr>
        <p:spPr>
          <a:xfrm>
            <a:off x="2399676" y="1953870"/>
            <a:ext cx="8590408" cy="26708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defRPr b="1">
                <a:latin typeface="+mj-lt"/>
                <a:ea typeface="+mj-ea"/>
                <a:cs typeface="+mj-cs"/>
                <a:sym typeface="Helvetica Neue"/>
              </a:defRPr>
            </a:pPr>
            <a:r>
              <a:t>Objectives of the lesson:</a:t>
            </a:r>
          </a:p>
          <a:p>
            <a:pPr algn="l">
              <a:defRPr b="1" i="1">
                <a:latin typeface="+mj-lt"/>
                <a:ea typeface="+mj-ea"/>
                <a:cs typeface="+mj-cs"/>
                <a:sym typeface="Helvetica Neue"/>
              </a:defRPr>
            </a:pPr>
          </a:p>
          <a:p>
            <a:pPr marL="333375" indent="-333375" algn="l">
              <a:buSzPct val="145000"/>
              <a:buChar char="-"/>
              <a:defRPr b="1">
                <a:latin typeface="+mj-lt"/>
                <a:ea typeface="+mj-ea"/>
                <a:cs typeface="+mj-cs"/>
                <a:sym typeface="Helvetica Neue"/>
              </a:defRPr>
            </a:pPr>
            <a:r>
              <a:t>Explain the importance of </a:t>
            </a:r>
            <a:r>
              <a:t>Stories as management tools</a:t>
            </a:r>
          </a:p>
          <a:p>
            <a:pPr algn="l">
              <a:defRPr b="1">
                <a:latin typeface="+mj-lt"/>
                <a:ea typeface="+mj-ea"/>
                <a:cs typeface="+mj-cs"/>
                <a:sym typeface="Helvetica Neue"/>
              </a:defRPr>
            </a:pPr>
          </a:p>
          <a:p>
            <a:pPr marL="333375" indent="-333375" algn="l">
              <a:buSzPct val="145000"/>
              <a:buChar char="-"/>
              <a:defRPr b="1">
                <a:latin typeface="+mj-lt"/>
                <a:ea typeface="+mj-ea"/>
                <a:cs typeface="+mj-cs"/>
                <a:sym typeface="Helvetica Neue"/>
              </a:defRPr>
            </a:pPr>
            <a:r>
              <a:t>Describe </a:t>
            </a:r>
            <a:r>
              <a:rPr i="1"/>
              <a:t>any</a:t>
            </a:r>
            <a:r>
              <a:t> core story</a:t>
            </a:r>
          </a:p>
          <a:p>
            <a:pPr algn="l">
              <a:defRPr b="1">
                <a:latin typeface="+mj-lt"/>
                <a:ea typeface="+mj-ea"/>
                <a:cs typeface="+mj-cs"/>
                <a:sym typeface="Helvetica Neue"/>
              </a:defRPr>
            </a:pPr>
          </a:p>
          <a:p>
            <a:pPr marL="333375" indent="-333375" algn="l">
              <a:buSzPct val="145000"/>
              <a:buChar char="-"/>
              <a:defRPr b="1">
                <a:latin typeface="+mj-lt"/>
                <a:ea typeface="+mj-ea"/>
                <a:cs typeface="+mj-cs"/>
                <a:sym typeface="Helvetica Neue"/>
              </a:defRPr>
            </a:pPr>
            <a:r>
              <a:t>Describe the Storytelling-circulation model</a:t>
            </a:r>
          </a:p>
        </p:txBody>
      </p:sp>
      <p:sp>
        <p:nvSpPr>
          <p:cNvPr id="133" name="Reference: Fog, Butz, Yakaboylu, Storytelling, Branding in Practice, 2005 (pp. 30-95)"/>
          <p:cNvSpPr txBox="1"/>
          <p:nvPr/>
        </p:nvSpPr>
        <p:spPr>
          <a:xfrm>
            <a:off x="1181048" y="6636671"/>
            <a:ext cx="10642703" cy="8293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b="1">
                <a:latin typeface="+mj-lt"/>
                <a:ea typeface="+mj-ea"/>
                <a:cs typeface="+mj-cs"/>
                <a:sym typeface="Helvetica Neue"/>
              </a:defRPr>
            </a:pPr>
            <a:r>
              <a:t>Reference: Fog, Butz, Yakaboylu, </a:t>
            </a:r>
            <a:r>
              <a:rPr i="1"/>
              <a:t>Storytelling, Branding in Practice</a:t>
            </a:r>
            <a:r>
              <a:t>, 2005</a:t>
            </a:r>
            <a:br/>
            <a:r>
              <a:t>(pp. 126-149)</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5" name="…but most of the times they are like this"/>
          <p:cNvSpPr txBox="1"/>
          <p:nvPr>
            <p:ph type="title"/>
          </p:nvPr>
        </p:nvSpPr>
        <p:spPr>
          <a:xfrm>
            <a:off x="1066800" y="574809"/>
            <a:ext cx="10464800" cy="1422402"/>
          </a:xfrm>
          <a:prstGeom prst="rect">
            <a:avLst/>
          </a:prstGeom>
        </p:spPr>
        <p:txBody>
          <a:bodyPr/>
          <a:lstStyle>
            <a:lvl1pPr defTabSz="315468">
              <a:defRPr sz="4300"/>
            </a:lvl1pPr>
          </a:lstStyle>
          <a:p>
            <a:pPr/>
            <a:r>
              <a:t>VIRGIN core story</a:t>
            </a:r>
          </a:p>
        </p:txBody>
      </p:sp>
      <p:sp>
        <p:nvSpPr>
          <p:cNvPr id="246" name="Payoff: “…”"/>
          <p:cNvSpPr txBox="1"/>
          <p:nvPr/>
        </p:nvSpPr>
        <p:spPr>
          <a:xfrm>
            <a:off x="5623661" y="3178685"/>
            <a:ext cx="1757478"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Payoff: “…”</a:t>
            </a:r>
          </a:p>
        </p:txBody>
      </p:sp>
      <p:sp>
        <p:nvSpPr>
          <p:cNvPr id="247" name="Description: …"/>
          <p:cNvSpPr txBox="1"/>
          <p:nvPr/>
        </p:nvSpPr>
        <p:spPr>
          <a:xfrm>
            <a:off x="5400700" y="4821218"/>
            <a:ext cx="2203400"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Description: …</a:t>
            </a:r>
          </a:p>
        </p:txBody>
      </p:sp>
      <p:sp>
        <p:nvSpPr>
          <p:cNvPr id="248" name="Adversary = …"/>
          <p:cNvSpPr txBox="1"/>
          <p:nvPr/>
        </p:nvSpPr>
        <p:spPr>
          <a:xfrm>
            <a:off x="5407863" y="6463751"/>
            <a:ext cx="2189074"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Adversary = …</a:t>
            </a:r>
          </a:p>
        </p:txBody>
      </p:sp>
      <p:sp>
        <p:nvSpPr>
          <p:cNvPr id="249" name="Linea"/>
          <p:cNvSpPr/>
          <p:nvPr/>
        </p:nvSpPr>
        <p:spPr>
          <a:xfrm>
            <a:off x="6315596" y="2189875"/>
            <a:ext cx="1" cy="896986"/>
          </a:xfrm>
          <a:prstGeom prst="line">
            <a:avLst/>
          </a:prstGeom>
          <a:ln w="25400">
            <a:solidFill>
              <a:schemeClr val="accent1"/>
            </a:solidFill>
            <a:tailEnd type="triangle"/>
          </a:ln>
        </p:spPr>
        <p:txBody>
          <a:bodyPr lIns="45718" tIns="45718" rIns="45718" bIns="45718"/>
          <a:lstStyle/>
          <a:p>
            <a:pPr/>
          </a:p>
        </p:txBody>
      </p:sp>
      <p:sp>
        <p:nvSpPr>
          <p:cNvPr id="250" name="Linea"/>
          <p:cNvSpPr/>
          <p:nvPr/>
        </p:nvSpPr>
        <p:spPr>
          <a:xfrm>
            <a:off x="6315596" y="3858568"/>
            <a:ext cx="1" cy="925448"/>
          </a:xfrm>
          <a:prstGeom prst="line">
            <a:avLst/>
          </a:prstGeom>
          <a:ln w="25400">
            <a:solidFill>
              <a:schemeClr val="accent1"/>
            </a:solidFill>
            <a:tailEnd type="triangle"/>
          </a:ln>
        </p:spPr>
        <p:txBody>
          <a:bodyPr lIns="45718" tIns="45718" rIns="45718" bIns="45718"/>
          <a:lstStyle/>
          <a:p>
            <a:pPr/>
          </a:p>
        </p:txBody>
      </p:sp>
      <p:sp>
        <p:nvSpPr>
          <p:cNvPr id="251" name="Linea"/>
          <p:cNvSpPr/>
          <p:nvPr/>
        </p:nvSpPr>
        <p:spPr>
          <a:xfrm>
            <a:off x="6299199" y="5469831"/>
            <a:ext cx="1" cy="925448"/>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Storytelling-circulation"/>
          <p:cNvSpPr txBox="1"/>
          <p:nvPr>
            <p:ph type="title"/>
          </p:nvPr>
        </p:nvSpPr>
        <p:spPr>
          <a:xfrm>
            <a:off x="952500" y="-56493"/>
            <a:ext cx="11099801" cy="2159001"/>
          </a:xfrm>
          <a:prstGeom prst="rect">
            <a:avLst/>
          </a:prstGeom>
        </p:spPr>
        <p:txBody>
          <a:bodyPr/>
          <a:lstStyle>
            <a:lvl1pPr>
              <a:defRPr sz="4000"/>
            </a:lvl1pPr>
          </a:lstStyle>
          <a:p>
            <a:pPr/>
            <a:r>
              <a:t>Storytelling-circulation</a:t>
            </a:r>
          </a:p>
        </p:txBody>
      </p:sp>
      <p:sp>
        <p:nvSpPr>
          <p:cNvPr id="254" name="SEARCH"/>
          <p:cNvSpPr txBox="1"/>
          <p:nvPr/>
        </p:nvSpPr>
        <p:spPr>
          <a:xfrm>
            <a:off x="5861452" y="2942462"/>
            <a:ext cx="1361847"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SEARCH</a:t>
            </a:r>
          </a:p>
        </p:txBody>
      </p:sp>
      <p:sp>
        <p:nvSpPr>
          <p:cNvPr id="255" name="gather stories (workshops, interviews with key personnel)"/>
          <p:cNvSpPr txBox="1"/>
          <p:nvPr/>
        </p:nvSpPr>
        <p:spPr>
          <a:xfrm>
            <a:off x="4625849" y="2236029"/>
            <a:ext cx="3833053" cy="9712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1800"/>
            </a:lvl1pPr>
          </a:lstStyle>
          <a:p>
            <a:pPr/>
            <a:r>
              <a:t>gather stories (workshops, interviews with key personnel)</a:t>
            </a:r>
          </a:p>
        </p:txBody>
      </p:sp>
      <p:sp>
        <p:nvSpPr>
          <p:cNvPr id="256" name="SORT"/>
          <p:cNvSpPr txBox="1"/>
          <p:nvPr/>
        </p:nvSpPr>
        <p:spPr>
          <a:xfrm>
            <a:off x="7921459" y="4072105"/>
            <a:ext cx="933299"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SORT</a:t>
            </a:r>
          </a:p>
        </p:txBody>
      </p:sp>
      <p:sp>
        <p:nvSpPr>
          <p:cNvPr id="257" name="list stories and those with depth and relevance are selected for further processing"/>
          <p:cNvSpPr txBox="1"/>
          <p:nvPr/>
        </p:nvSpPr>
        <p:spPr>
          <a:xfrm>
            <a:off x="9004054" y="3524900"/>
            <a:ext cx="3054690" cy="15554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1800"/>
            </a:lvl1pPr>
          </a:lstStyle>
          <a:p>
            <a:pPr/>
            <a:r>
              <a:t>list stories and those with depth and relevance are selected for further processing</a:t>
            </a:r>
          </a:p>
        </p:txBody>
      </p:sp>
      <p:sp>
        <p:nvSpPr>
          <p:cNvPr id="258" name="SHAPE"/>
          <p:cNvSpPr txBox="1"/>
          <p:nvPr/>
        </p:nvSpPr>
        <p:spPr>
          <a:xfrm>
            <a:off x="7399523" y="6040231"/>
            <a:ext cx="1130505"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SHAPE</a:t>
            </a:r>
          </a:p>
        </p:txBody>
      </p:sp>
      <p:sp>
        <p:nvSpPr>
          <p:cNvPr id="259" name="4 elements of storytelling to make stories “tell-able”"/>
          <p:cNvSpPr txBox="1"/>
          <p:nvPr/>
        </p:nvSpPr>
        <p:spPr>
          <a:xfrm>
            <a:off x="8258987" y="6546301"/>
            <a:ext cx="3054691" cy="9712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1800"/>
            </a:lvl1pPr>
          </a:lstStyle>
          <a:p>
            <a:pPr/>
            <a:r>
              <a:t>4 elements of storytelling to make stories “tell-able”</a:t>
            </a:r>
          </a:p>
        </p:txBody>
      </p:sp>
      <p:sp>
        <p:nvSpPr>
          <p:cNvPr id="260" name="SHOW"/>
          <p:cNvSpPr txBox="1"/>
          <p:nvPr/>
        </p:nvSpPr>
        <p:spPr>
          <a:xfrm>
            <a:off x="4526614" y="6040231"/>
            <a:ext cx="1051256"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SHOW</a:t>
            </a:r>
          </a:p>
        </p:txBody>
      </p:sp>
      <p:sp>
        <p:nvSpPr>
          <p:cNvPr id="261" name="tell the story through the right channel"/>
          <p:cNvSpPr txBox="1"/>
          <p:nvPr/>
        </p:nvSpPr>
        <p:spPr>
          <a:xfrm>
            <a:off x="1316321" y="6527551"/>
            <a:ext cx="3054690" cy="9712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r">
              <a:defRPr sz="1800"/>
            </a:lvl1pPr>
          </a:lstStyle>
          <a:p>
            <a:pPr/>
            <a:r>
              <a:t>tell the story through the right channel</a:t>
            </a:r>
          </a:p>
        </p:txBody>
      </p:sp>
      <p:sp>
        <p:nvSpPr>
          <p:cNvPr id="262" name="SHARE"/>
          <p:cNvSpPr txBox="1"/>
          <p:nvPr/>
        </p:nvSpPr>
        <p:spPr>
          <a:xfrm>
            <a:off x="4021510" y="4072105"/>
            <a:ext cx="1141781"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SHARE</a:t>
            </a:r>
          </a:p>
        </p:txBody>
      </p:sp>
      <p:sp>
        <p:nvSpPr>
          <p:cNvPr id="263" name="management ensures stories are told continuously"/>
          <p:cNvSpPr txBox="1"/>
          <p:nvPr/>
        </p:nvSpPr>
        <p:spPr>
          <a:xfrm>
            <a:off x="946056" y="3342267"/>
            <a:ext cx="3054690" cy="12633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r">
              <a:defRPr sz="1800"/>
            </a:lvl1pPr>
          </a:lstStyle>
          <a:p>
            <a:pPr/>
            <a:r>
              <a:t>management ensures stories are told continuously</a:t>
            </a:r>
          </a:p>
        </p:txBody>
      </p:sp>
      <p:sp>
        <p:nvSpPr>
          <p:cNvPr id="264" name="Stella"/>
          <p:cNvSpPr/>
          <p:nvPr/>
        </p:nvSpPr>
        <p:spPr>
          <a:xfrm>
            <a:off x="5196780" y="3473119"/>
            <a:ext cx="2691192" cy="2559476"/>
          </a:xfrm>
          <a:prstGeom prst="star5">
            <a:avLst>
              <a:gd name="adj" fmla="val 19100"/>
              <a:gd name="hf" fmla="val 105146"/>
              <a:gd name="vf" fmla="val 110557"/>
            </a:avLst>
          </a:prstGeom>
          <a:gradFill>
            <a:gsLst>
              <a:gs pos="0">
                <a:schemeClr val="accent4"/>
              </a:gs>
              <a:gs pos="100000">
                <a:schemeClr val="accent4"/>
              </a:gs>
            </a:gsLst>
          </a:gradFill>
          <a:ln w="25400">
            <a:solidFill>
              <a:schemeClr val="accent1"/>
            </a:solidFill>
          </a:ln>
        </p:spPr>
        <p:txBody>
          <a:bodyPr lIns="50800" tIns="50800" rIns="50800" bIns="50800" anchor="ctr"/>
          <a:lstStyle/>
          <a:p>
            <a:pPr/>
          </a:p>
        </p:txBody>
      </p:sp>
      <p:sp>
        <p:nvSpPr>
          <p:cNvPr id="265" name="Freccia"/>
          <p:cNvSpPr/>
          <p:nvPr/>
        </p:nvSpPr>
        <p:spPr>
          <a:xfrm rot="2931438">
            <a:off x="7425951" y="3341389"/>
            <a:ext cx="666818" cy="666818"/>
          </a:xfrm>
          <a:prstGeom prst="rightArrow">
            <a:avLst>
              <a:gd name="adj1" fmla="val 32000"/>
              <a:gd name="adj2" fmla="val 64000"/>
            </a:avLst>
          </a:prstGeom>
          <a:solidFill>
            <a:srgbClr val="FFFFFF"/>
          </a:solidFill>
          <a:ln w="25400">
            <a:solidFill>
              <a:schemeClr val="accent1"/>
            </a:solidFill>
          </a:ln>
        </p:spPr>
        <p:txBody>
          <a:bodyPr lIns="50800" tIns="50800" rIns="50800" bIns="50800" anchor="ctr"/>
          <a:lstStyle/>
          <a:p>
            <a:pPr/>
          </a:p>
        </p:txBody>
      </p:sp>
      <p:sp>
        <p:nvSpPr>
          <p:cNvPr id="266" name="Freccia"/>
          <p:cNvSpPr/>
          <p:nvPr/>
        </p:nvSpPr>
        <p:spPr>
          <a:xfrm rot="6847538">
            <a:off x="7866896" y="4975091"/>
            <a:ext cx="666818" cy="666818"/>
          </a:xfrm>
          <a:prstGeom prst="rightArrow">
            <a:avLst>
              <a:gd name="adj1" fmla="val 32000"/>
              <a:gd name="adj2" fmla="val 64000"/>
            </a:avLst>
          </a:prstGeom>
          <a:solidFill>
            <a:srgbClr val="FFFFFF"/>
          </a:solidFill>
          <a:ln w="25400">
            <a:solidFill>
              <a:schemeClr val="accent1"/>
            </a:solidFill>
          </a:ln>
        </p:spPr>
        <p:txBody>
          <a:bodyPr lIns="50800" tIns="50800" rIns="50800" bIns="50800" anchor="ctr"/>
          <a:lstStyle/>
          <a:p>
            <a:pPr/>
          </a:p>
        </p:txBody>
      </p:sp>
      <p:sp>
        <p:nvSpPr>
          <p:cNvPr id="267" name="Freccia"/>
          <p:cNvSpPr/>
          <p:nvPr/>
        </p:nvSpPr>
        <p:spPr>
          <a:xfrm rot="10813270">
            <a:off x="6170817" y="6129438"/>
            <a:ext cx="666818" cy="666818"/>
          </a:xfrm>
          <a:prstGeom prst="rightArrow">
            <a:avLst>
              <a:gd name="adj1" fmla="val 32000"/>
              <a:gd name="adj2" fmla="val 64000"/>
            </a:avLst>
          </a:prstGeom>
          <a:solidFill>
            <a:srgbClr val="FFFFFF"/>
          </a:solidFill>
          <a:ln w="25400">
            <a:solidFill>
              <a:schemeClr val="accent1"/>
            </a:solidFill>
          </a:ln>
        </p:spPr>
        <p:txBody>
          <a:bodyPr lIns="50800" tIns="50800" rIns="50800" bIns="50800" anchor="ctr"/>
          <a:lstStyle/>
          <a:p>
            <a:pPr/>
          </a:p>
        </p:txBody>
      </p:sp>
      <p:sp>
        <p:nvSpPr>
          <p:cNvPr id="268" name="Freccia"/>
          <p:cNvSpPr/>
          <p:nvPr/>
        </p:nvSpPr>
        <p:spPr>
          <a:xfrm rot="14083048">
            <a:off x="4501472" y="4922479"/>
            <a:ext cx="666818" cy="666818"/>
          </a:xfrm>
          <a:prstGeom prst="rightArrow">
            <a:avLst>
              <a:gd name="adj1" fmla="val 32000"/>
              <a:gd name="adj2" fmla="val 64000"/>
            </a:avLst>
          </a:prstGeom>
          <a:solidFill>
            <a:srgbClr val="FFFFFF"/>
          </a:solidFill>
          <a:ln w="25400">
            <a:solidFill>
              <a:schemeClr val="accent1"/>
            </a:solidFill>
          </a:ln>
        </p:spPr>
        <p:txBody>
          <a:bodyPr lIns="50800" tIns="50800" rIns="50800" bIns="50800" anchor="ctr"/>
          <a:lstStyle/>
          <a:p>
            <a:pPr/>
          </a:p>
        </p:txBody>
      </p:sp>
      <p:sp>
        <p:nvSpPr>
          <p:cNvPr id="269" name="Freccia"/>
          <p:cNvSpPr/>
          <p:nvPr/>
        </p:nvSpPr>
        <p:spPr>
          <a:xfrm rot="19207637">
            <a:off x="4753029" y="3255295"/>
            <a:ext cx="666818" cy="666818"/>
          </a:xfrm>
          <a:prstGeom prst="rightArrow">
            <a:avLst>
              <a:gd name="adj1" fmla="val 32000"/>
              <a:gd name="adj2" fmla="val 64000"/>
            </a:avLst>
          </a:prstGeom>
          <a:solidFill>
            <a:srgbClr val="FFFFFF"/>
          </a:solidFill>
          <a:ln w="25400">
            <a:solidFill>
              <a:schemeClr val="accent1"/>
            </a:solidFill>
          </a:ln>
        </p:spPr>
        <p:txBody>
          <a:bodyPr lIns="50800" tIns="50800" rIns="50800" bIns="50800" anchor="ctr"/>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6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6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6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2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0" presetID="1" grpId="13" fill="hold">
                                  <p:stCondLst>
                                    <p:cond delay="0"/>
                                  </p:stCondLst>
                                  <p:iterate type="el" backwards="0">
                                    <p:tmAbs val="0"/>
                                  </p:iterate>
                                  <p:childTnLst>
                                    <p:set>
                                      <p:cBhvr>
                                        <p:cTn id="54" fill="hold"/>
                                        <p:tgtEl>
                                          <p:spTgt spid="26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0" presetID="1" grpId="14" fill="hold">
                                  <p:stCondLst>
                                    <p:cond delay="0"/>
                                  </p:stCondLst>
                                  <p:iterate type="el" backwards="0">
                                    <p:tmAbs val="0"/>
                                  </p:iterate>
                                  <p:childTnLst>
                                    <p:set>
                                      <p:cBhvr>
                                        <p:cTn id="58" fill="hold"/>
                                        <p:tgtEl>
                                          <p:spTgt spid="26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0" presetID="1" grpId="15" fill="hold">
                                  <p:stCondLst>
                                    <p:cond delay="0"/>
                                  </p:stCondLst>
                                  <p:iterate type="el" backwards="0">
                                    <p:tmAbs val="0"/>
                                  </p:iterate>
                                  <p:childTnLst>
                                    <p:set>
                                      <p:cBhvr>
                                        <p:cTn id="62" fill="hold"/>
                                        <p:tgtEl>
                                          <p:spTgt spid="2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Class="entr" nodeType="clickEffect" presetSubtype="0" presetID="1" grpId="16" fill="hold">
                                  <p:stCondLst>
                                    <p:cond delay="0"/>
                                  </p:stCondLst>
                                  <p:iterate type="el" backwards="0">
                                    <p:tmAbs val="0"/>
                                  </p:iterate>
                                  <p:childTnLst>
                                    <p:set>
                                      <p:cBhvr>
                                        <p:cTn id="66" fill="hold"/>
                                        <p:tgtEl>
                                          <p:spTgt spid="26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64" grpId="1"/>
      <p:bldP build="whole" bldLvl="1" animBg="1" rev="0" advAuto="0" spid="262" grpId="14"/>
      <p:bldP build="whole" bldLvl="1" animBg="1" rev="0" advAuto="0" spid="256" grpId="5"/>
      <p:bldP build="whole" bldLvl="1" animBg="1" rev="0" advAuto="0" spid="268" grpId="13"/>
      <p:bldP build="whole" bldLvl="1" animBg="1" rev="0" advAuto="0" spid="265" grpId="4"/>
      <p:bldP build="whole" bldLvl="1" animBg="1" rev="0" advAuto="0" spid="254" grpId="2"/>
      <p:bldP build="whole" bldLvl="1" animBg="1" rev="0" advAuto="0" spid="259" grpId="9"/>
      <p:bldP build="whole" bldLvl="1" animBg="1" rev="0" advAuto="0" spid="263" grpId="15"/>
      <p:bldP build="whole" bldLvl="1" animBg="1" rev="0" advAuto="0" spid="266" grpId="7"/>
      <p:bldP build="whole" bldLvl="1" animBg="1" rev="0" advAuto="0" spid="267" grpId="10"/>
      <p:bldP build="whole" bldLvl="1" animBg="1" rev="0" advAuto="0" spid="255" grpId="3"/>
      <p:bldP build="whole" bldLvl="1" animBg="1" rev="0" advAuto="0" spid="269" grpId="16"/>
      <p:bldP build="whole" bldLvl="1" animBg="1" rev="0" advAuto="0" spid="258" grpId="8"/>
      <p:bldP build="whole" bldLvl="1" animBg="1" rev="0" advAuto="0" spid="261" grpId="12"/>
      <p:bldP build="whole" bldLvl="1" animBg="1" rev="0" advAuto="0" spid="257" grpId="6"/>
      <p:bldP build="whole" bldLvl="1" animBg="1" rev="0" advAuto="0" spid="260" grpId="1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5" name="babe304af2fcfe3266074c1ee8448599.jpg" descr="babe304af2fcfe3266074c1ee8448599.jpg"/>
          <p:cNvPicPr>
            <a:picLocks noChangeAspect="1"/>
          </p:cNvPicPr>
          <p:nvPr/>
        </p:nvPicPr>
        <p:blipFill>
          <a:blip r:embed="rId2">
            <a:extLst/>
          </a:blip>
          <a:stretch>
            <a:fillRect/>
          </a:stretch>
        </p:blipFill>
        <p:spPr>
          <a:xfrm>
            <a:off x="668866" y="791632"/>
            <a:ext cx="5862279" cy="7691643"/>
          </a:xfrm>
          <a:prstGeom prst="rect">
            <a:avLst/>
          </a:prstGeom>
          <a:ln w="12700">
            <a:miter lim="400000"/>
          </a:ln>
        </p:spPr>
      </p:pic>
      <p:sp>
        <p:nvSpPr>
          <p:cNvPr id="136" name="Linea"/>
          <p:cNvSpPr/>
          <p:nvPr/>
        </p:nvSpPr>
        <p:spPr>
          <a:xfrm>
            <a:off x="6560053" y="6680200"/>
            <a:ext cx="4968574" cy="0"/>
          </a:xfrm>
          <a:prstGeom prst="line">
            <a:avLst/>
          </a:prstGeom>
          <a:ln w="25400">
            <a:solidFill>
              <a:srgbClr val="000000"/>
            </a:solidFill>
            <a:miter lim="400000"/>
          </a:ln>
        </p:spPr>
        <p:txBody>
          <a:bodyPr lIns="45718" tIns="45718" rIns="45718" bIns="45718"/>
          <a:lstStyle/>
          <a:p>
            <a:pPr/>
          </a:p>
        </p:txBody>
      </p:sp>
      <p:sp>
        <p:nvSpPr>
          <p:cNvPr id="137" name="Linea"/>
          <p:cNvSpPr/>
          <p:nvPr/>
        </p:nvSpPr>
        <p:spPr>
          <a:xfrm>
            <a:off x="6543119" y="5444066"/>
            <a:ext cx="4968575" cy="1"/>
          </a:xfrm>
          <a:prstGeom prst="line">
            <a:avLst/>
          </a:prstGeom>
          <a:ln w="25400">
            <a:solidFill>
              <a:srgbClr val="000000"/>
            </a:solidFill>
            <a:miter lim="400000"/>
          </a:ln>
        </p:spPr>
        <p:txBody>
          <a:bodyPr lIns="45718" tIns="45718" rIns="45718" bIns="45718"/>
          <a:lstStyle/>
          <a:p>
            <a:pPr/>
          </a:p>
        </p:txBody>
      </p:sp>
      <p:sp>
        <p:nvSpPr>
          <p:cNvPr id="138" name="Linea"/>
          <p:cNvSpPr/>
          <p:nvPr/>
        </p:nvSpPr>
        <p:spPr>
          <a:xfrm>
            <a:off x="6543120" y="4586653"/>
            <a:ext cx="4968573" cy="1"/>
          </a:xfrm>
          <a:prstGeom prst="line">
            <a:avLst/>
          </a:prstGeom>
          <a:ln w="25400">
            <a:solidFill>
              <a:srgbClr val="000000"/>
            </a:solidFill>
            <a:miter lim="400000"/>
          </a:ln>
        </p:spPr>
        <p:txBody>
          <a:bodyPr lIns="45718" tIns="45718" rIns="45718" bIns="45718"/>
          <a:lstStyle/>
          <a:p>
            <a:pPr/>
          </a:p>
        </p:txBody>
      </p:sp>
      <p:sp>
        <p:nvSpPr>
          <p:cNvPr id="139" name="Linea"/>
          <p:cNvSpPr/>
          <p:nvPr/>
        </p:nvSpPr>
        <p:spPr>
          <a:xfrm>
            <a:off x="6543119" y="2910253"/>
            <a:ext cx="4968575" cy="1"/>
          </a:xfrm>
          <a:prstGeom prst="line">
            <a:avLst/>
          </a:prstGeom>
          <a:ln w="25400">
            <a:solidFill>
              <a:srgbClr val="000000"/>
            </a:solidFill>
            <a:miter lim="400000"/>
          </a:ln>
        </p:spPr>
        <p:txBody>
          <a:bodyPr lIns="45718" tIns="45718" rIns="45718" bIns="45718"/>
          <a:lstStyle/>
          <a:p>
            <a:pPr/>
          </a:p>
        </p:txBody>
      </p:sp>
      <p:sp>
        <p:nvSpPr>
          <p:cNvPr id="140" name="Linea"/>
          <p:cNvSpPr/>
          <p:nvPr/>
        </p:nvSpPr>
        <p:spPr>
          <a:xfrm>
            <a:off x="726363" y="742787"/>
            <a:ext cx="10785727" cy="1"/>
          </a:xfrm>
          <a:prstGeom prst="line">
            <a:avLst/>
          </a:prstGeom>
          <a:ln w="25400">
            <a:solidFill>
              <a:srgbClr val="000000"/>
            </a:solidFill>
            <a:miter lim="400000"/>
          </a:ln>
        </p:spPr>
        <p:txBody>
          <a:bodyPr lIns="45718" tIns="45718" rIns="45718" bIns="45718"/>
          <a:lstStyle/>
          <a:p>
            <a:pPr/>
          </a:p>
        </p:txBody>
      </p:sp>
      <p:sp>
        <p:nvSpPr>
          <p:cNvPr id="141" name="Sense-making"/>
          <p:cNvSpPr txBox="1"/>
          <p:nvPr/>
        </p:nvSpPr>
        <p:spPr>
          <a:xfrm>
            <a:off x="9334075" y="6678270"/>
            <a:ext cx="220218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Sense-making</a:t>
            </a:r>
          </a:p>
        </p:txBody>
      </p:sp>
      <p:sp>
        <p:nvSpPr>
          <p:cNvPr id="142" name="Branding in Practice"/>
          <p:cNvSpPr txBox="1"/>
          <p:nvPr/>
        </p:nvSpPr>
        <p:spPr>
          <a:xfrm>
            <a:off x="8518431" y="5402897"/>
            <a:ext cx="307147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Branding in Practice</a:t>
            </a:r>
          </a:p>
        </p:txBody>
      </p:sp>
      <p:sp>
        <p:nvSpPr>
          <p:cNvPr id="143" name="Structure of Stories"/>
          <p:cNvSpPr txBox="1"/>
          <p:nvPr/>
        </p:nvSpPr>
        <p:spPr>
          <a:xfrm>
            <a:off x="8627905" y="4564697"/>
            <a:ext cx="2954123"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Structure of Stories</a:t>
            </a:r>
          </a:p>
        </p:txBody>
      </p:sp>
      <p:sp>
        <p:nvSpPr>
          <p:cNvPr id="144" name="Content Management"/>
          <p:cNvSpPr txBox="1"/>
          <p:nvPr/>
        </p:nvSpPr>
        <p:spPr>
          <a:xfrm>
            <a:off x="8305071" y="2862896"/>
            <a:ext cx="3269591"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Content Management</a:t>
            </a:r>
          </a:p>
        </p:txBody>
      </p:sp>
      <p:sp>
        <p:nvSpPr>
          <p:cNvPr id="145" name="Story-telling and Story-listening"/>
          <p:cNvSpPr txBox="1"/>
          <p:nvPr/>
        </p:nvSpPr>
        <p:spPr>
          <a:xfrm>
            <a:off x="6874779" y="738927"/>
            <a:ext cx="4724706"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Story-telling and Story-listening</a:t>
            </a:r>
          </a:p>
        </p:txBody>
      </p:sp>
      <p:sp>
        <p:nvSpPr>
          <p:cNvPr id="146" name="The Tree of Corporate Storytelling"/>
          <p:cNvSpPr txBox="1"/>
          <p:nvPr/>
        </p:nvSpPr>
        <p:spPr>
          <a:xfrm>
            <a:off x="1291894" y="226670"/>
            <a:ext cx="503621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The Tree of Corporate Storytelling</a:t>
            </a:r>
          </a:p>
        </p:txBody>
      </p:sp>
      <p:sp>
        <p:nvSpPr>
          <p:cNvPr id="147" name="Freccia"/>
          <p:cNvSpPr/>
          <p:nvPr/>
        </p:nvSpPr>
        <p:spPr>
          <a:xfrm rot="16200000">
            <a:off x="8965196" y="3361316"/>
            <a:ext cx="6452559" cy="1113898"/>
          </a:xfrm>
          <a:prstGeom prst="rightArrow">
            <a:avLst>
              <a:gd name="adj1" fmla="val 32000"/>
              <a:gd name="adj2" fmla="val 72969"/>
            </a:avLst>
          </a:prstGeom>
          <a:gradFill>
            <a:gsLst>
              <a:gs pos="0">
                <a:srgbClr val="FF8DC6"/>
              </a:gs>
              <a:gs pos="100000">
                <a:srgbClr val="56C1FF"/>
              </a:gs>
            </a:gsLst>
          </a:gradFill>
          <a:ln w="12700">
            <a:miter lim="400000"/>
          </a:ln>
        </p:spPr>
        <p:txBody>
          <a:bodyPr lIns="50800" tIns="50800" rIns="50800" bIns="50800" anchor="ctr"/>
          <a:lstStyle/>
          <a:p>
            <a:pPr>
              <a:defRPr sz="2200">
                <a:solidFill>
                  <a:srgbClr val="FFFFFF"/>
                </a:solidFill>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1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1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14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14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14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8" grpId="5"/>
      <p:bldP build="whole" bldLvl="1" animBg="1" rev="0" advAuto="0" spid="136" grpId="1"/>
      <p:bldP build="whole" bldLvl="1" animBg="1" rev="0" advAuto="0" spid="142" grpId="4"/>
      <p:bldP build="whole" bldLvl="1" animBg="1" rev="0" advAuto="0" spid="137" grpId="3"/>
      <p:bldP build="whole" bldLvl="1" animBg="1" rev="0" advAuto="0" spid="143" grpId="6"/>
      <p:bldP build="whole" bldLvl="1" animBg="1" rev="0" advAuto="0" spid="141" grpId="2"/>
      <p:bldP build="whole" bldLvl="1" animBg="1" rev="0" advAuto="0" spid="139" grpId="7"/>
      <p:bldP build="whole" bldLvl="1" animBg="1" rev="0" advAuto="0" spid="147" grpId="10"/>
      <p:bldP build="whole" bldLvl="1" animBg="1" rev="0" advAuto="0" spid="145" grpId="9"/>
      <p:bldP build="whole" bldLvl="1" animBg="1" rev="0" advAuto="0" spid="144" grpId="8"/>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Sometimes stories are like this…"/>
          <p:cNvSpPr txBox="1"/>
          <p:nvPr>
            <p:ph type="title"/>
          </p:nvPr>
        </p:nvSpPr>
        <p:spPr>
          <a:xfrm>
            <a:off x="1269999" y="-325968"/>
            <a:ext cx="10464801" cy="1422403"/>
          </a:xfrm>
          <a:prstGeom prst="rect">
            <a:avLst/>
          </a:prstGeom>
        </p:spPr>
        <p:txBody>
          <a:bodyPr/>
          <a:lstStyle>
            <a:lvl1pPr defTabSz="391413">
              <a:defRPr sz="5300"/>
            </a:lvl1pPr>
          </a:lstStyle>
          <a:p>
            <a:pPr/>
            <a:r>
              <a:t>Stories as a management tool</a:t>
            </a:r>
          </a:p>
        </p:txBody>
      </p:sp>
      <p:sp>
        <p:nvSpPr>
          <p:cNvPr id="150" name="Consider stories as a supplement to traditional management tools:…"/>
          <p:cNvSpPr txBox="1"/>
          <p:nvPr/>
        </p:nvSpPr>
        <p:spPr>
          <a:xfrm>
            <a:off x="1719173" y="1911292"/>
            <a:ext cx="9566454" cy="8293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Consider stories as a supplement to traditional management tools:</a:t>
            </a:r>
          </a:p>
          <a:p>
            <a:pPr/>
            <a:r>
              <a:t>identify stories which best communicate the company’s core story</a:t>
            </a:r>
          </a:p>
        </p:txBody>
      </p:sp>
      <p:sp>
        <p:nvSpPr>
          <p:cNvPr id="151" name="present"/>
          <p:cNvSpPr txBox="1"/>
          <p:nvPr/>
        </p:nvSpPr>
        <p:spPr>
          <a:xfrm>
            <a:off x="5914440" y="4646270"/>
            <a:ext cx="1175920"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present</a:t>
            </a:r>
          </a:p>
        </p:txBody>
      </p:sp>
      <p:sp>
        <p:nvSpPr>
          <p:cNvPr id="152" name="the beginnings"/>
          <p:cNvSpPr txBox="1"/>
          <p:nvPr/>
        </p:nvSpPr>
        <p:spPr>
          <a:xfrm>
            <a:off x="2024107" y="4646270"/>
            <a:ext cx="219212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the beginnings</a:t>
            </a:r>
          </a:p>
        </p:txBody>
      </p:sp>
      <p:sp>
        <p:nvSpPr>
          <p:cNvPr id="153" name="future"/>
          <p:cNvSpPr txBox="1"/>
          <p:nvPr/>
        </p:nvSpPr>
        <p:spPr>
          <a:xfrm>
            <a:off x="9179859" y="4646271"/>
            <a:ext cx="93299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future</a:t>
            </a:r>
          </a:p>
        </p:txBody>
      </p:sp>
      <p:sp>
        <p:nvSpPr>
          <p:cNvPr id="154" name="Freccia"/>
          <p:cNvSpPr/>
          <p:nvPr/>
        </p:nvSpPr>
        <p:spPr>
          <a:xfrm>
            <a:off x="2028083" y="3745169"/>
            <a:ext cx="8948634" cy="900012"/>
          </a:xfrm>
          <a:prstGeom prst="rightArrow">
            <a:avLst>
              <a:gd name="adj1" fmla="val 32000"/>
              <a:gd name="adj2" fmla="val 90310"/>
            </a:avLst>
          </a:prstGeom>
          <a:gradFill>
            <a:gsLst>
              <a:gs pos="0">
                <a:schemeClr val="accent1">
                  <a:lumOff val="12500"/>
                </a:schemeClr>
              </a:gs>
              <a:gs pos="100000">
                <a:schemeClr val="accent3"/>
              </a:gs>
            </a:gsLst>
          </a:gradFill>
          <a:ln w="25400">
            <a:solidFill>
              <a:schemeClr val="accent1"/>
            </a:solidFill>
          </a:ln>
        </p:spPr>
        <p:txBody>
          <a:bodyPr lIns="50800" tIns="50800" rIns="50800" bIns="50800" anchor="ctr"/>
          <a:lstStyle/>
          <a:p>
            <a:pPr/>
          </a:p>
        </p:txBody>
      </p:sp>
      <p:sp>
        <p:nvSpPr>
          <p:cNvPr id="155" name="STRENGHTEN THE CULTURE"/>
          <p:cNvSpPr txBox="1"/>
          <p:nvPr/>
        </p:nvSpPr>
        <p:spPr>
          <a:xfrm>
            <a:off x="1947943" y="3313548"/>
            <a:ext cx="4320236"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STRENGHTEN THE CULTURE</a:t>
            </a:r>
          </a:p>
        </p:txBody>
      </p:sp>
      <p:sp>
        <p:nvSpPr>
          <p:cNvPr id="156" name="VISION"/>
          <p:cNvSpPr txBox="1"/>
          <p:nvPr/>
        </p:nvSpPr>
        <p:spPr>
          <a:xfrm>
            <a:off x="9086742" y="3313548"/>
            <a:ext cx="1119227"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VISION</a:t>
            </a:r>
          </a:p>
        </p:txBody>
      </p:sp>
      <p:sp>
        <p:nvSpPr>
          <p:cNvPr id="157" name="Linea"/>
          <p:cNvSpPr/>
          <p:nvPr/>
        </p:nvSpPr>
        <p:spPr>
          <a:xfrm flipH="1">
            <a:off x="3148678" y="5329161"/>
            <a:ext cx="1" cy="1306224"/>
          </a:xfrm>
          <a:prstGeom prst="line">
            <a:avLst/>
          </a:prstGeom>
          <a:ln w="25400">
            <a:solidFill>
              <a:schemeClr val="accent1"/>
            </a:solidFill>
            <a:tailEnd type="triangle"/>
          </a:ln>
        </p:spPr>
        <p:txBody>
          <a:bodyPr lIns="45718" tIns="45718" rIns="45718" bIns="45718"/>
          <a:lstStyle/>
          <a:p>
            <a:pPr/>
          </a:p>
        </p:txBody>
      </p:sp>
      <p:sp>
        <p:nvSpPr>
          <p:cNvPr id="158" name="Linea"/>
          <p:cNvSpPr/>
          <p:nvPr/>
        </p:nvSpPr>
        <p:spPr>
          <a:xfrm>
            <a:off x="9646355" y="5329161"/>
            <a:ext cx="1" cy="1306224"/>
          </a:xfrm>
          <a:prstGeom prst="line">
            <a:avLst/>
          </a:prstGeom>
          <a:ln w="25400">
            <a:solidFill>
              <a:schemeClr val="accent1"/>
            </a:solidFill>
            <a:tailEnd type="triangle"/>
          </a:ln>
        </p:spPr>
        <p:txBody>
          <a:bodyPr lIns="45718" tIns="45718" rIns="45718" bIns="45718"/>
          <a:lstStyle/>
          <a:p>
            <a:pPr/>
          </a:p>
        </p:txBody>
      </p:sp>
      <p:sp>
        <p:nvSpPr>
          <p:cNvPr id="159" name="explain company’s values through stories:…"/>
          <p:cNvSpPr txBox="1"/>
          <p:nvPr/>
        </p:nvSpPr>
        <p:spPr>
          <a:xfrm>
            <a:off x="808304" y="6857216"/>
            <a:ext cx="4623728" cy="156595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explain company’s values through stories:</a:t>
            </a:r>
          </a:p>
          <a:p>
            <a:pPr/>
            <a:r>
              <a:t>the abstract values become TANGIBLE</a:t>
            </a:r>
          </a:p>
        </p:txBody>
      </p:sp>
      <p:sp>
        <p:nvSpPr>
          <p:cNvPr id="160" name="show employees / stakeholders how they should behave in certain situations to uphold company values"/>
          <p:cNvSpPr txBox="1"/>
          <p:nvPr/>
        </p:nvSpPr>
        <p:spPr>
          <a:xfrm>
            <a:off x="7334492" y="6857216"/>
            <a:ext cx="4623727" cy="156595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show employees / stakeholders how they should behave in certain situations to uphold company values</a:t>
            </a:r>
          </a:p>
        </p:txBody>
      </p:sp>
      <p:sp>
        <p:nvSpPr>
          <p:cNvPr id="161" name="Linea"/>
          <p:cNvSpPr/>
          <p:nvPr/>
        </p:nvSpPr>
        <p:spPr>
          <a:xfrm flipV="1">
            <a:off x="6502400" y="3922839"/>
            <a:ext cx="1" cy="544672"/>
          </a:xfrm>
          <a:prstGeom prst="line">
            <a:avLst/>
          </a:prstGeom>
          <a:ln w="25400">
            <a:solidFill>
              <a:schemeClr val="accent1"/>
            </a:solidFill>
          </a:ln>
        </p:spPr>
        <p:txBody>
          <a:bodyPr lIns="45718" tIns="45718" rIns="45718" bIns="45718"/>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1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1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1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1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15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15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2" grpId="2"/>
      <p:bldP build="whole" bldLvl="1" animBg="1" rev="0" advAuto="0" spid="154" grpId="1"/>
      <p:bldP build="whole" bldLvl="1" animBg="1" rev="0" advAuto="0" spid="159" grpId="4"/>
      <p:bldP build="whole" bldLvl="1" animBg="1" rev="0" advAuto="0" spid="153" grpId="7"/>
      <p:bldP build="whole" bldLvl="1" animBg="1" rev="0" advAuto="0" spid="158" grpId="8"/>
      <p:bldP build="whole" bldLvl="1" animBg="1" rev="0" advAuto="0" spid="157" grpId="3"/>
      <p:bldP build="whole" bldLvl="1" animBg="1" rev="0" advAuto="0" spid="155" grpId="10"/>
      <p:bldP build="whole" bldLvl="1" animBg="1" rev="0" advAuto="0" spid="156" grpId="11"/>
      <p:bldP build="whole" bldLvl="1" animBg="1" rev="0" advAuto="0" spid="160" grpId="9"/>
      <p:bldP build="whole" bldLvl="1" animBg="1" rev="0" advAuto="0" spid="161" grpId="5"/>
      <p:bldP build="whole" bldLvl="1" animBg="1" rev="0" advAuto="0" spid="151" grpId="6"/>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The company Core Story must be transformed into a collection of concrete stories relevant for the employees, customers, stakeholders"/>
          <p:cNvSpPr txBox="1"/>
          <p:nvPr>
            <p:ph type="title"/>
          </p:nvPr>
        </p:nvSpPr>
        <p:spPr>
          <a:xfrm>
            <a:off x="1270000" y="2514600"/>
            <a:ext cx="10464800" cy="3302000"/>
          </a:xfrm>
          <a:prstGeom prst="rect">
            <a:avLst/>
          </a:prstGeom>
        </p:spPr>
        <p:txBody>
          <a:bodyPr/>
          <a:lstStyle>
            <a:lvl1pPr defTabSz="350520">
              <a:defRPr sz="4800"/>
            </a:lvl1pPr>
          </a:lstStyle>
          <a:p>
            <a:pPr/>
            <a:r>
              <a:t>The company Core Story must be transformed into a collection of concrete stories relevant for the employees, customers, stakeholders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5" name="frysilver.jpg" descr="frysilver.jpg"/>
          <p:cNvPicPr>
            <a:picLocks noChangeAspect="1"/>
          </p:cNvPicPr>
          <p:nvPr/>
        </p:nvPicPr>
        <p:blipFill>
          <a:blip r:embed="rId2">
            <a:extLst/>
          </a:blip>
          <a:stretch>
            <a:fillRect/>
          </a:stretch>
        </p:blipFill>
        <p:spPr>
          <a:xfrm>
            <a:off x="1930400" y="2305050"/>
            <a:ext cx="9144000" cy="5143500"/>
          </a:xfrm>
          <a:prstGeom prst="rect">
            <a:avLst/>
          </a:prstGeom>
          <a:ln w="12700">
            <a:miter lim="400000"/>
          </a:ln>
        </p:spPr>
      </p:pic>
      <p:sp>
        <p:nvSpPr>
          <p:cNvPr id="166" name="Arthur Fry"/>
          <p:cNvSpPr txBox="1"/>
          <p:nvPr/>
        </p:nvSpPr>
        <p:spPr>
          <a:xfrm>
            <a:off x="3196657" y="7618070"/>
            <a:ext cx="1514552"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Arthur Fry</a:t>
            </a:r>
          </a:p>
        </p:txBody>
      </p:sp>
      <p:sp>
        <p:nvSpPr>
          <p:cNvPr id="167" name="Silver Spencer"/>
          <p:cNvSpPr txBox="1"/>
          <p:nvPr/>
        </p:nvSpPr>
        <p:spPr>
          <a:xfrm>
            <a:off x="7601932" y="7618070"/>
            <a:ext cx="215280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Silver Spencer</a:t>
            </a:r>
          </a:p>
        </p:txBody>
      </p:sp>
      <p:pic>
        <p:nvPicPr>
          <p:cNvPr id="168" name="download (11).png" descr="download (11).png"/>
          <p:cNvPicPr>
            <a:picLocks noChangeAspect="1"/>
          </p:cNvPicPr>
          <p:nvPr/>
        </p:nvPicPr>
        <p:blipFill>
          <a:blip r:embed="rId3">
            <a:extLst/>
          </a:blip>
          <a:stretch>
            <a:fillRect/>
          </a:stretch>
        </p:blipFill>
        <p:spPr>
          <a:xfrm>
            <a:off x="5710103" y="717549"/>
            <a:ext cx="1584594" cy="833190"/>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but most of the times they are like this"/>
          <p:cNvSpPr txBox="1"/>
          <p:nvPr>
            <p:ph type="title"/>
          </p:nvPr>
        </p:nvSpPr>
        <p:spPr>
          <a:xfrm>
            <a:off x="1066800" y="-4235"/>
            <a:ext cx="10464800" cy="1422403"/>
          </a:xfrm>
          <a:prstGeom prst="rect">
            <a:avLst/>
          </a:prstGeom>
        </p:spPr>
        <p:txBody>
          <a:bodyPr/>
          <a:lstStyle>
            <a:lvl1pPr defTabSz="315468">
              <a:defRPr sz="4300"/>
            </a:lvl1pPr>
          </a:lstStyle>
          <a:p>
            <a:pPr/>
            <a:r>
              <a:t>3M</a:t>
            </a:r>
          </a:p>
        </p:txBody>
      </p:sp>
      <p:sp>
        <p:nvSpPr>
          <p:cNvPr id="171" name="Geoff Nicholson"/>
          <p:cNvSpPr txBox="1"/>
          <p:nvPr/>
        </p:nvSpPr>
        <p:spPr>
          <a:xfrm>
            <a:off x="5315813" y="7110070"/>
            <a:ext cx="2373174"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Geoff Nicholson</a:t>
            </a:r>
          </a:p>
        </p:txBody>
      </p:sp>
      <p:pic>
        <p:nvPicPr>
          <p:cNvPr id="172" name="maxresdefault (8).jpg" descr="maxresdefault (8).jpg"/>
          <p:cNvPicPr>
            <a:picLocks noChangeAspect="1"/>
          </p:cNvPicPr>
          <p:nvPr/>
        </p:nvPicPr>
        <p:blipFill>
          <a:blip r:embed="rId2">
            <a:extLst/>
          </a:blip>
          <a:stretch>
            <a:fillRect/>
          </a:stretch>
        </p:blipFill>
        <p:spPr>
          <a:xfrm>
            <a:off x="2175933" y="2084481"/>
            <a:ext cx="8652934" cy="4867276"/>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but most of the times they are like this"/>
          <p:cNvSpPr txBox="1"/>
          <p:nvPr>
            <p:ph type="title"/>
          </p:nvPr>
        </p:nvSpPr>
        <p:spPr>
          <a:xfrm>
            <a:off x="1066799" y="574809"/>
            <a:ext cx="10464801" cy="1422402"/>
          </a:xfrm>
          <a:prstGeom prst="rect">
            <a:avLst/>
          </a:prstGeom>
        </p:spPr>
        <p:txBody>
          <a:bodyPr/>
          <a:lstStyle>
            <a:lvl1pPr defTabSz="315468">
              <a:defRPr sz="4300"/>
            </a:lvl1pPr>
          </a:lstStyle>
          <a:p>
            <a:pPr/>
            <a:r>
              <a:t>3M core story</a:t>
            </a:r>
          </a:p>
        </p:txBody>
      </p:sp>
      <p:sp>
        <p:nvSpPr>
          <p:cNvPr id="175" name="Payoff: “Innovation at all costs”"/>
          <p:cNvSpPr txBox="1"/>
          <p:nvPr/>
        </p:nvSpPr>
        <p:spPr>
          <a:xfrm>
            <a:off x="4243069" y="3178685"/>
            <a:ext cx="451866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Payoff: “</a:t>
            </a:r>
            <a:r>
              <a:rPr i="1">
                <a:latin typeface="+mj-lt"/>
                <a:ea typeface="+mj-ea"/>
                <a:cs typeface="+mj-cs"/>
                <a:sym typeface="Helvetica Neue"/>
              </a:rPr>
              <a:t>Innovation at all costs</a:t>
            </a:r>
            <a:r>
              <a:t>”</a:t>
            </a:r>
          </a:p>
        </p:txBody>
      </p:sp>
      <p:sp>
        <p:nvSpPr>
          <p:cNvPr id="176" name="Description: 3M fights a daily battle…"/>
          <p:cNvSpPr txBox="1"/>
          <p:nvPr/>
        </p:nvSpPr>
        <p:spPr>
          <a:xfrm>
            <a:off x="2735072" y="4814868"/>
            <a:ext cx="7534657" cy="8293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Description: 3M fights a daily battle </a:t>
            </a:r>
          </a:p>
          <a:p>
            <a:pPr/>
            <a:r>
              <a:t>to make people’s lives easier through new inventions</a:t>
            </a:r>
          </a:p>
        </p:txBody>
      </p:sp>
      <p:sp>
        <p:nvSpPr>
          <p:cNvPr id="177" name="Adversary = bureaucracy &amp; narrow sightedness"/>
          <p:cNvSpPr txBox="1"/>
          <p:nvPr/>
        </p:nvSpPr>
        <p:spPr>
          <a:xfrm>
            <a:off x="3120643" y="6755851"/>
            <a:ext cx="6763513"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Adversary = bureaucracy &amp; narrow sightedness</a:t>
            </a:r>
          </a:p>
        </p:txBody>
      </p:sp>
      <p:sp>
        <p:nvSpPr>
          <p:cNvPr id="178" name="Linea"/>
          <p:cNvSpPr/>
          <p:nvPr/>
        </p:nvSpPr>
        <p:spPr>
          <a:xfrm>
            <a:off x="6315596" y="2189875"/>
            <a:ext cx="1" cy="896986"/>
          </a:xfrm>
          <a:prstGeom prst="line">
            <a:avLst/>
          </a:prstGeom>
          <a:ln w="25400">
            <a:solidFill>
              <a:schemeClr val="accent1"/>
            </a:solidFill>
            <a:tailEnd type="triangle"/>
          </a:ln>
        </p:spPr>
        <p:txBody>
          <a:bodyPr lIns="45718" tIns="45718" rIns="45718" bIns="45718"/>
          <a:lstStyle/>
          <a:p>
            <a:pPr/>
          </a:p>
        </p:txBody>
      </p:sp>
      <p:sp>
        <p:nvSpPr>
          <p:cNvPr id="179" name="Linea"/>
          <p:cNvSpPr/>
          <p:nvPr/>
        </p:nvSpPr>
        <p:spPr>
          <a:xfrm>
            <a:off x="6315596" y="3858568"/>
            <a:ext cx="1" cy="925448"/>
          </a:xfrm>
          <a:prstGeom prst="line">
            <a:avLst/>
          </a:prstGeom>
          <a:ln w="25400">
            <a:solidFill>
              <a:schemeClr val="accent1"/>
            </a:solidFill>
            <a:tailEnd type="triangle"/>
          </a:ln>
        </p:spPr>
        <p:txBody>
          <a:bodyPr lIns="45718" tIns="45718" rIns="45718" bIns="45718"/>
          <a:lstStyle/>
          <a:p>
            <a:pPr/>
          </a:p>
        </p:txBody>
      </p:sp>
      <p:sp>
        <p:nvSpPr>
          <p:cNvPr id="180" name="Linea"/>
          <p:cNvSpPr/>
          <p:nvPr/>
        </p:nvSpPr>
        <p:spPr>
          <a:xfrm>
            <a:off x="6299199" y="5774631"/>
            <a:ext cx="1" cy="925448"/>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82" name="SAS-a330.png" descr="SAS-a330.png"/>
          <p:cNvPicPr>
            <a:picLocks noChangeAspect="1"/>
          </p:cNvPicPr>
          <p:nvPr/>
        </p:nvPicPr>
        <p:blipFill>
          <a:blip r:embed="rId2">
            <a:extLst/>
          </a:blip>
          <a:stretch>
            <a:fillRect/>
          </a:stretch>
        </p:blipFill>
        <p:spPr>
          <a:xfrm>
            <a:off x="1270000" y="3229300"/>
            <a:ext cx="10464800" cy="3295000"/>
          </a:xfrm>
          <a:prstGeom prst="rect">
            <a:avLst/>
          </a:prstGeom>
          <a:ln w="12700">
            <a:miter lim="400000"/>
          </a:ln>
        </p:spPr>
      </p:pic>
      <p:pic>
        <p:nvPicPr>
          <p:cNvPr id="183" name="download (12).png" descr="download (12).png"/>
          <p:cNvPicPr>
            <a:picLocks noChangeAspect="1"/>
          </p:cNvPicPr>
          <p:nvPr/>
        </p:nvPicPr>
        <p:blipFill>
          <a:blip r:embed="rId3">
            <a:extLst/>
          </a:blip>
          <a:stretch>
            <a:fillRect/>
          </a:stretch>
        </p:blipFill>
        <p:spPr>
          <a:xfrm>
            <a:off x="5317728" y="455083"/>
            <a:ext cx="2369344" cy="1184673"/>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