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Test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5" name="Corpo livello uno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–Giovanni Mela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–Giovanni Mela</a:t>
            </a:r>
          </a:p>
        </p:txBody>
      </p:sp>
      <p:sp>
        <p:nvSpPr>
          <p:cNvPr id="97" name="“Inserisci qui una citazione”.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mmagin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" name="Titolo Test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5" name="Corpo livello uno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Test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magin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" name="Titolo Test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3" name="Corpo livello uno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0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Immagin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9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70" name="Corpo livello uno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1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rpo livello uno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Immagin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Immagin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Immagin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pic>
        <p:nvPicPr>
          <p:cNvPr id="3" name="IULM_University_of_Milan_logo.jpg" descr="IULM_University_of_Milan_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553" y="8753243"/>
            <a:ext cx="925447" cy="92544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ontent Management &amp; Corporate Storytelling Alessio Sartore 2018/2019"/>
          <p:cNvSpPr txBox="1"/>
          <p:nvPr/>
        </p:nvSpPr>
        <p:spPr>
          <a:xfrm>
            <a:off x="1194614" y="8685329"/>
            <a:ext cx="4333305" cy="781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500"/>
            </a:pPr>
            <a:r>
              <a:t>Content Management &amp; Corporate Storytelling</a:t>
            </a:r>
            <a:br/>
            <a:r>
              <a:t>Alessio Sartore</a:t>
            </a:r>
            <a:br/>
            <a:r>
              <a:t>2018/2019</a:t>
            </a:r>
          </a:p>
        </p:txBody>
      </p:sp>
      <p:sp>
        <p:nvSpPr>
          <p:cNvPr id="5" name="Linea"/>
          <p:cNvSpPr/>
          <p:nvPr/>
        </p:nvSpPr>
        <p:spPr>
          <a:xfrm>
            <a:off x="203200" y="8669866"/>
            <a:ext cx="125984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" name="Corpo livello uno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9.jpeg"/><Relationship Id="rId4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torytelling as a Branding Practic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Storytelling as a Branding Practice</a:t>
            </a:r>
          </a:p>
        </p:txBody>
      </p:sp>
      <p:sp>
        <p:nvSpPr>
          <p:cNvPr id="123" name="Lesson #2"/>
          <p:cNvSpPr txBox="1"/>
          <p:nvPr>
            <p:ph type="subTitle" sz="quarter" idx="1"/>
          </p:nvPr>
        </p:nvSpPr>
        <p:spPr>
          <a:xfrm>
            <a:off x="1270000" y="5181600"/>
            <a:ext cx="10464800" cy="1130300"/>
          </a:xfrm>
          <a:prstGeom prst="rect">
            <a:avLst/>
          </a:prstGeom>
        </p:spPr>
        <p:txBody>
          <a:bodyPr/>
          <a:lstStyle/>
          <a:p>
            <a:pPr/>
            <a:r>
              <a:t>Lesson #2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roducts and Brands help express an identity. Brands become an important tool for communicating beliefs and social acceptance.…"/>
          <p:cNvSpPr txBox="1"/>
          <p:nvPr/>
        </p:nvSpPr>
        <p:spPr>
          <a:xfrm>
            <a:off x="5458253" y="2693170"/>
            <a:ext cx="6689331" cy="3413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/>
            </a:pPr>
            <a:r>
              <a:t>Products and Brands help express an identity. Brands become an important tool for communicating </a:t>
            </a:r>
            <a:r>
              <a:rPr b="1"/>
              <a:t>beliefs</a:t>
            </a:r>
            <a:r>
              <a:t> and </a:t>
            </a:r>
            <a:r>
              <a:rPr b="1"/>
              <a:t>social acceptance</a:t>
            </a:r>
            <a:r>
              <a:t>.</a:t>
            </a:r>
          </a:p>
          <a:p>
            <a:pPr>
              <a:defRPr b="0"/>
            </a:pPr>
          </a:p>
          <a:p>
            <a:pPr>
              <a:defRPr b="0"/>
            </a:pPr>
            <a:r>
              <a:t>But Companies have failed to understand that </a:t>
            </a:r>
            <a:r>
              <a:rPr b="1"/>
              <a:t>we don’t want more products</a:t>
            </a:r>
            <a:r>
              <a:t> and that demand is shifting towards </a:t>
            </a:r>
            <a:r>
              <a:rPr b="1"/>
              <a:t>products that provide us with unique experiences</a:t>
            </a:r>
            <a:r>
              <a:t>: products that appeal to our dreams and emotions.</a:t>
            </a:r>
          </a:p>
        </p:txBody>
      </p:sp>
      <p:pic>
        <p:nvPicPr>
          <p:cNvPr id="170" name="download (10).jpeg" descr="download (10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804333"/>
            <a:ext cx="4027263" cy="719154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Brands = Identity"/>
          <p:cNvSpPr txBox="1"/>
          <p:nvPr/>
        </p:nvSpPr>
        <p:spPr>
          <a:xfrm>
            <a:off x="6322951" y="798173"/>
            <a:ext cx="4959935" cy="808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Brands = Identity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Definition of Story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Definition of Story 1</a:t>
            </a:r>
          </a:p>
        </p:txBody>
      </p:sp>
      <p:sp>
        <p:nvSpPr>
          <p:cNvPr id="174" name="Stories are narratives with plots and characters, generating emotion in narrator and audience, through a poetic elaboration of symbolic material.…"/>
          <p:cNvSpPr txBox="1"/>
          <p:nvPr>
            <p:ph type="body" idx="1"/>
          </p:nvPr>
        </p:nvSpPr>
        <p:spPr>
          <a:xfrm>
            <a:off x="694266" y="1733550"/>
            <a:ext cx="11616268" cy="6286501"/>
          </a:xfrm>
          <a:prstGeom prst="rect">
            <a:avLst/>
          </a:prstGeom>
        </p:spPr>
        <p:txBody>
          <a:bodyPr/>
          <a:lstStyle/>
          <a:p>
            <a:pPr marL="0" indent="0" algn="ctr" defTabSz="914400">
              <a:spcBef>
                <a:spcPts val="400"/>
              </a:spcBef>
              <a:buSzTx/>
              <a:buNone/>
              <a:defRPr sz="2600"/>
            </a:pPr>
            <a:r>
              <a:t>Stories are narratives with plots and characters, generating emotion in narrator and audience, through a poetic elaboration of symbolic material. </a:t>
            </a:r>
          </a:p>
          <a:p>
            <a:pPr marL="0" indent="0" algn="ctr" defTabSz="914400">
              <a:spcBef>
                <a:spcPts val="400"/>
              </a:spcBef>
              <a:buSzTx/>
              <a:buNone/>
              <a:defRPr sz="2600"/>
            </a:pPr>
          </a:p>
          <a:p>
            <a:pPr marL="0" indent="0" algn="ctr" defTabSz="914400">
              <a:spcBef>
                <a:spcPts val="400"/>
              </a:spcBef>
              <a:buSzTx/>
              <a:buNone/>
              <a:defRPr sz="2600"/>
            </a:pPr>
            <a:r>
              <a:t>This material may be a product of fantasy or experience, including an experience of earlier narratives. </a:t>
            </a:r>
          </a:p>
          <a:p>
            <a:pPr marL="0" indent="0" algn="ctr" defTabSz="914400">
              <a:spcBef>
                <a:spcPts val="400"/>
              </a:spcBef>
              <a:buSzTx/>
              <a:buNone/>
              <a:defRPr sz="2600"/>
            </a:pPr>
          </a:p>
          <a:p>
            <a:pPr marL="0" indent="0" algn="ctr" defTabSz="914400">
              <a:spcBef>
                <a:spcPts val="400"/>
              </a:spcBef>
              <a:buSzTx/>
              <a:buNone/>
              <a:defRPr sz="2600"/>
            </a:pPr>
            <a:r>
              <a:t>Story plots entail conflicts, predicaments, trials and crises which call for choices, decisions, actions and interactions, whose actual outcomes are often at odds with the characters' intentions and purposes. </a:t>
            </a:r>
          </a:p>
          <a:p>
            <a:pPr marL="0" indent="0" algn="ctr" defTabSz="914400">
              <a:spcBef>
                <a:spcPts val="400"/>
              </a:spcBef>
              <a:buSzTx/>
              <a:buNone/>
              <a:defRPr sz="2600"/>
            </a:pPr>
          </a:p>
          <a:p>
            <a:pPr marL="0" indent="0" algn="ctr" defTabSz="914400">
              <a:spcBef>
                <a:spcPts val="400"/>
              </a:spcBef>
              <a:buSzTx/>
              <a:buNone/>
              <a:defRPr sz="2600"/>
            </a:pPr>
            <a:r>
              <a:t>(Gabriel 1999)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Definition of Story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Definition of Story 2</a:t>
            </a:r>
          </a:p>
        </p:txBody>
      </p:sp>
      <p:sp>
        <p:nvSpPr>
          <p:cNvPr id="177" name="A story describes a sequence of actions and experiences done or undergone by a certain number of people, whether real or imaginary.…"/>
          <p:cNvSpPr txBox="1"/>
          <p:nvPr>
            <p:ph type="body" idx="1"/>
          </p:nvPr>
        </p:nvSpPr>
        <p:spPr>
          <a:xfrm>
            <a:off x="694266" y="1733550"/>
            <a:ext cx="11616268" cy="6286500"/>
          </a:xfrm>
          <a:prstGeom prst="rect">
            <a:avLst/>
          </a:prstGeom>
        </p:spPr>
        <p:txBody>
          <a:bodyPr/>
          <a:lstStyle/>
          <a:p>
            <a:pPr marL="0" indent="0" algn="ctr" defTabSz="914400">
              <a:spcBef>
                <a:spcPts val="400"/>
              </a:spcBef>
              <a:buSzTx/>
              <a:buNone/>
              <a:defRPr sz="2600"/>
            </a:pPr>
            <a:r>
              <a:t>A story describes a sequence of actions and experiences done or undergone by a certain number of people, whether real or imaginary. </a:t>
            </a:r>
          </a:p>
          <a:p>
            <a:pPr marL="0" indent="0" algn="ctr" defTabSz="914400">
              <a:spcBef>
                <a:spcPts val="400"/>
              </a:spcBef>
              <a:buSzTx/>
              <a:buNone/>
              <a:defRPr sz="2600"/>
            </a:pPr>
          </a:p>
          <a:p>
            <a:pPr marL="0" indent="0" algn="ctr" defTabSz="914400">
              <a:spcBef>
                <a:spcPts val="400"/>
              </a:spcBef>
              <a:buSzTx/>
              <a:buNone/>
              <a:defRPr sz="2600"/>
            </a:pPr>
            <a:r>
              <a:t>These people are presented either in situations that change or as reacting to such change. </a:t>
            </a:r>
          </a:p>
          <a:p>
            <a:pPr marL="0" indent="0" algn="ctr" defTabSz="914400">
              <a:spcBef>
                <a:spcPts val="400"/>
              </a:spcBef>
              <a:buSzTx/>
              <a:buNone/>
              <a:defRPr sz="2600"/>
            </a:pPr>
          </a:p>
          <a:p>
            <a:pPr marL="0" indent="0" algn="ctr" defTabSz="914400">
              <a:spcBef>
                <a:spcPts val="400"/>
              </a:spcBef>
              <a:buSzTx/>
              <a:buNone/>
              <a:defRPr sz="2600"/>
            </a:pPr>
            <a:r>
              <a:t>In turn, these changes reveal hidden aspects of the situation and the people involved, and engender a new predicament which calls for thought, action, or both. </a:t>
            </a:r>
          </a:p>
          <a:p>
            <a:pPr marL="0" indent="0" algn="ctr" defTabSz="914400">
              <a:spcBef>
                <a:spcPts val="400"/>
              </a:spcBef>
              <a:buSzTx/>
              <a:buNone/>
              <a:defRPr sz="2600"/>
            </a:pPr>
          </a:p>
          <a:p>
            <a:pPr marL="0" indent="0" algn="ctr" defTabSz="914400">
              <a:spcBef>
                <a:spcPts val="400"/>
              </a:spcBef>
              <a:buSzTx/>
              <a:buNone/>
              <a:defRPr sz="2600"/>
            </a:pPr>
            <a:r>
              <a:t>This response to the new situation leads the story towards its conclusion. </a:t>
            </a:r>
          </a:p>
          <a:p>
            <a:pPr marL="0" indent="0" algn="ctr" defTabSz="914400">
              <a:spcBef>
                <a:spcPts val="400"/>
              </a:spcBef>
              <a:buSzTx/>
              <a:buNone/>
              <a:defRPr sz="2600"/>
            </a:pPr>
            <a:r>
              <a:t>(Ricoeur 1984)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What is the value…"/>
          <p:cNvSpPr txBox="1"/>
          <p:nvPr>
            <p:ph type="title"/>
          </p:nvPr>
        </p:nvSpPr>
        <p:spPr>
          <a:xfrm>
            <a:off x="1270000" y="-397934"/>
            <a:ext cx="10464800" cy="3302001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t>What is the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value</a:t>
            </a:r>
            <a:r>
              <a:t> </a:t>
            </a:r>
          </a:p>
          <a:p>
            <a:pPr>
              <a:defRPr sz="4800"/>
            </a:pPr>
            <a:r>
              <a:t>conveyed by these brands?</a:t>
            </a:r>
          </a:p>
        </p:txBody>
      </p:sp>
      <p:sp>
        <p:nvSpPr>
          <p:cNvPr id="180" name="Testo"/>
          <p:cNvSpPr txBox="1"/>
          <p:nvPr/>
        </p:nvSpPr>
        <p:spPr>
          <a:xfrm>
            <a:off x="6402882" y="7753537"/>
            <a:ext cx="1990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" invalidUrl="" action="ppaction://hlinkshowjump?jump=nextslide" tgtFrame="" tooltip="" history="1" highlightClick="0" endSnd="0"/>
              </a:rPr>
              <a:t> </a:t>
            </a:r>
          </a:p>
        </p:txBody>
      </p:sp>
      <p:pic>
        <p:nvPicPr>
          <p:cNvPr id="181" name="download (9).png" descr="download (9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2066" y="3810000"/>
            <a:ext cx="3810001" cy="213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download (11).jpeg" descr="download (11)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56150" y="3714750"/>
            <a:ext cx="3492500" cy="232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download (10).png" descr="download (10)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22733" y="3733800"/>
            <a:ext cx="3543301" cy="228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  <p:bldP build="whole" bldLvl="1" animBg="1" rev="0" advAuto="0" spid="182" grpId="2"/>
      <p:bldP build="whole" bldLvl="1" animBg="1" rev="0" advAuto="0" spid="183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he challenge facing companies today is to build solid values into their brands.…"/>
          <p:cNvSpPr txBox="1"/>
          <p:nvPr/>
        </p:nvSpPr>
        <p:spPr>
          <a:xfrm>
            <a:off x="497681" y="5016087"/>
            <a:ext cx="12009439" cy="1567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/>
            </a:pPr>
            <a:r>
              <a:t>The challenge facing companies today is to </a:t>
            </a:r>
            <a:r>
              <a:rPr b="1"/>
              <a:t>build solid values into their brands</a:t>
            </a:r>
            <a:r>
              <a:t>. </a:t>
            </a:r>
          </a:p>
          <a:p>
            <a:pPr>
              <a:defRPr b="0"/>
            </a:pPr>
            <a:r>
              <a:t>This is where Storytelling fits in.</a:t>
            </a:r>
          </a:p>
          <a:p>
            <a:pPr>
              <a:defRPr b="0"/>
            </a:pPr>
          </a:p>
        </p:txBody>
      </p:sp>
      <p:sp>
        <p:nvSpPr>
          <p:cNvPr id="186" name="Stories = Values"/>
          <p:cNvSpPr txBox="1"/>
          <p:nvPr/>
        </p:nvSpPr>
        <p:spPr>
          <a:xfrm>
            <a:off x="4165987" y="459507"/>
            <a:ext cx="4672826" cy="808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Stories = Values</a:t>
            </a:r>
          </a:p>
        </p:txBody>
      </p:sp>
      <p:pic>
        <p:nvPicPr>
          <p:cNvPr id="187" name="1405612741-airbnb-why-new-logo.jpg" descr="1405612741-airbnb-why-new-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3437" y="1641832"/>
            <a:ext cx="4497926" cy="3000117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When companies and brands communicate through stories they help us to find our way in today’s world. They address our emotions and give us the means to express our values."/>
          <p:cNvSpPr txBox="1"/>
          <p:nvPr/>
        </p:nvSpPr>
        <p:spPr>
          <a:xfrm>
            <a:off x="285241" y="6234115"/>
            <a:ext cx="12434317" cy="830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When companies and brands communicate through stories they help us to find our way in today’s world. They address our emotions and </a:t>
            </a:r>
            <a:r>
              <a:rPr b="1"/>
              <a:t>give us the means to express our values</a:t>
            </a:r>
            <a:r>
              <a:t>.</a:t>
            </a:r>
          </a:p>
        </p:txBody>
      </p:sp>
      <p:sp>
        <p:nvSpPr>
          <p:cNvPr id="189" name="Brand Story becomes synonymous with how we define ourselves as individuals, and products become the symbols that we use to tell the story of ourselves."/>
          <p:cNvSpPr txBox="1"/>
          <p:nvPr/>
        </p:nvSpPr>
        <p:spPr>
          <a:xfrm>
            <a:off x="475894" y="7493525"/>
            <a:ext cx="12053012" cy="831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Brand Story becomes synonymous with </a:t>
            </a:r>
            <a:r>
              <a:rPr b="1"/>
              <a:t>how we define ourselves as individuals</a:t>
            </a:r>
            <a:r>
              <a:t>, and products become the symbols that we use to tell the story of ourselves.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3"/>
      <p:bldP build="whole" bldLvl="1" animBg="1" rev="0" advAuto="0" spid="187" grpId="1"/>
      <p:bldP build="whole" bldLvl="1" animBg="1" rev="0" advAuto="0" spid="189" grpId="4"/>
      <p:bldP build="whole" bldLvl="1" animBg="1" rev="0" advAuto="0" spid="18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o how do you build an emotional bond with your customers?"/>
          <p:cNvSpPr txBox="1"/>
          <p:nvPr>
            <p:ph type="title"/>
          </p:nvPr>
        </p:nvSpPr>
        <p:spPr>
          <a:xfrm>
            <a:off x="1270000" y="2446866"/>
            <a:ext cx="10464800" cy="3302001"/>
          </a:xfrm>
          <a:prstGeom prst="rect">
            <a:avLst/>
          </a:prstGeom>
        </p:spPr>
        <p:txBody>
          <a:bodyPr/>
          <a:lstStyle/>
          <a:p>
            <a:pPr defTabSz="502412">
              <a:defRPr sz="6880"/>
            </a:pPr>
            <a:r>
              <a:t>So how do you build an </a:t>
            </a:r>
            <a:r>
              <a:t>emotional bond</a:t>
            </a:r>
            <a:r>
              <a:t> with your customers?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riangolo"/>
          <p:cNvSpPr/>
          <p:nvPr/>
        </p:nvSpPr>
        <p:spPr>
          <a:xfrm>
            <a:off x="5228265" y="2960966"/>
            <a:ext cx="2480536" cy="2480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6">
                  <a:satOff val="-15808"/>
                  <a:lumOff val="-17557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4" name="Branding"/>
          <p:cNvSpPr txBox="1"/>
          <p:nvPr/>
        </p:nvSpPr>
        <p:spPr>
          <a:xfrm>
            <a:off x="5751034" y="2420692"/>
            <a:ext cx="143499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Branding</a:t>
            </a:r>
          </a:p>
        </p:txBody>
      </p:sp>
      <p:sp>
        <p:nvSpPr>
          <p:cNvPr id="195" name="Storytelling"/>
          <p:cNvSpPr txBox="1"/>
          <p:nvPr/>
        </p:nvSpPr>
        <p:spPr>
          <a:xfrm>
            <a:off x="7760699" y="5220397"/>
            <a:ext cx="176753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Storytelling</a:t>
            </a:r>
          </a:p>
        </p:txBody>
      </p:sp>
      <p:sp>
        <p:nvSpPr>
          <p:cNvPr id="196" name="Target group"/>
          <p:cNvSpPr txBox="1"/>
          <p:nvPr/>
        </p:nvSpPr>
        <p:spPr>
          <a:xfrm>
            <a:off x="3218941" y="5220397"/>
            <a:ext cx="1957427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Target group</a:t>
            </a:r>
          </a:p>
        </p:txBody>
      </p:sp>
      <p:sp>
        <p:nvSpPr>
          <p:cNvPr id="197" name="A strong brand is built on clear values + an emotional connection with the customer"/>
          <p:cNvSpPr txBox="1"/>
          <p:nvPr/>
        </p:nvSpPr>
        <p:spPr>
          <a:xfrm>
            <a:off x="3503777" y="436254"/>
            <a:ext cx="5997246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A strong brand is built on clear values</a:t>
            </a:r>
            <a:br/>
            <a:r>
              <a:t>+</a:t>
            </a:r>
            <a:br/>
            <a:r>
              <a:t>an emotional connection with the customer</a:t>
            </a:r>
          </a:p>
        </p:txBody>
      </p:sp>
      <p:sp>
        <p:nvSpPr>
          <p:cNvPr id="198" name="A story communicates values in a way that we can all understand…"/>
          <p:cNvSpPr txBox="1"/>
          <p:nvPr/>
        </p:nvSpPr>
        <p:spPr>
          <a:xfrm>
            <a:off x="8550405" y="6467928"/>
            <a:ext cx="4333305" cy="1934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/>
            </a:pPr>
            <a:r>
              <a:t>A story communicates values in a way that we can all understand</a:t>
            </a:r>
          </a:p>
          <a:p>
            <a:pPr>
              <a:defRPr b="0"/>
            </a:pPr>
            <a:r>
              <a:t>+</a:t>
            </a:r>
          </a:p>
          <a:p>
            <a:pPr>
              <a:defRPr b="0"/>
            </a:pPr>
            <a:r>
              <a:t>a story speaks to our emotions</a:t>
            </a:r>
          </a:p>
        </p:txBody>
      </p:sp>
      <p:sp>
        <p:nvSpPr>
          <p:cNvPr id="199" name="The target group grasp the company’ values and message…"/>
          <p:cNvSpPr txBox="1"/>
          <p:nvPr/>
        </p:nvSpPr>
        <p:spPr>
          <a:xfrm>
            <a:off x="320805" y="6518215"/>
            <a:ext cx="4333305" cy="1566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/>
            </a:pPr>
            <a:r>
              <a:t>The target group grasp the company’ values and message</a:t>
            </a:r>
          </a:p>
          <a:p>
            <a:pPr>
              <a:defRPr b="0"/>
            </a:pPr>
            <a:r>
              <a:t>+</a:t>
            </a:r>
          </a:p>
          <a:p>
            <a:pPr>
              <a:defRPr b="0"/>
            </a:pPr>
            <a:r>
              <a:t>empathises with the company</a:t>
            </a:r>
          </a:p>
        </p:txBody>
      </p:sp>
      <p:sp>
        <p:nvSpPr>
          <p:cNvPr id="200" name="Linea"/>
          <p:cNvSpPr/>
          <p:nvPr/>
        </p:nvSpPr>
        <p:spPr>
          <a:xfrm flipV="1">
            <a:off x="6447366" y="1623020"/>
            <a:ext cx="1" cy="92544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1" name="Linea"/>
          <p:cNvSpPr/>
          <p:nvPr/>
        </p:nvSpPr>
        <p:spPr>
          <a:xfrm>
            <a:off x="8830733" y="5776203"/>
            <a:ext cx="605959" cy="60595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2" name="Linea"/>
          <p:cNvSpPr/>
          <p:nvPr/>
        </p:nvSpPr>
        <p:spPr>
          <a:xfrm flipH="1">
            <a:off x="3300409" y="5776203"/>
            <a:ext cx="605959" cy="60595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1"/>
      <p:bldP build="whole" bldLvl="1" animBg="1" rev="0" advAuto="0" spid="197" grpId="2"/>
      <p:bldP build="whole" bldLvl="1" animBg="1" rev="0" advAuto="0" spid="198" grpId="4"/>
      <p:bldP build="whole" bldLvl="1" animBg="1" rev="0" advAuto="0" spid="202" grpId="5"/>
      <p:bldP build="whole" bldLvl="1" animBg="1" rev="0" advAuto="0" spid="199" grpId="6"/>
      <p:bldP build="whole" bldLvl="1" animBg="1" rev="0" advAuto="0" spid="201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What is the value…"/>
          <p:cNvSpPr txBox="1"/>
          <p:nvPr>
            <p:ph type="title"/>
          </p:nvPr>
        </p:nvSpPr>
        <p:spPr>
          <a:xfrm>
            <a:off x="1270000" y="-397934"/>
            <a:ext cx="10464800" cy="3302001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t>What is the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value</a:t>
            </a:r>
            <a:r>
              <a:t> </a:t>
            </a:r>
          </a:p>
          <a:p>
            <a:pPr>
              <a:defRPr sz="4800"/>
            </a:pPr>
            <a:r>
              <a:t>conveyed by these brands?</a:t>
            </a:r>
          </a:p>
        </p:txBody>
      </p:sp>
      <p:sp>
        <p:nvSpPr>
          <p:cNvPr id="205" name="Testo"/>
          <p:cNvSpPr txBox="1"/>
          <p:nvPr/>
        </p:nvSpPr>
        <p:spPr>
          <a:xfrm>
            <a:off x="6402882" y="7753537"/>
            <a:ext cx="1990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" invalidUrl="" action="ppaction://hlinkshowjump?jump=nextslide" tgtFrame="" tooltip="" history="1" highlightClick="0" endSnd="0"/>
              </a:rPr>
              <a:t> </a:t>
            </a:r>
          </a:p>
        </p:txBody>
      </p:sp>
      <p:pic>
        <p:nvPicPr>
          <p:cNvPr id="206" name="1280px-Harley-Davidson_logo.svg.png" descr="1280px-Harley-Davidson_logo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5159" y="3439635"/>
            <a:ext cx="3448109" cy="2696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23656.png" descr="236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7566" y="3250420"/>
            <a:ext cx="2789668" cy="2789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download (8).png" descr="download (8)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51532" y="3715988"/>
            <a:ext cx="3492501" cy="232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2"/>
      <p:bldP build="whole" bldLvl="1" animBg="1" rev="0" advAuto="0" spid="208" grpId="3"/>
      <p:bldP build="whole" bldLvl="1" animBg="1" rev="0" advAuto="0" spid="20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troytelling as a Branding concept"/>
          <p:cNvSpPr txBox="1"/>
          <p:nvPr>
            <p:ph type="title"/>
          </p:nvPr>
        </p:nvSpPr>
        <p:spPr>
          <a:xfrm>
            <a:off x="1270000" y="-364067"/>
            <a:ext cx="10464800" cy="3302001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Stroytelling as a Branding concept</a:t>
            </a:r>
          </a:p>
        </p:txBody>
      </p:sp>
      <p:sp>
        <p:nvSpPr>
          <p:cNvPr id="211" name="Testo"/>
          <p:cNvSpPr txBox="1"/>
          <p:nvPr/>
        </p:nvSpPr>
        <p:spPr>
          <a:xfrm>
            <a:off x="6402882" y="7753537"/>
            <a:ext cx="1990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" invalidUrl="" action="ppaction://hlinkshowjump?jump=nextslide" tgtFrame="" tooltip="" history="1" highlightClick="0" endSnd="0"/>
              </a:rPr>
              <a:t> </a:t>
            </a:r>
          </a:p>
        </p:txBody>
      </p:sp>
      <p:sp>
        <p:nvSpPr>
          <p:cNvPr id="212" name="To convey the value(s) of a brand, storytelling becomes an effective tool for creating an entire brand concept: one that stays with us, because it touches our emotions."/>
          <p:cNvSpPr txBox="1"/>
          <p:nvPr/>
        </p:nvSpPr>
        <p:spPr>
          <a:xfrm>
            <a:off x="740084" y="1871548"/>
            <a:ext cx="11122796" cy="193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To convey the value(s) of a brand, storytelling becomes an effective tool for creating an entire brand concept: one that stays with us, because it touches our emotions.</a:t>
            </a:r>
          </a:p>
          <a:p>
            <a:pPr/>
          </a:p>
        </p:txBody>
      </p:sp>
      <p:sp>
        <p:nvSpPr>
          <p:cNvPr id="213" name="Triangolo"/>
          <p:cNvSpPr/>
          <p:nvPr/>
        </p:nvSpPr>
        <p:spPr>
          <a:xfrm>
            <a:off x="4235681" y="3392744"/>
            <a:ext cx="4533438" cy="4533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>
                  <a:hueOff val="-461056"/>
                  <a:satOff val="4338"/>
                  <a:lumOff val="-10225"/>
                </a:scheme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4" name="Linea"/>
          <p:cNvSpPr/>
          <p:nvPr/>
        </p:nvSpPr>
        <p:spPr>
          <a:xfrm flipV="1">
            <a:off x="702733" y="5724545"/>
            <a:ext cx="11197499" cy="11025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5" name="Strategic level"/>
          <p:cNvSpPr txBox="1"/>
          <p:nvPr/>
        </p:nvSpPr>
        <p:spPr>
          <a:xfrm rot="16200000">
            <a:off x="97514" y="4465129"/>
            <a:ext cx="1667638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Strategic level</a:t>
            </a:r>
          </a:p>
        </p:txBody>
      </p:sp>
      <p:sp>
        <p:nvSpPr>
          <p:cNvPr id="216" name="Operational level"/>
          <p:cNvSpPr txBox="1"/>
          <p:nvPr/>
        </p:nvSpPr>
        <p:spPr>
          <a:xfrm rot="16200000">
            <a:off x="-44104" y="6848764"/>
            <a:ext cx="1950874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Operational level</a:t>
            </a:r>
          </a:p>
        </p:txBody>
      </p:sp>
      <p:sp>
        <p:nvSpPr>
          <p:cNvPr id="217" name="Storytelling as a Branding concept"/>
          <p:cNvSpPr txBox="1"/>
          <p:nvPr/>
        </p:nvSpPr>
        <p:spPr>
          <a:xfrm>
            <a:off x="8079481" y="5299537"/>
            <a:ext cx="3873171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Storytelling as a Branding concept</a:t>
            </a:r>
          </a:p>
        </p:txBody>
      </p:sp>
      <p:sp>
        <p:nvSpPr>
          <p:cNvPr id="218" name="Storytelling as a Communication tool"/>
          <p:cNvSpPr txBox="1"/>
          <p:nvPr/>
        </p:nvSpPr>
        <p:spPr>
          <a:xfrm>
            <a:off x="7944607" y="5872738"/>
            <a:ext cx="4142919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Storytelling as a Communication tool</a:t>
            </a:r>
          </a:p>
        </p:txBody>
      </p:sp>
      <p:sp>
        <p:nvSpPr>
          <p:cNvPr id="219" name="Linea"/>
          <p:cNvSpPr/>
          <p:nvPr/>
        </p:nvSpPr>
        <p:spPr>
          <a:xfrm flipV="1">
            <a:off x="1244599" y="3871722"/>
            <a:ext cx="1" cy="410565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0" name="The company’s core story creates consistency in all company communications - internally &amp; externally. As a branding concept storytelling can be applied on both corporate and product brand level"/>
          <p:cNvSpPr txBox="1"/>
          <p:nvPr/>
        </p:nvSpPr>
        <p:spPr>
          <a:xfrm>
            <a:off x="1364331" y="3772864"/>
            <a:ext cx="3873171" cy="17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1800"/>
            </a:lvl1pPr>
          </a:lstStyle>
          <a:p>
            <a:pPr/>
            <a:r>
              <a:t>The company’s core story creates consistency in all company communications - internally &amp; externally. As a branding concept storytelling can be applied on both corporate and product brand level</a:t>
            </a:r>
          </a:p>
        </p:txBody>
      </p:sp>
      <p:sp>
        <p:nvSpPr>
          <p:cNvPr id="221" name="Stories and anecdotes can be used when communicating the company’s message internally and externally. As a communication tool storytelling can be applied in a variety of contexts (presentations, commercials etc)"/>
          <p:cNvSpPr txBox="1"/>
          <p:nvPr/>
        </p:nvSpPr>
        <p:spPr>
          <a:xfrm>
            <a:off x="1364331" y="5849781"/>
            <a:ext cx="3571770" cy="23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1800"/>
            </a:lvl1pPr>
          </a:lstStyle>
          <a:p>
            <a:pPr/>
            <a:r>
              <a:t>Stories and anecdotes can be used when communicating the company’s message internally and externally. As a communication tool storytelling can be applied in a variety of contexts (presentations, commercials etc)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6"/>
      <p:bldP build="whole" bldLvl="1" animBg="1" rev="0" advAuto="0" spid="214" grpId="1"/>
      <p:bldP build="whole" bldLvl="1" animBg="1" rev="0" advAuto="0" spid="217" grpId="2"/>
      <p:bldP build="whole" bldLvl="1" animBg="1" rev="0" advAuto="0" spid="215" grpId="5"/>
      <p:bldP build="whole" bldLvl="1" animBg="1" rev="0" advAuto="0" spid="220" grpId="7"/>
      <p:bldP build="whole" bldLvl="1" animBg="1" rev="0" advAuto="0" spid="221" grpId="8"/>
      <p:bldP build="whole" bldLvl="1" animBg="1" rev="0" advAuto="0" spid="218" grpId="3"/>
      <p:bldP build="whole" bldLvl="1" animBg="1" rev="0" advAuto="0" spid="219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he Brand Tree"/>
          <p:cNvSpPr txBox="1"/>
          <p:nvPr>
            <p:ph type="title"/>
          </p:nvPr>
        </p:nvSpPr>
        <p:spPr>
          <a:xfrm>
            <a:off x="-491067" y="-469866"/>
            <a:ext cx="10464801" cy="3302001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The Brand Tree</a:t>
            </a:r>
          </a:p>
        </p:txBody>
      </p:sp>
      <p:sp>
        <p:nvSpPr>
          <p:cNvPr id="224" name="Testo"/>
          <p:cNvSpPr txBox="1"/>
          <p:nvPr/>
        </p:nvSpPr>
        <p:spPr>
          <a:xfrm>
            <a:off x="2575949" y="7702737"/>
            <a:ext cx="19903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" invalidUrl="" action="ppaction://hlinkshowjump?jump=nextslide" tgtFrame="" tooltip="" history="1" highlightClick="0" endSnd="0"/>
              </a:rPr>
              <a:t> </a:t>
            </a:r>
          </a:p>
        </p:txBody>
      </p:sp>
      <p:sp>
        <p:nvSpPr>
          <p:cNvPr id="225" name="Albero"/>
          <p:cNvSpPr/>
          <p:nvPr/>
        </p:nvSpPr>
        <p:spPr>
          <a:xfrm>
            <a:off x="2789608" y="2927571"/>
            <a:ext cx="3501615" cy="4400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599" fill="norm" stroke="1" extrusionOk="0">
                <a:moveTo>
                  <a:pt x="8459" y="0"/>
                </a:moveTo>
                <a:cubicBezTo>
                  <a:pt x="8430" y="17"/>
                  <a:pt x="8385" y="18"/>
                  <a:pt x="8353" y="33"/>
                </a:cubicBezTo>
                <a:cubicBezTo>
                  <a:pt x="8261" y="78"/>
                  <a:pt x="8167" y="149"/>
                  <a:pt x="8141" y="246"/>
                </a:cubicBezTo>
                <a:cubicBezTo>
                  <a:pt x="8125" y="312"/>
                  <a:pt x="8192" y="361"/>
                  <a:pt x="8214" y="402"/>
                </a:cubicBezTo>
                <a:cubicBezTo>
                  <a:pt x="8257" y="487"/>
                  <a:pt x="8232" y="654"/>
                  <a:pt x="8165" y="695"/>
                </a:cubicBezTo>
                <a:cubicBezTo>
                  <a:pt x="7901" y="855"/>
                  <a:pt x="7751" y="471"/>
                  <a:pt x="7483" y="603"/>
                </a:cubicBezTo>
                <a:cubicBezTo>
                  <a:pt x="7292" y="697"/>
                  <a:pt x="7290" y="946"/>
                  <a:pt x="7099" y="1039"/>
                </a:cubicBezTo>
                <a:cubicBezTo>
                  <a:pt x="6900" y="1137"/>
                  <a:pt x="6622" y="966"/>
                  <a:pt x="6475" y="1136"/>
                </a:cubicBezTo>
                <a:cubicBezTo>
                  <a:pt x="6388" y="1235"/>
                  <a:pt x="6463" y="1349"/>
                  <a:pt x="6426" y="1481"/>
                </a:cubicBezTo>
                <a:cubicBezTo>
                  <a:pt x="6398" y="1579"/>
                  <a:pt x="6346" y="1657"/>
                  <a:pt x="6237" y="1689"/>
                </a:cubicBezTo>
                <a:cubicBezTo>
                  <a:pt x="6076" y="1737"/>
                  <a:pt x="5956" y="1644"/>
                  <a:pt x="5848" y="1611"/>
                </a:cubicBezTo>
                <a:cubicBezTo>
                  <a:pt x="5762" y="1585"/>
                  <a:pt x="5646" y="1565"/>
                  <a:pt x="5539" y="1565"/>
                </a:cubicBezTo>
                <a:cubicBezTo>
                  <a:pt x="5464" y="1624"/>
                  <a:pt x="5379" y="1692"/>
                  <a:pt x="5261" y="1714"/>
                </a:cubicBezTo>
                <a:cubicBezTo>
                  <a:pt x="5120" y="1741"/>
                  <a:pt x="4959" y="1677"/>
                  <a:pt x="4863" y="1734"/>
                </a:cubicBezTo>
                <a:cubicBezTo>
                  <a:pt x="4686" y="1785"/>
                  <a:pt x="4799" y="2053"/>
                  <a:pt x="4700" y="2162"/>
                </a:cubicBezTo>
                <a:cubicBezTo>
                  <a:pt x="4661" y="2206"/>
                  <a:pt x="4580" y="2233"/>
                  <a:pt x="4505" y="2247"/>
                </a:cubicBezTo>
                <a:cubicBezTo>
                  <a:pt x="4434" y="2260"/>
                  <a:pt x="4370" y="2236"/>
                  <a:pt x="4327" y="2267"/>
                </a:cubicBezTo>
                <a:cubicBezTo>
                  <a:pt x="4227" y="2294"/>
                  <a:pt x="4275" y="2389"/>
                  <a:pt x="4238" y="2468"/>
                </a:cubicBezTo>
                <a:cubicBezTo>
                  <a:pt x="4191" y="2569"/>
                  <a:pt x="4058" y="2610"/>
                  <a:pt x="3992" y="2695"/>
                </a:cubicBezTo>
                <a:cubicBezTo>
                  <a:pt x="3972" y="2722"/>
                  <a:pt x="3959" y="2770"/>
                  <a:pt x="3986" y="2798"/>
                </a:cubicBezTo>
                <a:cubicBezTo>
                  <a:pt x="4059" y="2958"/>
                  <a:pt x="4397" y="2807"/>
                  <a:pt x="4547" y="2889"/>
                </a:cubicBezTo>
                <a:cubicBezTo>
                  <a:pt x="4665" y="2953"/>
                  <a:pt x="4571" y="3066"/>
                  <a:pt x="4571" y="3175"/>
                </a:cubicBezTo>
                <a:cubicBezTo>
                  <a:pt x="4590" y="3194"/>
                  <a:pt x="4609" y="3215"/>
                  <a:pt x="4628" y="3234"/>
                </a:cubicBezTo>
                <a:cubicBezTo>
                  <a:pt x="4735" y="3298"/>
                  <a:pt x="4862" y="3330"/>
                  <a:pt x="4848" y="3474"/>
                </a:cubicBezTo>
                <a:cubicBezTo>
                  <a:pt x="4803" y="3508"/>
                  <a:pt x="4772" y="3538"/>
                  <a:pt x="4700" y="3552"/>
                </a:cubicBezTo>
                <a:cubicBezTo>
                  <a:pt x="4588" y="3574"/>
                  <a:pt x="4456" y="3531"/>
                  <a:pt x="4376" y="3513"/>
                </a:cubicBezTo>
                <a:cubicBezTo>
                  <a:pt x="4149" y="3464"/>
                  <a:pt x="3817" y="3477"/>
                  <a:pt x="3709" y="3598"/>
                </a:cubicBezTo>
                <a:cubicBezTo>
                  <a:pt x="3589" y="3731"/>
                  <a:pt x="3770" y="3895"/>
                  <a:pt x="3806" y="4012"/>
                </a:cubicBezTo>
                <a:cubicBezTo>
                  <a:pt x="3803" y="4083"/>
                  <a:pt x="3800" y="4155"/>
                  <a:pt x="3798" y="4227"/>
                </a:cubicBezTo>
                <a:cubicBezTo>
                  <a:pt x="3798" y="4294"/>
                  <a:pt x="3826" y="4376"/>
                  <a:pt x="3783" y="4421"/>
                </a:cubicBezTo>
                <a:cubicBezTo>
                  <a:pt x="3753" y="4488"/>
                  <a:pt x="3639" y="4476"/>
                  <a:pt x="3571" y="4512"/>
                </a:cubicBezTo>
                <a:cubicBezTo>
                  <a:pt x="3490" y="4555"/>
                  <a:pt x="3456" y="4628"/>
                  <a:pt x="3342" y="4649"/>
                </a:cubicBezTo>
                <a:cubicBezTo>
                  <a:pt x="3224" y="4671"/>
                  <a:pt x="3170" y="4580"/>
                  <a:pt x="3130" y="4533"/>
                </a:cubicBezTo>
                <a:cubicBezTo>
                  <a:pt x="3063" y="4453"/>
                  <a:pt x="2866" y="4232"/>
                  <a:pt x="2667" y="4272"/>
                </a:cubicBezTo>
                <a:cubicBezTo>
                  <a:pt x="2585" y="4288"/>
                  <a:pt x="2495" y="4332"/>
                  <a:pt x="2463" y="4389"/>
                </a:cubicBezTo>
                <a:cubicBezTo>
                  <a:pt x="2436" y="4437"/>
                  <a:pt x="2457" y="4490"/>
                  <a:pt x="2440" y="4551"/>
                </a:cubicBezTo>
                <a:cubicBezTo>
                  <a:pt x="2417" y="4634"/>
                  <a:pt x="2376" y="4717"/>
                  <a:pt x="2302" y="4759"/>
                </a:cubicBezTo>
                <a:cubicBezTo>
                  <a:pt x="2247" y="4791"/>
                  <a:pt x="2129" y="4814"/>
                  <a:pt x="2033" y="4791"/>
                </a:cubicBezTo>
                <a:cubicBezTo>
                  <a:pt x="1997" y="4783"/>
                  <a:pt x="1939" y="4759"/>
                  <a:pt x="1879" y="4773"/>
                </a:cubicBezTo>
                <a:cubicBezTo>
                  <a:pt x="1806" y="4789"/>
                  <a:pt x="1753" y="4846"/>
                  <a:pt x="1692" y="4876"/>
                </a:cubicBezTo>
                <a:cubicBezTo>
                  <a:pt x="1601" y="4920"/>
                  <a:pt x="1481" y="4931"/>
                  <a:pt x="1398" y="4981"/>
                </a:cubicBezTo>
                <a:cubicBezTo>
                  <a:pt x="1375" y="4994"/>
                  <a:pt x="1368" y="5021"/>
                  <a:pt x="1349" y="5038"/>
                </a:cubicBezTo>
                <a:cubicBezTo>
                  <a:pt x="1349" y="5065"/>
                  <a:pt x="1351" y="5077"/>
                  <a:pt x="1366" y="5091"/>
                </a:cubicBezTo>
                <a:cubicBezTo>
                  <a:pt x="1388" y="5137"/>
                  <a:pt x="1444" y="5134"/>
                  <a:pt x="1497" y="5155"/>
                </a:cubicBezTo>
                <a:cubicBezTo>
                  <a:pt x="1568" y="5183"/>
                  <a:pt x="1616" y="5214"/>
                  <a:pt x="1644" y="5278"/>
                </a:cubicBezTo>
                <a:cubicBezTo>
                  <a:pt x="1655" y="5305"/>
                  <a:pt x="1666" y="5336"/>
                  <a:pt x="1644" y="5363"/>
                </a:cubicBezTo>
                <a:cubicBezTo>
                  <a:pt x="1612" y="5489"/>
                  <a:pt x="1370" y="5457"/>
                  <a:pt x="1317" y="5571"/>
                </a:cubicBezTo>
                <a:cubicBezTo>
                  <a:pt x="1240" y="5737"/>
                  <a:pt x="1504" y="5899"/>
                  <a:pt x="1635" y="5927"/>
                </a:cubicBezTo>
                <a:cubicBezTo>
                  <a:pt x="1749" y="5952"/>
                  <a:pt x="1826" y="5888"/>
                  <a:pt x="1896" y="5870"/>
                </a:cubicBezTo>
                <a:cubicBezTo>
                  <a:pt x="1942" y="5858"/>
                  <a:pt x="1987" y="5868"/>
                  <a:pt x="2033" y="5870"/>
                </a:cubicBezTo>
                <a:cubicBezTo>
                  <a:pt x="2058" y="5885"/>
                  <a:pt x="2083" y="5900"/>
                  <a:pt x="2107" y="5916"/>
                </a:cubicBezTo>
                <a:cubicBezTo>
                  <a:pt x="2185" y="6007"/>
                  <a:pt x="2091" y="6112"/>
                  <a:pt x="2065" y="6195"/>
                </a:cubicBezTo>
                <a:cubicBezTo>
                  <a:pt x="2036" y="6289"/>
                  <a:pt x="2113" y="6333"/>
                  <a:pt x="2131" y="6389"/>
                </a:cubicBezTo>
                <a:cubicBezTo>
                  <a:pt x="2148" y="6444"/>
                  <a:pt x="2094" y="6496"/>
                  <a:pt x="2082" y="6538"/>
                </a:cubicBezTo>
                <a:cubicBezTo>
                  <a:pt x="2071" y="6575"/>
                  <a:pt x="2092" y="6617"/>
                  <a:pt x="2099" y="6643"/>
                </a:cubicBezTo>
                <a:cubicBezTo>
                  <a:pt x="2126" y="6739"/>
                  <a:pt x="2057" y="6824"/>
                  <a:pt x="1993" y="6851"/>
                </a:cubicBezTo>
                <a:cubicBezTo>
                  <a:pt x="1752" y="6952"/>
                  <a:pt x="1622" y="6709"/>
                  <a:pt x="1383" y="6753"/>
                </a:cubicBezTo>
                <a:cubicBezTo>
                  <a:pt x="1248" y="6777"/>
                  <a:pt x="1071" y="6855"/>
                  <a:pt x="1146" y="7018"/>
                </a:cubicBezTo>
                <a:cubicBezTo>
                  <a:pt x="1189" y="7111"/>
                  <a:pt x="1404" y="7301"/>
                  <a:pt x="1601" y="7265"/>
                </a:cubicBezTo>
                <a:cubicBezTo>
                  <a:pt x="1701" y="7246"/>
                  <a:pt x="1839" y="7157"/>
                  <a:pt x="1959" y="7219"/>
                </a:cubicBezTo>
                <a:cubicBezTo>
                  <a:pt x="2115" y="7300"/>
                  <a:pt x="2032" y="7519"/>
                  <a:pt x="2205" y="7578"/>
                </a:cubicBezTo>
                <a:cubicBezTo>
                  <a:pt x="2424" y="7651"/>
                  <a:pt x="2911" y="7641"/>
                  <a:pt x="2895" y="7868"/>
                </a:cubicBezTo>
                <a:cubicBezTo>
                  <a:pt x="2847" y="7904"/>
                  <a:pt x="2819" y="7933"/>
                  <a:pt x="2741" y="7948"/>
                </a:cubicBezTo>
                <a:cubicBezTo>
                  <a:pt x="2601" y="7974"/>
                  <a:pt x="2449" y="7912"/>
                  <a:pt x="2334" y="7953"/>
                </a:cubicBezTo>
                <a:cubicBezTo>
                  <a:pt x="2209" y="7997"/>
                  <a:pt x="2215" y="8167"/>
                  <a:pt x="2016" y="8207"/>
                </a:cubicBezTo>
                <a:cubicBezTo>
                  <a:pt x="1873" y="8235"/>
                  <a:pt x="1783" y="8132"/>
                  <a:pt x="1707" y="8097"/>
                </a:cubicBezTo>
                <a:cubicBezTo>
                  <a:pt x="1603" y="8048"/>
                  <a:pt x="1436" y="8101"/>
                  <a:pt x="1366" y="8142"/>
                </a:cubicBezTo>
                <a:cubicBezTo>
                  <a:pt x="1342" y="8156"/>
                  <a:pt x="1330" y="8183"/>
                  <a:pt x="1309" y="8200"/>
                </a:cubicBezTo>
                <a:cubicBezTo>
                  <a:pt x="1309" y="8219"/>
                  <a:pt x="1309" y="8239"/>
                  <a:pt x="1309" y="8259"/>
                </a:cubicBezTo>
                <a:cubicBezTo>
                  <a:pt x="1336" y="8280"/>
                  <a:pt x="1353" y="8312"/>
                  <a:pt x="1383" y="8330"/>
                </a:cubicBezTo>
                <a:cubicBezTo>
                  <a:pt x="1433" y="8359"/>
                  <a:pt x="1598" y="8433"/>
                  <a:pt x="1521" y="8513"/>
                </a:cubicBezTo>
                <a:cubicBezTo>
                  <a:pt x="1467" y="8639"/>
                  <a:pt x="1114" y="8542"/>
                  <a:pt x="1048" y="8693"/>
                </a:cubicBezTo>
                <a:cubicBezTo>
                  <a:pt x="995" y="8755"/>
                  <a:pt x="1063" y="8845"/>
                  <a:pt x="1097" y="8881"/>
                </a:cubicBezTo>
                <a:cubicBezTo>
                  <a:pt x="1138" y="8924"/>
                  <a:pt x="1275" y="8996"/>
                  <a:pt x="1334" y="9032"/>
                </a:cubicBezTo>
                <a:cubicBezTo>
                  <a:pt x="1438" y="9094"/>
                  <a:pt x="1502" y="9186"/>
                  <a:pt x="1586" y="9265"/>
                </a:cubicBezTo>
                <a:cubicBezTo>
                  <a:pt x="1587" y="9412"/>
                  <a:pt x="1433" y="9383"/>
                  <a:pt x="1326" y="9441"/>
                </a:cubicBezTo>
                <a:cubicBezTo>
                  <a:pt x="1238" y="9489"/>
                  <a:pt x="1190" y="9573"/>
                  <a:pt x="1082" y="9610"/>
                </a:cubicBezTo>
                <a:cubicBezTo>
                  <a:pt x="989" y="9642"/>
                  <a:pt x="848" y="9610"/>
                  <a:pt x="756" y="9642"/>
                </a:cubicBezTo>
                <a:cubicBezTo>
                  <a:pt x="728" y="9732"/>
                  <a:pt x="793" y="9772"/>
                  <a:pt x="813" y="9855"/>
                </a:cubicBezTo>
                <a:cubicBezTo>
                  <a:pt x="837" y="9954"/>
                  <a:pt x="717" y="10040"/>
                  <a:pt x="782" y="10141"/>
                </a:cubicBezTo>
                <a:cubicBezTo>
                  <a:pt x="836" y="10226"/>
                  <a:pt x="962" y="10210"/>
                  <a:pt x="1091" y="10239"/>
                </a:cubicBezTo>
                <a:cubicBezTo>
                  <a:pt x="1164" y="10260"/>
                  <a:pt x="1236" y="10281"/>
                  <a:pt x="1309" y="10303"/>
                </a:cubicBezTo>
                <a:cubicBezTo>
                  <a:pt x="1361" y="10313"/>
                  <a:pt x="1458" y="10305"/>
                  <a:pt x="1497" y="10298"/>
                </a:cubicBezTo>
                <a:cubicBezTo>
                  <a:pt x="1563" y="10294"/>
                  <a:pt x="1627" y="10289"/>
                  <a:pt x="1692" y="10284"/>
                </a:cubicBezTo>
                <a:cubicBezTo>
                  <a:pt x="1773" y="10268"/>
                  <a:pt x="1865" y="10243"/>
                  <a:pt x="1944" y="10225"/>
                </a:cubicBezTo>
                <a:cubicBezTo>
                  <a:pt x="2121" y="10186"/>
                  <a:pt x="2333" y="10172"/>
                  <a:pt x="2408" y="10291"/>
                </a:cubicBezTo>
                <a:cubicBezTo>
                  <a:pt x="2419" y="10308"/>
                  <a:pt x="2437" y="10354"/>
                  <a:pt x="2423" y="10388"/>
                </a:cubicBezTo>
                <a:cubicBezTo>
                  <a:pt x="2393" y="10463"/>
                  <a:pt x="2281" y="10510"/>
                  <a:pt x="2196" y="10545"/>
                </a:cubicBezTo>
                <a:cubicBezTo>
                  <a:pt x="2041" y="10610"/>
                  <a:pt x="1692" y="10709"/>
                  <a:pt x="1601" y="10810"/>
                </a:cubicBezTo>
                <a:cubicBezTo>
                  <a:pt x="1487" y="10937"/>
                  <a:pt x="1624" y="11126"/>
                  <a:pt x="1383" y="11174"/>
                </a:cubicBezTo>
                <a:cubicBezTo>
                  <a:pt x="1127" y="11225"/>
                  <a:pt x="1060" y="10918"/>
                  <a:pt x="782" y="10986"/>
                </a:cubicBezTo>
                <a:cubicBezTo>
                  <a:pt x="747" y="10994"/>
                  <a:pt x="704" y="11015"/>
                  <a:pt x="676" y="11032"/>
                </a:cubicBezTo>
                <a:cubicBezTo>
                  <a:pt x="608" y="11072"/>
                  <a:pt x="552" y="11164"/>
                  <a:pt x="530" y="11238"/>
                </a:cubicBezTo>
                <a:cubicBezTo>
                  <a:pt x="498" y="11344"/>
                  <a:pt x="549" y="11426"/>
                  <a:pt x="487" y="11505"/>
                </a:cubicBezTo>
                <a:cubicBezTo>
                  <a:pt x="446" y="11557"/>
                  <a:pt x="365" y="11603"/>
                  <a:pt x="284" y="11622"/>
                </a:cubicBezTo>
                <a:cubicBezTo>
                  <a:pt x="199" y="11642"/>
                  <a:pt x="112" y="11633"/>
                  <a:pt x="57" y="11674"/>
                </a:cubicBezTo>
                <a:cubicBezTo>
                  <a:pt x="24" y="11700"/>
                  <a:pt x="-26" y="11764"/>
                  <a:pt x="17" y="11810"/>
                </a:cubicBezTo>
                <a:cubicBezTo>
                  <a:pt x="47" y="11877"/>
                  <a:pt x="152" y="11887"/>
                  <a:pt x="235" y="11914"/>
                </a:cubicBezTo>
                <a:cubicBezTo>
                  <a:pt x="347" y="11951"/>
                  <a:pt x="499" y="11999"/>
                  <a:pt x="553" y="12083"/>
                </a:cubicBezTo>
                <a:cubicBezTo>
                  <a:pt x="646" y="12230"/>
                  <a:pt x="405" y="12289"/>
                  <a:pt x="455" y="12440"/>
                </a:cubicBezTo>
                <a:cubicBezTo>
                  <a:pt x="493" y="12551"/>
                  <a:pt x="631" y="12594"/>
                  <a:pt x="684" y="12694"/>
                </a:cubicBezTo>
                <a:cubicBezTo>
                  <a:pt x="718" y="12759"/>
                  <a:pt x="716" y="12836"/>
                  <a:pt x="782" y="12875"/>
                </a:cubicBezTo>
                <a:cubicBezTo>
                  <a:pt x="881" y="12933"/>
                  <a:pt x="1183" y="12885"/>
                  <a:pt x="1317" y="12861"/>
                </a:cubicBezTo>
                <a:cubicBezTo>
                  <a:pt x="1458" y="12837"/>
                  <a:pt x="1621" y="12875"/>
                  <a:pt x="1650" y="12946"/>
                </a:cubicBezTo>
                <a:cubicBezTo>
                  <a:pt x="1669" y="12967"/>
                  <a:pt x="1661" y="12982"/>
                  <a:pt x="1658" y="13012"/>
                </a:cubicBezTo>
                <a:cubicBezTo>
                  <a:pt x="1638" y="13029"/>
                  <a:pt x="1626" y="13056"/>
                  <a:pt x="1601" y="13069"/>
                </a:cubicBezTo>
                <a:cubicBezTo>
                  <a:pt x="1485" y="13132"/>
                  <a:pt x="1300" y="13128"/>
                  <a:pt x="1171" y="13181"/>
                </a:cubicBezTo>
                <a:cubicBezTo>
                  <a:pt x="1068" y="13223"/>
                  <a:pt x="984" y="13292"/>
                  <a:pt x="871" y="13330"/>
                </a:cubicBezTo>
                <a:cubicBezTo>
                  <a:pt x="732" y="13375"/>
                  <a:pt x="478" y="13423"/>
                  <a:pt x="544" y="13602"/>
                </a:cubicBezTo>
                <a:cubicBezTo>
                  <a:pt x="586" y="13713"/>
                  <a:pt x="766" y="13736"/>
                  <a:pt x="805" y="13849"/>
                </a:cubicBezTo>
                <a:cubicBezTo>
                  <a:pt x="841" y="13952"/>
                  <a:pt x="704" y="14022"/>
                  <a:pt x="782" y="14116"/>
                </a:cubicBezTo>
                <a:cubicBezTo>
                  <a:pt x="893" y="14249"/>
                  <a:pt x="1304" y="14157"/>
                  <a:pt x="1375" y="14322"/>
                </a:cubicBezTo>
                <a:cubicBezTo>
                  <a:pt x="1451" y="14403"/>
                  <a:pt x="1338" y="14495"/>
                  <a:pt x="1286" y="14537"/>
                </a:cubicBezTo>
                <a:cubicBezTo>
                  <a:pt x="1158" y="14637"/>
                  <a:pt x="867" y="14805"/>
                  <a:pt x="985" y="15030"/>
                </a:cubicBezTo>
                <a:cubicBezTo>
                  <a:pt x="1034" y="15123"/>
                  <a:pt x="1204" y="15206"/>
                  <a:pt x="1383" y="15147"/>
                </a:cubicBezTo>
                <a:cubicBezTo>
                  <a:pt x="1445" y="15127"/>
                  <a:pt x="1492" y="15082"/>
                  <a:pt x="1546" y="15056"/>
                </a:cubicBezTo>
                <a:cubicBezTo>
                  <a:pt x="1601" y="15029"/>
                  <a:pt x="1664" y="15018"/>
                  <a:pt x="1701" y="14978"/>
                </a:cubicBezTo>
                <a:cubicBezTo>
                  <a:pt x="1740" y="14936"/>
                  <a:pt x="1766" y="14882"/>
                  <a:pt x="1822" y="14855"/>
                </a:cubicBezTo>
                <a:cubicBezTo>
                  <a:pt x="1866" y="14832"/>
                  <a:pt x="1919" y="14840"/>
                  <a:pt x="1976" y="14843"/>
                </a:cubicBezTo>
                <a:cubicBezTo>
                  <a:pt x="2012" y="14870"/>
                  <a:pt x="2061" y="14888"/>
                  <a:pt x="2082" y="14927"/>
                </a:cubicBezTo>
                <a:cubicBezTo>
                  <a:pt x="2126" y="15008"/>
                  <a:pt x="2106" y="15080"/>
                  <a:pt x="2205" y="15115"/>
                </a:cubicBezTo>
                <a:cubicBezTo>
                  <a:pt x="2262" y="15128"/>
                  <a:pt x="2317" y="15141"/>
                  <a:pt x="2374" y="15154"/>
                </a:cubicBezTo>
                <a:cubicBezTo>
                  <a:pt x="2528" y="15182"/>
                  <a:pt x="2685" y="15064"/>
                  <a:pt x="2766" y="15211"/>
                </a:cubicBezTo>
                <a:cubicBezTo>
                  <a:pt x="2805" y="15281"/>
                  <a:pt x="2763" y="15373"/>
                  <a:pt x="2789" y="15458"/>
                </a:cubicBezTo>
                <a:cubicBezTo>
                  <a:pt x="2827" y="15580"/>
                  <a:pt x="2987" y="15649"/>
                  <a:pt x="2847" y="15796"/>
                </a:cubicBezTo>
                <a:cubicBezTo>
                  <a:pt x="2783" y="15863"/>
                  <a:pt x="2619" y="15863"/>
                  <a:pt x="2569" y="15940"/>
                </a:cubicBezTo>
                <a:cubicBezTo>
                  <a:pt x="2495" y="16055"/>
                  <a:pt x="2618" y="16206"/>
                  <a:pt x="2709" y="16238"/>
                </a:cubicBezTo>
                <a:cubicBezTo>
                  <a:pt x="2909" y="16309"/>
                  <a:pt x="3149" y="16155"/>
                  <a:pt x="3359" y="16226"/>
                </a:cubicBezTo>
                <a:cubicBezTo>
                  <a:pt x="3504" y="16274"/>
                  <a:pt x="3571" y="16386"/>
                  <a:pt x="3774" y="16375"/>
                </a:cubicBezTo>
                <a:cubicBezTo>
                  <a:pt x="3801" y="16353"/>
                  <a:pt x="3841" y="16340"/>
                  <a:pt x="3863" y="16315"/>
                </a:cubicBezTo>
                <a:cubicBezTo>
                  <a:pt x="3898" y="16278"/>
                  <a:pt x="3921" y="16231"/>
                  <a:pt x="3969" y="16206"/>
                </a:cubicBezTo>
                <a:cubicBezTo>
                  <a:pt x="4036" y="16170"/>
                  <a:pt x="4135" y="16164"/>
                  <a:pt x="4204" y="16134"/>
                </a:cubicBezTo>
                <a:cubicBezTo>
                  <a:pt x="4278" y="16102"/>
                  <a:pt x="4392" y="16051"/>
                  <a:pt x="4490" y="16107"/>
                </a:cubicBezTo>
                <a:cubicBezTo>
                  <a:pt x="4612" y="16178"/>
                  <a:pt x="4587" y="16368"/>
                  <a:pt x="4717" y="16432"/>
                </a:cubicBezTo>
                <a:cubicBezTo>
                  <a:pt x="4898" y="16522"/>
                  <a:pt x="5087" y="16369"/>
                  <a:pt x="5270" y="16413"/>
                </a:cubicBezTo>
                <a:cubicBezTo>
                  <a:pt x="5423" y="16451"/>
                  <a:pt x="5447" y="16597"/>
                  <a:pt x="5613" y="16628"/>
                </a:cubicBezTo>
                <a:cubicBezTo>
                  <a:pt x="5738" y="16652"/>
                  <a:pt x="5900" y="16478"/>
                  <a:pt x="5971" y="16432"/>
                </a:cubicBezTo>
                <a:cubicBezTo>
                  <a:pt x="6009" y="16407"/>
                  <a:pt x="6096" y="16366"/>
                  <a:pt x="6157" y="16400"/>
                </a:cubicBezTo>
                <a:cubicBezTo>
                  <a:pt x="6472" y="16448"/>
                  <a:pt x="6063" y="16968"/>
                  <a:pt x="6392" y="17037"/>
                </a:cubicBezTo>
                <a:cubicBezTo>
                  <a:pt x="6492" y="17059"/>
                  <a:pt x="6591" y="16999"/>
                  <a:pt x="6653" y="16978"/>
                </a:cubicBezTo>
                <a:cubicBezTo>
                  <a:pt x="6726" y="16959"/>
                  <a:pt x="6800" y="16938"/>
                  <a:pt x="6873" y="16919"/>
                </a:cubicBezTo>
                <a:cubicBezTo>
                  <a:pt x="7017" y="16869"/>
                  <a:pt x="7108" y="16785"/>
                  <a:pt x="7191" y="16686"/>
                </a:cubicBezTo>
                <a:cubicBezTo>
                  <a:pt x="7250" y="16615"/>
                  <a:pt x="7379" y="16451"/>
                  <a:pt x="7563" y="16491"/>
                </a:cubicBezTo>
                <a:cubicBezTo>
                  <a:pt x="7741" y="16530"/>
                  <a:pt x="7780" y="16745"/>
                  <a:pt x="7873" y="16855"/>
                </a:cubicBezTo>
                <a:cubicBezTo>
                  <a:pt x="7913" y="16902"/>
                  <a:pt x="7983" y="16971"/>
                  <a:pt x="8108" y="16946"/>
                </a:cubicBezTo>
                <a:cubicBezTo>
                  <a:pt x="8208" y="16926"/>
                  <a:pt x="8261" y="16844"/>
                  <a:pt x="8307" y="16762"/>
                </a:cubicBezTo>
                <a:cubicBezTo>
                  <a:pt x="8811" y="17200"/>
                  <a:pt x="9645" y="17976"/>
                  <a:pt x="9645" y="17976"/>
                </a:cubicBezTo>
                <a:cubicBezTo>
                  <a:pt x="9645" y="17976"/>
                  <a:pt x="9976" y="18231"/>
                  <a:pt x="9976" y="18562"/>
                </a:cubicBezTo>
                <a:cubicBezTo>
                  <a:pt x="9976" y="19024"/>
                  <a:pt x="9976" y="19718"/>
                  <a:pt x="9976" y="19945"/>
                </a:cubicBezTo>
                <a:cubicBezTo>
                  <a:pt x="9976" y="20728"/>
                  <a:pt x="9275" y="21597"/>
                  <a:pt x="9275" y="21597"/>
                </a:cubicBezTo>
                <a:cubicBezTo>
                  <a:pt x="9275" y="21597"/>
                  <a:pt x="12156" y="21599"/>
                  <a:pt x="12312" y="21599"/>
                </a:cubicBezTo>
                <a:cubicBezTo>
                  <a:pt x="12136" y="21598"/>
                  <a:pt x="11551" y="20437"/>
                  <a:pt x="11551" y="19800"/>
                </a:cubicBezTo>
                <a:cubicBezTo>
                  <a:pt x="11551" y="19712"/>
                  <a:pt x="11551" y="19149"/>
                  <a:pt x="11551" y="18439"/>
                </a:cubicBezTo>
                <a:cubicBezTo>
                  <a:pt x="11551" y="18313"/>
                  <a:pt x="12770" y="17328"/>
                  <a:pt x="13727" y="16613"/>
                </a:cubicBezTo>
                <a:cubicBezTo>
                  <a:pt x="13783" y="16676"/>
                  <a:pt x="13849" y="16735"/>
                  <a:pt x="13907" y="16763"/>
                </a:cubicBezTo>
                <a:cubicBezTo>
                  <a:pt x="14005" y="16812"/>
                  <a:pt x="14097" y="16760"/>
                  <a:pt x="14159" y="16725"/>
                </a:cubicBezTo>
                <a:cubicBezTo>
                  <a:pt x="14245" y="16674"/>
                  <a:pt x="14295" y="16594"/>
                  <a:pt x="14387" y="16550"/>
                </a:cubicBezTo>
                <a:cubicBezTo>
                  <a:pt x="14448" y="16522"/>
                  <a:pt x="14510" y="16524"/>
                  <a:pt x="14591" y="16510"/>
                </a:cubicBezTo>
                <a:cubicBezTo>
                  <a:pt x="14611" y="16506"/>
                  <a:pt x="14663" y="16499"/>
                  <a:pt x="14697" y="16505"/>
                </a:cubicBezTo>
                <a:cubicBezTo>
                  <a:pt x="14793" y="16523"/>
                  <a:pt x="14859" y="16557"/>
                  <a:pt x="14883" y="16633"/>
                </a:cubicBezTo>
                <a:cubicBezTo>
                  <a:pt x="14913" y="16728"/>
                  <a:pt x="14829" y="16803"/>
                  <a:pt x="14908" y="16880"/>
                </a:cubicBezTo>
                <a:cubicBezTo>
                  <a:pt x="14952" y="16923"/>
                  <a:pt x="15088" y="16931"/>
                  <a:pt x="15169" y="16907"/>
                </a:cubicBezTo>
                <a:cubicBezTo>
                  <a:pt x="15293" y="16870"/>
                  <a:pt x="15350" y="16788"/>
                  <a:pt x="15444" y="16731"/>
                </a:cubicBezTo>
                <a:cubicBezTo>
                  <a:pt x="15470" y="16716"/>
                  <a:pt x="15502" y="16709"/>
                  <a:pt x="15527" y="16692"/>
                </a:cubicBezTo>
                <a:cubicBezTo>
                  <a:pt x="15645" y="16695"/>
                  <a:pt x="15851" y="16792"/>
                  <a:pt x="15883" y="16862"/>
                </a:cubicBezTo>
                <a:cubicBezTo>
                  <a:pt x="15908" y="16916"/>
                  <a:pt x="15860" y="16974"/>
                  <a:pt x="15883" y="17037"/>
                </a:cubicBezTo>
                <a:cubicBezTo>
                  <a:pt x="15904" y="17100"/>
                  <a:pt x="15992" y="17149"/>
                  <a:pt x="16071" y="17166"/>
                </a:cubicBezTo>
                <a:cubicBezTo>
                  <a:pt x="16166" y="17186"/>
                  <a:pt x="16249" y="17147"/>
                  <a:pt x="16298" y="17127"/>
                </a:cubicBezTo>
                <a:cubicBezTo>
                  <a:pt x="16471" y="17055"/>
                  <a:pt x="16644" y="16922"/>
                  <a:pt x="16713" y="16770"/>
                </a:cubicBezTo>
                <a:cubicBezTo>
                  <a:pt x="16744" y="16702"/>
                  <a:pt x="16713" y="16598"/>
                  <a:pt x="16747" y="16530"/>
                </a:cubicBezTo>
                <a:cubicBezTo>
                  <a:pt x="16797" y="16427"/>
                  <a:pt x="16984" y="16405"/>
                  <a:pt x="17062" y="16322"/>
                </a:cubicBezTo>
                <a:cubicBezTo>
                  <a:pt x="17111" y="16271"/>
                  <a:pt x="17151" y="16189"/>
                  <a:pt x="17234" y="16167"/>
                </a:cubicBezTo>
                <a:cubicBezTo>
                  <a:pt x="17325" y="16117"/>
                  <a:pt x="17412" y="16236"/>
                  <a:pt x="17486" y="16251"/>
                </a:cubicBezTo>
                <a:cubicBezTo>
                  <a:pt x="17591" y="16273"/>
                  <a:pt x="17682" y="16172"/>
                  <a:pt x="17778" y="16231"/>
                </a:cubicBezTo>
                <a:cubicBezTo>
                  <a:pt x="17922" y="16272"/>
                  <a:pt x="17836" y="16455"/>
                  <a:pt x="17967" y="16491"/>
                </a:cubicBezTo>
                <a:cubicBezTo>
                  <a:pt x="18062" y="16544"/>
                  <a:pt x="18188" y="16456"/>
                  <a:pt x="18225" y="16413"/>
                </a:cubicBezTo>
                <a:cubicBezTo>
                  <a:pt x="18369" y="16247"/>
                  <a:pt x="18056" y="15975"/>
                  <a:pt x="18299" y="15856"/>
                </a:cubicBezTo>
                <a:cubicBezTo>
                  <a:pt x="18497" y="15758"/>
                  <a:pt x="18746" y="15898"/>
                  <a:pt x="18975" y="15856"/>
                </a:cubicBezTo>
                <a:cubicBezTo>
                  <a:pt x="19040" y="15843"/>
                  <a:pt x="19096" y="15820"/>
                  <a:pt x="19144" y="15796"/>
                </a:cubicBezTo>
                <a:cubicBezTo>
                  <a:pt x="19197" y="15770"/>
                  <a:pt x="19246" y="15756"/>
                  <a:pt x="19267" y="15705"/>
                </a:cubicBezTo>
                <a:cubicBezTo>
                  <a:pt x="19276" y="15694"/>
                  <a:pt x="19276" y="15674"/>
                  <a:pt x="19276" y="15654"/>
                </a:cubicBezTo>
                <a:cubicBezTo>
                  <a:pt x="19224" y="15611"/>
                  <a:pt x="19177" y="15554"/>
                  <a:pt x="19096" y="15536"/>
                </a:cubicBezTo>
                <a:cubicBezTo>
                  <a:pt x="19001" y="15515"/>
                  <a:pt x="18914" y="15560"/>
                  <a:pt x="18829" y="15536"/>
                </a:cubicBezTo>
                <a:cubicBezTo>
                  <a:pt x="18781" y="15522"/>
                  <a:pt x="18759" y="15487"/>
                  <a:pt x="18723" y="15465"/>
                </a:cubicBezTo>
                <a:cubicBezTo>
                  <a:pt x="18697" y="15298"/>
                  <a:pt x="18775" y="15326"/>
                  <a:pt x="18852" y="15225"/>
                </a:cubicBezTo>
                <a:cubicBezTo>
                  <a:pt x="18884" y="15184"/>
                  <a:pt x="18876" y="15123"/>
                  <a:pt x="18901" y="15076"/>
                </a:cubicBezTo>
                <a:cubicBezTo>
                  <a:pt x="18939" y="15004"/>
                  <a:pt x="19021" y="14960"/>
                  <a:pt x="19047" y="14875"/>
                </a:cubicBezTo>
                <a:cubicBezTo>
                  <a:pt x="19079" y="14769"/>
                  <a:pt x="18936" y="14676"/>
                  <a:pt x="18909" y="14596"/>
                </a:cubicBezTo>
                <a:cubicBezTo>
                  <a:pt x="18878" y="14505"/>
                  <a:pt x="18986" y="14364"/>
                  <a:pt x="19038" y="14336"/>
                </a:cubicBezTo>
                <a:cubicBezTo>
                  <a:pt x="19188" y="14255"/>
                  <a:pt x="19464" y="14397"/>
                  <a:pt x="19648" y="14290"/>
                </a:cubicBezTo>
                <a:cubicBezTo>
                  <a:pt x="19715" y="14251"/>
                  <a:pt x="19748" y="14181"/>
                  <a:pt x="19797" y="14128"/>
                </a:cubicBezTo>
                <a:cubicBezTo>
                  <a:pt x="19848" y="14071"/>
                  <a:pt x="19948" y="14048"/>
                  <a:pt x="20000" y="13992"/>
                </a:cubicBezTo>
                <a:cubicBezTo>
                  <a:pt x="20082" y="13905"/>
                  <a:pt x="20098" y="13852"/>
                  <a:pt x="20284" y="13862"/>
                </a:cubicBezTo>
                <a:cubicBezTo>
                  <a:pt x="20307" y="13881"/>
                  <a:pt x="20345" y="13891"/>
                  <a:pt x="20364" y="13913"/>
                </a:cubicBezTo>
                <a:cubicBezTo>
                  <a:pt x="20405" y="13957"/>
                  <a:pt x="20436" y="14034"/>
                  <a:pt x="20470" y="14082"/>
                </a:cubicBezTo>
                <a:cubicBezTo>
                  <a:pt x="20504" y="14089"/>
                  <a:pt x="20534" y="14111"/>
                  <a:pt x="20584" y="14102"/>
                </a:cubicBezTo>
                <a:cubicBezTo>
                  <a:pt x="20716" y="14079"/>
                  <a:pt x="20958" y="13991"/>
                  <a:pt x="20911" y="13835"/>
                </a:cubicBezTo>
                <a:cubicBezTo>
                  <a:pt x="20883" y="13746"/>
                  <a:pt x="20730" y="13595"/>
                  <a:pt x="20633" y="13563"/>
                </a:cubicBezTo>
                <a:cubicBezTo>
                  <a:pt x="20514" y="13523"/>
                  <a:pt x="20416" y="13551"/>
                  <a:pt x="20356" y="13460"/>
                </a:cubicBezTo>
                <a:cubicBezTo>
                  <a:pt x="20335" y="13428"/>
                  <a:pt x="20327" y="13375"/>
                  <a:pt x="20341" y="13336"/>
                </a:cubicBezTo>
                <a:cubicBezTo>
                  <a:pt x="20376" y="13237"/>
                  <a:pt x="20469" y="13174"/>
                  <a:pt x="20576" y="13135"/>
                </a:cubicBezTo>
                <a:cubicBezTo>
                  <a:pt x="20664" y="13103"/>
                  <a:pt x="20760" y="13095"/>
                  <a:pt x="20796" y="13024"/>
                </a:cubicBezTo>
                <a:cubicBezTo>
                  <a:pt x="20849" y="12922"/>
                  <a:pt x="20717" y="12799"/>
                  <a:pt x="20779" y="12726"/>
                </a:cubicBezTo>
                <a:cubicBezTo>
                  <a:pt x="20805" y="12612"/>
                  <a:pt x="21085" y="12606"/>
                  <a:pt x="21211" y="12564"/>
                </a:cubicBezTo>
                <a:cubicBezTo>
                  <a:pt x="21300" y="12534"/>
                  <a:pt x="21324" y="12488"/>
                  <a:pt x="21381" y="12433"/>
                </a:cubicBezTo>
                <a:cubicBezTo>
                  <a:pt x="21375" y="12253"/>
                  <a:pt x="21127" y="12307"/>
                  <a:pt x="21146" y="12095"/>
                </a:cubicBezTo>
                <a:cubicBezTo>
                  <a:pt x="21181" y="12068"/>
                  <a:pt x="21204" y="12029"/>
                  <a:pt x="21243" y="12006"/>
                </a:cubicBezTo>
                <a:cubicBezTo>
                  <a:pt x="21334" y="11951"/>
                  <a:pt x="21358" y="11930"/>
                  <a:pt x="21430" y="11862"/>
                </a:cubicBezTo>
                <a:cubicBezTo>
                  <a:pt x="21431" y="11683"/>
                  <a:pt x="21194" y="11716"/>
                  <a:pt x="21048" y="11654"/>
                </a:cubicBezTo>
                <a:cubicBezTo>
                  <a:pt x="21015" y="11640"/>
                  <a:pt x="21000" y="11610"/>
                  <a:pt x="20974" y="11590"/>
                </a:cubicBezTo>
                <a:cubicBezTo>
                  <a:pt x="20974" y="11572"/>
                  <a:pt x="20974" y="11555"/>
                  <a:pt x="20974" y="11537"/>
                </a:cubicBezTo>
                <a:cubicBezTo>
                  <a:pt x="21002" y="11514"/>
                  <a:pt x="21021" y="11484"/>
                  <a:pt x="21057" y="11466"/>
                </a:cubicBezTo>
                <a:cubicBezTo>
                  <a:pt x="21168" y="11413"/>
                  <a:pt x="21322" y="11415"/>
                  <a:pt x="21423" y="11356"/>
                </a:cubicBezTo>
                <a:cubicBezTo>
                  <a:pt x="21495" y="11315"/>
                  <a:pt x="21574" y="11174"/>
                  <a:pt x="21504" y="11083"/>
                </a:cubicBezTo>
                <a:cubicBezTo>
                  <a:pt x="21448" y="11009"/>
                  <a:pt x="21318" y="10959"/>
                  <a:pt x="21203" y="10934"/>
                </a:cubicBezTo>
                <a:cubicBezTo>
                  <a:pt x="20983" y="10886"/>
                  <a:pt x="20840" y="11005"/>
                  <a:pt x="20690" y="11044"/>
                </a:cubicBezTo>
                <a:cubicBezTo>
                  <a:pt x="20593" y="11057"/>
                  <a:pt x="20496" y="11070"/>
                  <a:pt x="20398" y="11083"/>
                </a:cubicBezTo>
                <a:cubicBezTo>
                  <a:pt x="20326" y="11101"/>
                  <a:pt x="20194" y="11158"/>
                  <a:pt x="20089" y="11121"/>
                </a:cubicBezTo>
                <a:cubicBezTo>
                  <a:pt x="20051" y="11108"/>
                  <a:pt x="20039" y="11075"/>
                  <a:pt x="20015" y="11050"/>
                </a:cubicBezTo>
                <a:cubicBezTo>
                  <a:pt x="20022" y="10894"/>
                  <a:pt x="20237" y="10890"/>
                  <a:pt x="20332" y="10804"/>
                </a:cubicBezTo>
                <a:cubicBezTo>
                  <a:pt x="20396" y="10746"/>
                  <a:pt x="20378" y="10623"/>
                  <a:pt x="20430" y="10557"/>
                </a:cubicBezTo>
                <a:cubicBezTo>
                  <a:pt x="20491" y="10479"/>
                  <a:pt x="20614" y="10442"/>
                  <a:pt x="20682" y="10369"/>
                </a:cubicBezTo>
                <a:cubicBezTo>
                  <a:pt x="20800" y="10242"/>
                  <a:pt x="20905" y="9931"/>
                  <a:pt x="20756" y="9765"/>
                </a:cubicBezTo>
                <a:cubicBezTo>
                  <a:pt x="20696" y="9699"/>
                  <a:pt x="20530" y="9623"/>
                  <a:pt x="20356" y="9654"/>
                </a:cubicBezTo>
                <a:cubicBezTo>
                  <a:pt x="20278" y="9668"/>
                  <a:pt x="20170" y="9709"/>
                  <a:pt x="20063" y="9688"/>
                </a:cubicBezTo>
                <a:cubicBezTo>
                  <a:pt x="19964" y="9668"/>
                  <a:pt x="19869" y="9604"/>
                  <a:pt x="19820" y="9544"/>
                </a:cubicBezTo>
                <a:cubicBezTo>
                  <a:pt x="19804" y="9524"/>
                  <a:pt x="19805" y="9498"/>
                  <a:pt x="19788" y="9480"/>
                </a:cubicBezTo>
                <a:cubicBezTo>
                  <a:pt x="19802" y="9355"/>
                  <a:pt x="19965" y="9347"/>
                  <a:pt x="20063" y="9290"/>
                </a:cubicBezTo>
                <a:cubicBezTo>
                  <a:pt x="20154" y="9238"/>
                  <a:pt x="20162" y="9145"/>
                  <a:pt x="20210" y="9057"/>
                </a:cubicBezTo>
                <a:cubicBezTo>
                  <a:pt x="20248" y="8987"/>
                  <a:pt x="20323" y="8927"/>
                  <a:pt x="20349" y="8849"/>
                </a:cubicBezTo>
                <a:cubicBezTo>
                  <a:pt x="20367" y="8796"/>
                  <a:pt x="20338" y="8733"/>
                  <a:pt x="20315" y="8707"/>
                </a:cubicBezTo>
                <a:cubicBezTo>
                  <a:pt x="20282" y="8669"/>
                  <a:pt x="20121" y="8573"/>
                  <a:pt x="20023" y="8590"/>
                </a:cubicBezTo>
                <a:cubicBezTo>
                  <a:pt x="19929" y="8607"/>
                  <a:pt x="19800" y="8655"/>
                  <a:pt x="19682" y="8616"/>
                </a:cubicBezTo>
                <a:cubicBezTo>
                  <a:pt x="19551" y="8572"/>
                  <a:pt x="19540" y="8435"/>
                  <a:pt x="19396" y="8408"/>
                </a:cubicBezTo>
                <a:cubicBezTo>
                  <a:pt x="19339" y="8397"/>
                  <a:pt x="19267" y="8425"/>
                  <a:pt x="19227" y="8435"/>
                </a:cubicBezTo>
                <a:cubicBezTo>
                  <a:pt x="19110" y="8463"/>
                  <a:pt x="18998" y="8489"/>
                  <a:pt x="18884" y="8513"/>
                </a:cubicBezTo>
                <a:cubicBezTo>
                  <a:pt x="18798" y="8530"/>
                  <a:pt x="18647" y="8510"/>
                  <a:pt x="18680" y="8421"/>
                </a:cubicBezTo>
                <a:cubicBezTo>
                  <a:pt x="18716" y="8326"/>
                  <a:pt x="18917" y="8321"/>
                  <a:pt x="19015" y="8272"/>
                </a:cubicBezTo>
                <a:cubicBezTo>
                  <a:pt x="19101" y="8230"/>
                  <a:pt x="19177" y="8169"/>
                  <a:pt x="19276" y="8136"/>
                </a:cubicBezTo>
                <a:cubicBezTo>
                  <a:pt x="19349" y="8123"/>
                  <a:pt x="19421" y="8110"/>
                  <a:pt x="19494" y="8097"/>
                </a:cubicBezTo>
                <a:cubicBezTo>
                  <a:pt x="19560" y="8069"/>
                  <a:pt x="19588" y="7998"/>
                  <a:pt x="19648" y="7966"/>
                </a:cubicBezTo>
                <a:cubicBezTo>
                  <a:pt x="19707" y="7935"/>
                  <a:pt x="19811" y="7945"/>
                  <a:pt x="19869" y="7914"/>
                </a:cubicBezTo>
                <a:cubicBezTo>
                  <a:pt x="19919" y="7887"/>
                  <a:pt x="19939" y="7825"/>
                  <a:pt x="19974" y="7786"/>
                </a:cubicBezTo>
                <a:cubicBezTo>
                  <a:pt x="20058" y="7694"/>
                  <a:pt x="20177" y="7675"/>
                  <a:pt x="20178" y="7512"/>
                </a:cubicBezTo>
                <a:cubicBezTo>
                  <a:pt x="20145" y="7485"/>
                  <a:pt x="20127" y="7450"/>
                  <a:pt x="20080" y="7434"/>
                </a:cubicBezTo>
                <a:cubicBezTo>
                  <a:pt x="19906" y="7374"/>
                  <a:pt x="19754" y="7417"/>
                  <a:pt x="19771" y="7214"/>
                </a:cubicBezTo>
                <a:cubicBezTo>
                  <a:pt x="19797" y="7193"/>
                  <a:pt x="19815" y="7158"/>
                  <a:pt x="19845" y="7141"/>
                </a:cubicBezTo>
                <a:cubicBezTo>
                  <a:pt x="19901" y="7111"/>
                  <a:pt x="19996" y="7097"/>
                  <a:pt x="20055" y="7070"/>
                </a:cubicBezTo>
                <a:cubicBezTo>
                  <a:pt x="20096" y="6931"/>
                  <a:pt x="19905" y="6922"/>
                  <a:pt x="19797" y="6862"/>
                </a:cubicBezTo>
                <a:cubicBezTo>
                  <a:pt x="19769" y="6847"/>
                  <a:pt x="19755" y="6817"/>
                  <a:pt x="19731" y="6798"/>
                </a:cubicBezTo>
                <a:cubicBezTo>
                  <a:pt x="19732" y="6640"/>
                  <a:pt x="19875" y="6495"/>
                  <a:pt x="20000" y="6435"/>
                </a:cubicBezTo>
                <a:cubicBezTo>
                  <a:pt x="20065" y="6403"/>
                  <a:pt x="20143" y="6397"/>
                  <a:pt x="20203" y="6364"/>
                </a:cubicBezTo>
                <a:cubicBezTo>
                  <a:pt x="20250" y="6338"/>
                  <a:pt x="20345" y="6239"/>
                  <a:pt x="20284" y="6174"/>
                </a:cubicBezTo>
                <a:cubicBezTo>
                  <a:pt x="20236" y="6070"/>
                  <a:pt x="20002" y="6150"/>
                  <a:pt x="19894" y="6096"/>
                </a:cubicBezTo>
                <a:cubicBezTo>
                  <a:pt x="19759" y="6029"/>
                  <a:pt x="19842" y="5898"/>
                  <a:pt x="19763" y="5804"/>
                </a:cubicBezTo>
                <a:cubicBezTo>
                  <a:pt x="19685" y="5712"/>
                  <a:pt x="19435" y="5747"/>
                  <a:pt x="19348" y="5662"/>
                </a:cubicBezTo>
                <a:cubicBezTo>
                  <a:pt x="19286" y="5601"/>
                  <a:pt x="19328" y="5473"/>
                  <a:pt x="19324" y="5376"/>
                </a:cubicBezTo>
                <a:cubicBezTo>
                  <a:pt x="19322" y="5322"/>
                  <a:pt x="19289" y="5260"/>
                  <a:pt x="19333" y="5221"/>
                </a:cubicBezTo>
                <a:cubicBezTo>
                  <a:pt x="19369" y="5147"/>
                  <a:pt x="19504" y="5176"/>
                  <a:pt x="19608" y="5155"/>
                </a:cubicBezTo>
                <a:cubicBezTo>
                  <a:pt x="19732" y="5129"/>
                  <a:pt x="19829" y="5087"/>
                  <a:pt x="19886" y="5006"/>
                </a:cubicBezTo>
                <a:cubicBezTo>
                  <a:pt x="19908" y="4973"/>
                  <a:pt x="19942" y="4888"/>
                  <a:pt x="19900" y="4844"/>
                </a:cubicBezTo>
                <a:cubicBezTo>
                  <a:pt x="19856" y="4743"/>
                  <a:pt x="19645" y="4794"/>
                  <a:pt x="19600" y="4661"/>
                </a:cubicBezTo>
                <a:cubicBezTo>
                  <a:pt x="19559" y="4540"/>
                  <a:pt x="19793" y="4409"/>
                  <a:pt x="19706" y="4220"/>
                </a:cubicBezTo>
                <a:cubicBezTo>
                  <a:pt x="19669" y="4140"/>
                  <a:pt x="19571" y="4119"/>
                  <a:pt x="19494" y="4071"/>
                </a:cubicBezTo>
                <a:cubicBezTo>
                  <a:pt x="19311" y="4076"/>
                  <a:pt x="19342" y="4233"/>
                  <a:pt x="19178" y="4259"/>
                </a:cubicBezTo>
                <a:cubicBezTo>
                  <a:pt x="19016" y="4284"/>
                  <a:pt x="18946" y="4083"/>
                  <a:pt x="18812" y="4057"/>
                </a:cubicBezTo>
                <a:cubicBezTo>
                  <a:pt x="18693" y="4034"/>
                  <a:pt x="18536" y="4154"/>
                  <a:pt x="18428" y="4078"/>
                </a:cubicBezTo>
                <a:cubicBezTo>
                  <a:pt x="18300" y="4042"/>
                  <a:pt x="18371" y="3914"/>
                  <a:pt x="18331" y="3806"/>
                </a:cubicBezTo>
                <a:cubicBezTo>
                  <a:pt x="18320" y="3777"/>
                  <a:pt x="18291" y="3756"/>
                  <a:pt x="18274" y="3733"/>
                </a:cubicBezTo>
                <a:cubicBezTo>
                  <a:pt x="18073" y="3697"/>
                  <a:pt x="17900" y="3831"/>
                  <a:pt x="17818" y="3934"/>
                </a:cubicBezTo>
                <a:cubicBezTo>
                  <a:pt x="17747" y="4025"/>
                  <a:pt x="17715" y="4124"/>
                  <a:pt x="17543" y="4117"/>
                </a:cubicBezTo>
                <a:cubicBezTo>
                  <a:pt x="17504" y="4086"/>
                  <a:pt x="17455" y="4066"/>
                  <a:pt x="17429" y="4025"/>
                </a:cubicBezTo>
                <a:cubicBezTo>
                  <a:pt x="17175" y="3638"/>
                  <a:pt x="17816" y="3597"/>
                  <a:pt x="17950" y="3363"/>
                </a:cubicBezTo>
                <a:cubicBezTo>
                  <a:pt x="18043" y="3198"/>
                  <a:pt x="17875" y="3120"/>
                  <a:pt x="17844" y="2999"/>
                </a:cubicBezTo>
                <a:cubicBezTo>
                  <a:pt x="17832" y="2953"/>
                  <a:pt x="17869" y="2904"/>
                  <a:pt x="17884" y="2876"/>
                </a:cubicBezTo>
                <a:cubicBezTo>
                  <a:pt x="17926" y="2796"/>
                  <a:pt x="17963" y="2687"/>
                  <a:pt x="17909" y="2603"/>
                </a:cubicBezTo>
                <a:cubicBezTo>
                  <a:pt x="17892" y="2575"/>
                  <a:pt x="17877" y="2547"/>
                  <a:pt x="17844" y="2532"/>
                </a:cubicBezTo>
                <a:cubicBezTo>
                  <a:pt x="17709" y="2474"/>
                  <a:pt x="17609" y="2576"/>
                  <a:pt x="17552" y="2624"/>
                </a:cubicBezTo>
                <a:cubicBezTo>
                  <a:pt x="17512" y="2657"/>
                  <a:pt x="17458" y="2687"/>
                  <a:pt x="17397" y="2701"/>
                </a:cubicBezTo>
                <a:cubicBezTo>
                  <a:pt x="17350" y="2713"/>
                  <a:pt x="17317" y="2708"/>
                  <a:pt x="17283" y="2727"/>
                </a:cubicBezTo>
                <a:cubicBezTo>
                  <a:pt x="17212" y="2767"/>
                  <a:pt x="17207" y="2853"/>
                  <a:pt x="17111" y="2876"/>
                </a:cubicBezTo>
                <a:cubicBezTo>
                  <a:pt x="17078" y="2894"/>
                  <a:pt x="17010" y="2890"/>
                  <a:pt x="16973" y="2876"/>
                </a:cubicBezTo>
                <a:cubicBezTo>
                  <a:pt x="16909" y="2850"/>
                  <a:pt x="16868" y="2791"/>
                  <a:pt x="16795" y="2772"/>
                </a:cubicBezTo>
                <a:cubicBezTo>
                  <a:pt x="16728" y="2770"/>
                  <a:pt x="16660" y="2768"/>
                  <a:pt x="16592" y="2766"/>
                </a:cubicBezTo>
                <a:cubicBezTo>
                  <a:pt x="16545" y="2756"/>
                  <a:pt x="16513" y="2732"/>
                  <a:pt x="16478" y="2713"/>
                </a:cubicBezTo>
                <a:cubicBezTo>
                  <a:pt x="16451" y="2618"/>
                  <a:pt x="16475" y="2530"/>
                  <a:pt x="16526" y="2461"/>
                </a:cubicBezTo>
                <a:cubicBezTo>
                  <a:pt x="16559" y="2418"/>
                  <a:pt x="16625" y="2348"/>
                  <a:pt x="16584" y="2267"/>
                </a:cubicBezTo>
                <a:cubicBezTo>
                  <a:pt x="16547" y="2194"/>
                  <a:pt x="16449" y="2144"/>
                  <a:pt x="16346" y="2123"/>
                </a:cubicBezTo>
                <a:cubicBezTo>
                  <a:pt x="16283" y="2110"/>
                  <a:pt x="16232" y="2121"/>
                  <a:pt x="16185" y="2098"/>
                </a:cubicBezTo>
                <a:cubicBezTo>
                  <a:pt x="16118" y="2065"/>
                  <a:pt x="16116" y="2001"/>
                  <a:pt x="16080" y="1942"/>
                </a:cubicBezTo>
                <a:cubicBezTo>
                  <a:pt x="16012" y="1834"/>
                  <a:pt x="15839" y="1731"/>
                  <a:pt x="15982" y="1584"/>
                </a:cubicBezTo>
                <a:cubicBezTo>
                  <a:pt x="16067" y="1497"/>
                  <a:pt x="16221" y="1541"/>
                  <a:pt x="16315" y="1488"/>
                </a:cubicBezTo>
                <a:cubicBezTo>
                  <a:pt x="16329" y="1479"/>
                  <a:pt x="16334" y="1459"/>
                  <a:pt x="16346" y="1449"/>
                </a:cubicBezTo>
                <a:cubicBezTo>
                  <a:pt x="16345" y="1308"/>
                  <a:pt x="16182" y="1228"/>
                  <a:pt x="16071" y="1170"/>
                </a:cubicBezTo>
                <a:cubicBezTo>
                  <a:pt x="16035" y="1151"/>
                  <a:pt x="15973" y="1108"/>
                  <a:pt x="15900" y="1124"/>
                </a:cubicBezTo>
                <a:cubicBezTo>
                  <a:pt x="15810" y="1143"/>
                  <a:pt x="15768" y="1215"/>
                  <a:pt x="15679" y="1234"/>
                </a:cubicBezTo>
                <a:cubicBezTo>
                  <a:pt x="15543" y="1263"/>
                  <a:pt x="15377" y="1155"/>
                  <a:pt x="15224" y="1156"/>
                </a:cubicBezTo>
                <a:cubicBezTo>
                  <a:pt x="15203" y="1173"/>
                  <a:pt x="15170" y="1182"/>
                  <a:pt x="15152" y="1202"/>
                </a:cubicBezTo>
                <a:cubicBezTo>
                  <a:pt x="15113" y="1245"/>
                  <a:pt x="15093" y="1302"/>
                  <a:pt x="15038" y="1332"/>
                </a:cubicBezTo>
                <a:cubicBezTo>
                  <a:pt x="15005" y="1349"/>
                  <a:pt x="14944" y="1355"/>
                  <a:pt x="14900" y="1344"/>
                </a:cubicBezTo>
                <a:cubicBezTo>
                  <a:pt x="14721" y="1297"/>
                  <a:pt x="14723" y="1134"/>
                  <a:pt x="14786" y="994"/>
                </a:cubicBezTo>
                <a:cubicBezTo>
                  <a:pt x="14798" y="967"/>
                  <a:pt x="14816" y="916"/>
                  <a:pt x="14802" y="877"/>
                </a:cubicBezTo>
                <a:cubicBezTo>
                  <a:pt x="14781" y="815"/>
                  <a:pt x="14716" y="751"/>
                  <a:pt x="14680" y="695"/>
                </a:cubicBezTo>
                <a:cubicBezTo>
                  <a:pt x="14616" y="597"/>
                  <a:pt x="14568" y="511"/>
                  <a:pt x="14445" y="461"/>
                </a:cubicBezTo>
                <a:cubicBezTo>
                  <a:pt x="14405" y="446"/>
                  <a:pt x="14318" y="428"/>
                  <a:pt x="14273" y="454"/>
                </a:cubicBezTo>
                <a:cubicBezTo>
                  <a:pt x="14150" y="490"/>
                  <a:pt x="14245" y="677"/>
                  <a:pt x="14087" y="715"/>
                </a:cubicBezTo>
                <a:cubicBezTo>
                  <a:pt x="14039" y="740"/>
                  <a:pt x="13955" y="721"/>
                  <a:pt x="13915" y="701"/>
                </a:cubicBezTo>
                <a:cubicBezTo>
                  <a:pt x="13864" y="676"/>
                  <a:pt x="13828" y="629"/>
                  <a:pt x="13777" y="603"/>
                </a:cubicBezTo>
                <a:cubicBezTo>
                  <a:pt x="13583" y="506"/>
                  <a:pt x="13180" y="500"/>
                  <a:pt x="13199" y="740"/>
                </a:cubicBezTo>
                <a:cubicBezTo>
                  <a:pt x="13212" y="750"/>
                  <a:pt x="13220" y="770"/>
                  <a:pt x="13233" y="779"/>
                </a:cubicBezTo>
                <a:cubicBezTo>
                  <a:pt x="13274" y="806"/>
                  <a:pt x="13333" y="809"/>
                  <a:pt x="13379" y="831"/>
                </a:cubicBezTo>
                <a:cubicBezTo>
                  <a:pt x="13410" y="847"/>
                  <a:pt x="13429" y="873"/>
                  <a:pt x="13460" y="889"/>
                </a:cubicBezTo>
                <a:cubicBezTo>
                  <a:pt x="13473" y="933"/>
                  <a:pt x="13480" y="958"/>
                  <a:pt x="13477" y="1007"/>
                </a:cubicBezTo>
                <a:cubicBezTo>
                  <a:pt x="13434" y="1043"/>
                  <a:pt x="13412" y="1080"/>
                  <a:pt x="13345" y="1097"/>
                </a:cubicBezTo>
                <a:cubicBezTo>
                  <a:pt x="13281" y="1113"/>
                  <a:pt x="13191" y="1095"/>
                  <a:pt x="13136" y="1117"/>
                </a:cubicBezTo>
                <a:cubicBezTo>
                  <a:pt x="13114" y="1135"/>
                  <a:pt x="13092" y="1152"/>
                  <a:pt x="13070" y="1170"/>
                </a:cubicBezTo>
                <a:cubicBezTo>
                  <a:pt x="13047" y="1183"/>
                  <a:pt x="13018" y="1188"/>
                  <a:pt x="12996" y="1202"/>
                </a:cubicBezTo>
                <a:cubicBezTo>
                  <a:pt x="12787" y="1196"/>
                  <a:pt x="12751" y="1051"/>
                  <a:pt x="12526" y="1065"/>
                </a:cubicBezTo>
                <a:cubicBezTo>
                  <a:pt x="12507" y="1076"/>
                  <a:pt x="12487" y="1086"/>
                  <a:pt x="12468" y="1097"/>
                </a:cubicBezTo>
                <a:cubicBezTo>
                  <a:pt x="12416" y="1158"/>
                  <a:pt x="12434" y="1275"/>
                  <a:pt x="12377" y="1337"/>
                </a:cubicBezTo>
                <a:cubicBezTo>
                  <a:pt x="12349" y="1368"/>
                  <a:pt x="12267" y="1407"/>
                  <a:pt x="12183" y="1389"/>
                </a:cubicBezTo>
                <a:cubicBezTo>
                  <a:pt x="12147" y="1382"/>
                  <a:pt x="12104" y="1351"/>
                  <a:pt x="12045" y="1364"/>
                </a:cubicBezTo>
                <a:cubicBezTo>
                  <a:pt x="11986" y="1377"/>
                  <a:pt x="11955" y="1430"/>
                  <a:pt x="11899" y="1449"/>
                </a:cubicBezTo>
                <a:cubicBezTo>
                  <a:pt x="11796" y="1482"/>
                  <a:pt x="11667" y="1415"/>
                  <a:pt x="11630" y="1371"/>
                </a:cubicBezTo>
                <a:cubicBezTo>
                  <a:pt x="11494" y="1210"/>
                  <a:pt x="11773" y="1107"/>
                  <a:pt x="11736" y="962"/>
                </a:cubicBezTo>
                <a:cubicBezTo>
                  <a:pt x="11722" y="907"/>
                  <a:pt x="11689" y="885"/>
                  <a:pt x="11655" y="850"/>
                </a:cubicBezTo>
                <a:cubicBezTo>
                  <a:pt x="11429" y="841"/>
                  <a:pt x="11409" y="1030"/>
                  <a:pt x="11143" y="1019"/>
                </a:cubicBezTo>
                <a:cubicBezTo>
                  <a:pt x="11101" y="988"/>
                  <a:pt x="11051" y="976"/>
                  <a:pt x="11028" y="928"/>
                </a:cubicBezTo>
                <a:cubicBezTo>
                  <a:pt x="11010" y="890"/>
                  <a:pt x="11038" y="836"/>
                  <a:pt x="11020" y="793"/>
                </a:cubicBezTo>
                <a:cubicBezTo>
                  <a:pt x="11012" y="773"/>
                  <a:pt x="10984" y="757"/>
                  <a:pt x="10971" y="740"/>
                </a:cubicBezTo>
                <a:cubicBezTo>
                  <a:pt x="10582" y="661"/>
                  <a:pt x="10663" y="935"/>
                  <a:pt x="10427" y="1012"/>
                </a:cubicBezTo>
                <a:cubicBezTo>
                  <a:pt x="10354" y="1036"/>
                  <a:pt x="10272" y="1017"/>
                  <a:pt x="10183" y="1033"/>
                </a:cubicBezTo>
                <a:cubicBezTo>
                  <a:pt x="10082" y="1050"/>
                  <a:pt x="9895" y="1094"/>
                  <a:pt x="9800" y="1046"/>
                </a:cubicBezTo>
                <a:cubicBezTo>
                  <a:pt x="9719" y="1006"/>
                  <a:pt x="9715" y="891"/>
                  <a:pt x="9630" y="857"/>
                </a:cubicBezTo>
                <a:cubicBezTo>
                  <a:pt x="9563" y="853"/>
                  <a:pt x="9495" y="849"/>
                  <a:pt x="9427" y="845"/>
                </a:cubicBezTo>
                <a:cubicBezTo>
                  <a:pt x="9377" y="834"/>
                  <a:pt x="9351" y="800"/>
                  <a:pt x="9313" y="779"/>
                </a:cubicBezTo>
                <a:cubicBezTo>
                  <a:pt x="9306" y="752"/>
                  <a:pt x="9282" y="710"/>
                  <a:pt x="9296" y="669"/>
                </a:cubicBezTo>
                <a:cubicBezTo>
                  <a:pt x="9306" y="639"/>
                  <a:pt x="9340" y="607"/>
                  <a:pt x="9353" y="578"/>
                </a:cubicBezTo>
                <a:cubicBezTo>
                  <a:pt x="9388" y="500"/>
                  <a:pt x="9324" y="409"/>
                  <a:pt x="9256" y="390"/>
                </a:cubicBezTo>
                <a:cubicBezTo>
                  <a:pt x="9145" y="337"/>
                  <a:pt x="9007" y="506"/>
                  <a:pt x="8881" y="429"/>
                </a:cubicBezTo>
                <a:cubicBezTo>
                  <a:pt x="8823" y="412"/>
                  <a:pt x="8763" y="343"/>
                  <a:pt x="8783" y="267"/>
                </a:cubicBezTo>
                <a:cubicBezTo>
                  <a:pt x="8790" y="241"/>
                  <a:pt x="8811" y="197"/>
                  <a:pt x="8800" y="162"/>
                </a:cubicBezTo>
                <a:cubicBezTo>
                  <a:pt x="8767" y="52"/>
                  <a:pt x="8635" y="-1"/>
                  <a:pt x="8459" y="0"/>
                </a:cubicBezTo>
                <a:close/>
                <a:moveTo>
                  <a:pt x="9783" y="16089"/>
                </a:moveTo>
                <a:cubicBezTo>
                  <a:pt x="9851" y="16101"/>
                  <a:pt x="9914" y="16135"/>
                  <a:pt x="9976" y="16175"/>
                </a:cubicBezTo>
                <a:cubicBezTo>
                  <a:pt x="9976" y="16474"/>
                  <a:pt x="9976" y="16799"/>
                  <a:pt x="9976" y="17097"/>
                </a:cubicBezTo>
                <a:cubicBezTo>
                  <a:pt x="9976" y="17096"/>
                  <a:pt x="9882" y="17286"/>
                  <a:pt x="9671" y="17127"/>
                </a:cubicBezTo>
                <a:cubicBezTo>
                  <a:pt x="9541" y="17029"/>
                  <a:pt x="8872" y="16498"/>
                  <a:pt x="8804" y="16444"/>
                </a:cubicBezTo>
                <a:cubicBezTo>
                  <a:pt x="8867" y="16377"/>
                  <a:pt x="8923" y="16299"/>
                  <a:pt x="9020" y="16270"/>
                </a:cubicBezTo>
                <a:cubicBezTo>
                  <a:pt x="9144" y="16233"/>
                  <a:pt x="9233" y="16324"/>
                  <a:pt x="9361" y="16297"/>
                </a:cubicBezTo>
                <a:cubicBezTo>
                  <a:pt x="9503" y="16267"/>
                  <a:pt x="9621" y="16059"/>
                  <a:pt x="9783" y="16089"/>
                </a:cubicBezTo>
                <a:close/>
                <a:moveTo>
                  <a:pt x="12111" y="16270"/>
                </a:moveTo>
                <a:cubicBezTo>
                  <a:pt x="12207" y="16287"/>
                  <a:pt x="12265" y="16333"/>
                  <a:pt x="12337" y="16368"/>
                </a:cubicBezTo>
                <a:cubicBezTo>
                  <a:pt x="12474" y="16434"/>
                  <a:pt x="12782" y="16524"/>
                  <a:pt x="13025" y="16479"/>
                </a:cubicBezTo>
                <a:lnTo>
                  <a:pt x="11863" y="17379"/>
                </a:lnTo>
                <a:cubicBezTo>
                  <a:pt x="11863" y="17379"/>
                  <a:pt x="11551" y="17522"/>
                  <a:pt x="11551" y="17276"/>
                </a:cubicBezTo>
                <a:cubicBezTo>
                  <a:pt x="11551" y="16969"/>
                  <a:pt x="11551" y="16667"/>
                  <a:pt x="11551" y="16388"/>
                </a:cubicBezTo>
                <a:cubicBezTo>
                  <a:pt x="11678" y="16360"/>
                  <a:pt x="11794" y="16339"/>
                  <a:pt x="11916" y="16304"/>
                </a:cubicBezTo>
                <a:cubicBezTo>
                  <a:pt x="11961" y="16290"/>
                  <a:pt x="12043" y="16258"/>
                  <a:pt x="12111" y="1627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573285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6" name="External stories"/>
          <p:cNvSpPr txBox="1"/>
          <p:nvPr/>
        </p:nvSpPr>
        <p:spPr>
          <a:xfrm>
            <a:off x="3343465" y="2371076"/>
            <a:ext cx="239390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External stories</a:t>
            </a:r>
          </a:p>
        </p:txBody>
      </p:sp>
      <p:sp>
        <p:nvSpPr>
          <p:cNvPr id="227" name="Internal stories"/>
          <p:cNvSpPr txBox="1"/>
          <p:nvPr/>
        </p:nvSpPr>
        <p:spPr>
          <a:xfrm>
            <a:off x="3388728" y="4663203"/>
            <a:ext cx="230337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Internal stories</a:t>
            </a:r>
          </a:p>
        </p:txBody>
      </p:sp>
      <p:sp>
        <p:nvSpPr>
          <p:cNvPr id="228" name="Core Story"/>
          <p:cNvSpPr txBox="1"/>
          <p:nvPr/>
        </p:nvSpPr>
        <p:spPr>
          <a:xfrm>
            <a:off x="3706787" y="7423337"/>
            <a:ext cx="166725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Core Story</a:t>
            </a:r>
          </a:p>
        </p:txBody>
      </p:sp>
      <p:sp>
        <p:nvSpPr>
          <p:cNvPr id="229" name="Freccia"/>
          <p:cNvSpPr/>
          <p:nvPr/>
        </p:nvSpPr>
        <p:spPr>
          <a:xfrm rot="16200000">
            <a:off x="-1683003" y="4665012"/>
            <a:ext cx="5256652" cy="925448"/>
          </a:xfrm>
          <a:prstGeom prst="rightArrow">
            <a:avLst>
              <a:gd name="adj1" fmla="val 32000"/>
              <a:gd name="adj2" fmla="val 87828"/>
            </a:avLst>
          </a:prstGeom>
          <a:gradFill>
            <a:gsLst>
              <a:gs pos="0">
                <a:srgbClr val="FFFFFF"/>
              </a:gs>
              <a:gs pos="100000">
                <a:srgbClr val="929292"/>
              </a:gs>
            </a:gsLst>
            <a:lin ang="5573285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0" name="Linea"/>
          <p:cNvSpPr/>
          <p:nvPr/>
        </p:nvSpPr>
        <p:spPr>
          <a:xfrm>
            <a:off x="5871890" y="2700866"/>
            <a:ext cx="15000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1" name="Linea"/>
          <p:cNvSpPr/>
          <p:nvPr/>
        </p:nvSpPr>
        <p:spPr>
          <a:xfrm>
            <a:off x="5871890" y="4893733"/>
            <a:ext cx="15000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2" name="Linea"/>
          <p:cNvSpPr/>
          <p:nvPr/>
        </p:nvSpPr>
        <p:spPr>
          <a:xfrm>
            <a:off x="5752367" y="7745147"/>
            <a:ext cx="15000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3" name="Media coverage…"/>
          <p:cNvSpPr txBox="1"/>
          <p:nvPr/>
        </p:nvSpPr>
        <p:spPr>
          <a:xfrm>
            <a:off x="7569508" y="1917733"/>
            <a:ext cx="2987650" cy="1566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/>
            </a:pPr>
            <a:r>
              <a:t>Media coverage</a:t>
            </a:r>
          </a:p>
          <a:p>
            <a:pPr algn="l">
              <a:defRPr b="0"/>
            </a:pPr>
            <a:r>
              <a:t>Advertising</a:t>
            </a:r>
          </a:p>
          <a:p>
            <a:pPr algn="l">
              <a:defRPr b="0"/>
            </a:pPr>
            <a:r>
              <a:t>Customer stories</a:t>
            </a:r>
          </a:p>
          <a:p>
            <a:pPr algn="l">
              <a:defRPr b="0"/>
            </a:pPr>
            <a:r>
              <a:t>Stories from partners</a:t>
            </a:r>
          </a:p>
        </p:txBody>
      </p:sp>
      <p:sp>
        <p:nvSpPr>
          <p:cNvPr id="234" name="Employees stories…"/>
          <p:cNvSpPr txBox="1"/>
          <p:nvPr/>
        </p:nvSpPr>
        <p:spPr>
          <a:xfrm>
            <a:off x="7551743" y="3976303"/>
            <a:ext cx="4028420" cy="23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/>
            </a:pPr>
            <a:r>
              <a:t>Employees stories</a:t>
            </a:r>
          </a:p>
          <a:p>
            <a:pPr algn="l">
              <a:defRPr b="0"/>
            </a:pPr>
            <a:r>
              <a:t>Articles in the company newsletter</a:t>
            </a:r>
          </a:p>
          <a:p>
            <a:pPr algn="l">
              <a:defRPr b="0"/>
            </a:pPr>
            <a:r>
              <a:t>Stories from management</a:t>
            </a:r>
          </a:p>
          <a:p>
            <a:pPr algn="l">
              <a:defRPr b="0"/>
            </a:pPr>
            <a:r>
              <a:t>Stories about the company’s product</a:t>
            </a:r>
          </a:p>
        </p:txBody>
      </p:sp>
      <p:sp>
        <p:nvSpPr>
          <p:cNvPr id="235" name="The “trunk” of the company’s brand. All the stories being told in and around the company should stem from this one core story"/>
          <p:cNvSpPr txBox="1"/>
          <p:nvPr/>
        </p:nvSpPr>
        <p:spPr>
          <a:xfrm>
            <a:off x="7550631" y="6836228"/>
            <a:ext cx="4692478" cy="1566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/>
            </a:lvl1pPr>
          </a:lstStyle>
          <a:p>
            <a:pPr/>
            <a:r>
              <a:t>The “trunk” of the company’s brand. All the stories being told in and around the company should stem from this one core story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3"/>
      <p:bldP build="whole" bldLvl="1" animBg="1" rev="0" advAuto="0" spid="233" grpId="10"/>
      <p:bldP build="whole" bldLvl="1" animBg="1" rev="0" advAuto="0" spid="231" grpId="7"/>
      <p:bldP build="whole" bldLvl="1" animBg="1" rev="0" advAuto="0" spid="232" grpId="5"/>
      <p:bldP build="whole" bldLvl="1" animBg="1" rev="0" advAuto="0" spid="229" grpId="4"/>
      <p:bldP build="whole" bldLvl="1" animBg="1" rev="0" advAuto="0" spid="228" grpId="1"/>
      <p:bldP build="whole" bldLvl="1" animBg="1" rev="0" advAuto="0" spid="235" grpId="6"/>
      <p:bldP build="whole" bldLvl="1" animBg="1" rev="0" advAuto="0" spid="227" grpId="2"/>
      <p:bldP build="whole" bldLvl="1" animBg="1" rev="0" advAuto="0" spid="234" grpId="8"/>
      <p:bldP build="whole" bldLvl="1" animBg="1" rev="0" advAuto="0" spid="230" grpId="9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bjectives of the lesson:…"/>
          <p:cNvSpPr txBox="1"/>
          <p:nvPr/>
        </p:nvSpPr>
        <p:spPr>
          <a:xfrm>
            <a:off x="2399677" y="2322170"/>
            <a:ext cx="9523706" cy="193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Objectives of the lesson:</a:t>
            </a:r>
          </a:p>
          <a:p>
            <a:pPr algn="l"/>
            <a:endParaRPr i="1"/>
          </a:p>
          <a:p>
            <a:pPr marL="333375" indent="-333375" algn="l">
              <a:buSzPct val="145000"/>
              <a:buChar char="-"/>
            </a:pPr>
            <a:r>
              <a:t>Understand the concept of Storytelling as a Branding practice</a:t>
            </a:r>
          </a:p>
          <a:p>
            <a:pPr algn="l"/>
          </a:p>
          <a:p>
            <a:pPr marL="333375" indent="-333375" algn="l">
              <a:buSzPct val="145000"/>
              <a:buChar char="-"/>
            </a:pPr>
            <a:r>
              <a:t>Define and Produce the Company Core-Story</a:t>
            </a:r>
          </a:p>
        </p:txBody>
      </p:sp>
      <p:sp>
        <p:nvSpPr>
          <p:cNvPr id="126" name="Reference: Fog, Butz, Yakaboylu, Storytelling, Branding in Practice, 2005 (pp. 30-95)"/>
          <p:cNvSpPr txBox="1"/>
          <p:nvPr/>
        </p:nvSpPr>
        <p:spPr>
          <a:xfrm>
            <a:off x="1181049" y="6636672"/>
            <a:ext cx="10642702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Reference: Fog, Butz, Yakaboylu, </a:t>
            </a:r>
            <a:r>
              <a:rPr i="1"/>
              <a:t>Storytelling, Branding in Practice</a:t>
            </a:r>
            <a:r>
              <a:t>, 2005</a:t>
            </a:r>
            <a:br/>
            <a:r>
              <a:t>(pp. 30-95)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What is the value…"/>
          <p:cNvSpPr txBox="1"/>
          <p:nvPr>
            <p:ph type="title"/>
          </p:nvPr>
        </p:nvSpPr>
        <p:spPr>
          <a:xfrm>
            <a:off x="1270000" y="-397934"/>
            <a:ext cx="10464800" cy="3302001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t>What is the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value</a:t>
            </a:r>
            <a:r>
              <a:t> </a:t>
            </a:r>
          </a:p>
          <a:p>
            <a:pPr>
              <a:defRPr sz="4800"/>
            </a:pPr>
            <a:r>
              <a:t>conveyed by these brands?</a:t>
            </a:r>
          </a:p>
        </p:txBody>
      </p:sp>
      <p:sp>
        <p:nvSpPr>
          <p:cNvPr id="238" name="Testo"/>
          <p:cNvSpPr txBox="1"/>
          <p:nvPr/>
        </p:nvSpPr>
        <p:spPr>
          <a:xfrm>
            <a:off x="6402882" y="7753537"/>
            <a:ext cx="1990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" invalidUrl="" action="ppaction://hlinkshowjump?jump=nextslide" tgtFrame="" tooltip="" history="1" highlightClick="0" endSnd="0"/>
              </a:rPr>
              <a:t> </a:t>
            </a:r>
          </a:p>
        </p:txBody>
      </p:sp>
      <p:pic>
        <p:nvPicPr>
          <p:cNvPr id="239" name="download (12).jpeg" descr="download (12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7750" y="3644900"/>
            <a:ext cx="3289300" cy="246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Lady-Gaga-meat-dress.jpg" descr="Lady-Gaga-meat-dres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52983" y="3743779"/>
            <a:ext cx="3289301" cy="2266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nstagram_AppIcon_Aug2017.png" descr="Instagram_AppIcon_Aug201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5549" y="3743779"/>
            <a:ext cx="2266042" cy="2266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1" grpId="1"/>
      <p:bldP build="whole" bldLvl="1" animBg="1" rev="0" advAuto="0" spid="239" grpId="2"/>
      <p:bldP build="whole" bldLvl="1" animBg="1" rev="0" advAuto="0" spid="240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Every Business conveys a Narrative.…"/>
          <p:cNvSpPr txBox="1"/>
          <p:nvPr>
            <p:ph type="title"/>
          </p:nvPr>
        </p:nvSpPr>
        <p:spPr>
          <a:xfrm>
            <a:off x="1270000" y="2446866"/>
            <a:ext cx="10464800" cy="3302001"/>
          </a:xfrm>
          <a:prstGeom prst="rect">
            <a:avLst/>
          </a:prstGeom>
        </p:spPr>
        <p:txBody>
          <a:bodyPr/>
          <a:lstStyle/>
          <a:p>
            <a:pPr defTabSz="373887">
              <a:defRPr sz="5119"/>
            </a:pPr>
            <a:r>
              <a:t>Every Business conveys a Narrative. </a:t>
            </a:r>
          </a:p>
          <a:p>
            <a:pPr defTabSz="373887">
              <a:defRPr sz="5119"/>
            </a:pPr>
            <a:r>
              <a:t>Every Narrative starts from the creation of a </a:t>
            </a:r>
            <a:r>
              <a:t>Core Story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he Core S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Core Story</a:t>
            </a:r>
          </a:p>
        </p:txBody>
      </p:sp>
      <p:sp>
        <p:nvSpPr>
          <p:cNvPr id="246" name="The Core Story is something that becomes a motivating beacon for employees, and ensures that the company communicates a clear and concise message…"/>
          <p:cNvSpPr txBox="1"/>
          <p:nvPr>
            <p:ph type="body" idx="1"/>
          </p:nvPr>
        </p:nvSpPr>
        <p:spPr>
          <a:xfrm>
            <a:off x="952500" y="1733550"/>
            <a:ext cx="11099800" cy="6286501"/>
          </a:xfrm>
          <a:prstGeom prst="rect">
            <a:avLst/>
          </a:prstGeom>
        </p:spPr>
        <p:txBody>
          <a:bodyPr/>
          <a:lstStyle/>
          <a:p>
            <a:pPr/>
            <a:r>
              <a:t>The Core Story is something that becomes a motivating beacon for employees, and ensures that the company communicates a </a:t>
            </a:r>
            <a:r>
              <a:rPr i="1"/>
              <a:t>clear</a:t>
            </a:r>
            <a:r>
              <a:t> and </a:t>
            </a:r>
            <a:r>
              <a:rPr i="1"/>
              <a:t>concise</a:t>
            </a:r>
            <a:r>
              <a:t> message</a:t>
            </a:r>
          </a:p>
          <a:p>
            <a:pPr/>
            <a:r>
              <a:t>For management, the first step in developing the company’s Core Story is </a:t>
            </a:r>
            <a:r>
              <a:rPr b="1"/>
              <a:t>to create a shared mental image of the company’s reason for being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he core Story tells the way a company makes a difference in the world"/>
          <p:cNvSpPr txBox="1"/>
          <p:nvPr>
            <p:ph type="title"/>
          </p:nvPr>
        </p:nvSpPr>
        <p:spPr>
          <a:xfrm>
            <a:off x="1269999" y="2514599"/>
            <a:ext cx="10464801" cy="3302001"/>
          </a:xfrm>
          <a:prstGeom prst="rect">
            <a:avLst/>
          </a:prstGeom>
        </p:spPr>
        <p:txBody>
          <a:bodyPr/>
          <a:lstStyle/>
          <a:p>
            <a:pPr defTabSz="502412">
              <a:defRPr sz="6880"/>
            </a:pPr>
            <a:r>
              <a:t>The core Story tells the way a company </a:t>
            </a:r>
            <a:r>
              <a:t>makes a difference</a:t>
            </a:r>
            <a:r>
              <a:t> in the world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Values —&gt; S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Values —&gt; Story</a:t>
            </a:r>
          </a:p>
        </p:txBody>
      </p:sp>
      <p:sp>
        <p:nvSpPr>
          <p:cNvPr id="251" name="Values in themselves are just words, devoid of any real content. With storytelling, we move from perceiving a brand as a set of brand-values to working with the brand as a living, core story"/>
          <p:cNvSpPr txBox="1"/>
          <p:nvPr>
            <p:ph type="body" sz="half" idx="1"/>
          </p:nvPr>
        </p:nvSpPr>
        <p:spPr>
          <a:xfrm>
            <a:off x="952499" y="2190750"/>
            <a:ext cx="11099801" cy="2654234"/>
          </a:xfrm>
          <a:prstGeom prst="rect">
            <a:avLst/>
          </a:prstGeom>
        </p:spPr>
        <p:txBody>
          <a:bodyPr/>
          <a:lstStyle/>
          <a:p>
            <a:pPr/>
            <a:r>
              <a:t>Values in themselves are just words, devoid of any real content. With storytelling, we move from perceiving a brand as a set of brand-values to working with the brand as a </a:t>
            </a:r>
            <a:r>
              <a:rPr b="1"/>
              <a:t>living</a:t>
            </a:r>
            <a:r>
              <a:t>, core story</a:t>
            </a:r>
          </a:p>
        </p:txBody>
      </p:sp>
      <p:sp>
        <p:nvSpPr>
          <p:cNvPr id="252" name="Rettangolo"/>
          <p:cNvSpPr/>
          <p:nvPr/>
        </p:nvSpPr>
        <p:spPr>
          <a:xfrm>
            <a:off x="2726266" y="4826000"/>
            <a:ext cx="7162801" cy="12700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>
                  <a:hueOff val="-1081314"/>
                  <a:satOff val="4338"/>
                  <a:lumOff val="-8931"/>
                </a:schemeClr>
              </a:gs>
            </a:gsLst>
            <a:lin ang="2152640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3" name="Brand Values"/>
          <p:cNvSpPr txBox="1"/>
          <p:nvPr/>
        </p:nvSpPr>
        <p:spPr>
          <a:xfrm>
            <a:off x="2849626" y="5272803"/>
            <a:ext cx="202234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Brand Values</a:t>
            </a:r>
          </a:p>
        </p:txBody>
      </p:sp>
      <p:sp>
        <p:nvSpPr>
          <p:cNvPr id="254" name="Core Story"/>
          <p:cNvSpPr txBox="1"/>
          <p:nvPr/>
        </p:nvSpPr>
        <p:spPr>
          <a:xfrm>
            <a:off x="8073559" y="5272803"/>
            <a:ext cx="166725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Core Story</a:t>
            </a:r>
          </a:p>
        </p:txBody>
      </p:sp>
      <p:sp>
        <p:nvSpPr>
          <p:cNvPr id="255" name="Linea"/>
          <p:cNvSpPr/>
          <p:nvPr/>
        </p:nvSpPr>
        <p:spPr>
          <a:xfrm>
            <a:off x="5067300" y="5503333"/>
            <a:ext cx="281093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6" name="A story puts those values into perspective and into a human context. Those values then make sense and speak both reason and emotions. The goal is to establish a consistent image of the company brand both internally and externally"/>
          <p:cNvSpPr txBox="1"/>
          <p:nvPr/>
        </p:nvSpPr>
        <p:spPr>
          <a:xfrm>
            <a:off x="952499" y="6305616"/>
            <a:ext cx="11099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431165" indent="-431165" algn="l" defTabSz="566674">
              <a:spcBef>
                <a:spcPts val="4000"/>
              </a:spcBef>
              <a:buSzPct val="145000"/>
              <a:buChar char="•"/>
              <a:defRPr b="0" sz="3104"/>
            </a:lvl1pPr>
          </a:lstStyle>
          <a:p>
            <a:pPr/>
            <a:r>
              <a:t>A story puts those values into perspective and into a human context. Those values then make sense and speak both reason and emotions. The goal is to establish a consistent image of the company brand both internally and externally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he 5-steps process to create a Core Story"/>
          <p:cNvSpPr txBox="1"/>
          <p:nvPr>
            <p:ph type="title"/>
          </p:nvPr>
        </p:nvSpPr>
        <p:spPr>
          <a:xfrm>
            <a:off x="430510" y="-330200"/>
            <a:ext cx="5861514" cy="3302001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The </a:t>
            </a:r>
            <a:r>
              <a:t>5-steps process</a:t>
            </a:r>
            <a:r>
              <a:t> to create a Core Story</a:t>
            </a:r>
          </a:p>
        </p:txBody>
      </p:sp>
      <p:sp>
        <p:nvSpPr>
          <p:cNvPr id="259" name="The Obituary test: What would your company’s obituary look like?…"/>
          <p:cNvSpPr txBox="1"/>
          <p:nvPr/>
        </p:nvSpPr>
        <p:spPr>
          <a:xfrm>
            <a:off x="683954" y="2369003"/>
            <a:ext cx="6244299" cy="5625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76250" indent="-476250" algn="l">
              <a:buSzPct val="100000"/>
              <a:buAutoNum type="arabicPeriod" startAt="1"/>
            </a:pPr>
            <a:r>
              <a:t>The Obituary test: </a:t>
            </a:r>
            <a:r>
              <a:rPr b="0"/>
              <a:t>What would your company’s obituary look like?</a:t>
            </a:r>
            <a:endParaRPr b="0"/>
          </a:p>
          <a:p>
            <a:pPr marL="476250" indent="-476250" algn="l">
              <a:buSzPct val="100000"/>
              <a:buAutoNum type="arabicPeriod" startAt="1"/>
            </a:pPr>
            <a:r>
              <a:t>Screening the Basic Data: </a:t>
            </a:r>
            <a:r>
              <a:rPr b="0"/>
              <a:t>internally: what characterises the company’s identity? Externally: what characterizes the company’s image?</a:t>
            </a:r>
            <a:endParaRPr b="0"/>
          </a:p>
          <a:p>
            <a:pPr marL="476250" indent="-476250" algn="l">
              <a:buSzPct val="100000"/>
              <a:buAutoNum type="arabicPeriod" startAt="1"/>
            </a:pPr>
            <a:r>
              <a:t>Distilling the Basic Data: </a:t>
            </a:r>
            <a:r>
              <a:rPr b="0"/>
              <a:t>What is the essence of the company’s identity that were combined with the external perception of the company’s image, can be turned into a strong corporate brand?</a:t>
            </a:r>
            <a:endParaRPr b="0"/>
          </a:p>
          <a:p>
            <a:pPr marL="476250" indent="-476250" algn="l">
              <a:buSzPct val="100000"/>
              <a:buAutoNum type="arabicPeriod" startAt="1"/>
            </a:pPr>
            <a:r>
              <a:t>Formulating the Core Story: </a:t>
            </a:r>
            <a:r>
              <a:rPr b="0"/>
              <a:t>conflict + characters + plot + message</a:t>
            </a:r>
          </a:p>
          <a:p>
            <a:pPr marL="476250" indent="-476250" algn="l">
              <a:buSzPct val="100000"/>
              <a:buAutoNum type="arabicPeriod" startAt="1"/>
            </a:pPr>
            <a:r>
              <a:t>The Acid test: </a:t>
            </a:r>
            <a:r>
              <a:rPr b="0"/>
              <a:t>is the company’s core story unique?</a:t>
            </a:r>
          </a:p>
        </p:txBody>
      </p:sp>
      <p:pic>
        <p:nvPicPr>
          <p:cNvPr id="260" name="5d0726542d0d6e7a88e8b606de61ec26.jpg" descr="5d0726542d0d6e7a88e8b606de61ec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06145" y="2767494"/>
            <a:ext cx="4777389" cy="4828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tep 1 - The Obituary Test"/>
          <p:cNvSpPr txBox="1"/>
          <p:nvPr>
            <p:ph type="title"/>
          </p:nvPr>
        </p:nvSpPr>
        <p:spPr>
          <a:xfrm>
            <a:off x="1072819" y="113816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Step 1 - The Obituary Test</a:t>
            </a:r>
          </a:p>
        </p:txBody>
      </p:sp>
      <p:sp>
        <p:nvSpPr>
          <p:cNvPr id="263" name="What would the company’s obituary look like?…"/>
          <p:cNvSpPr txBox="1"/>
          <p:nvPr>
            <p:ph type="body" idx="1"/>
          </p:nvPr>
        </p:nvSpPr>
        <p:spPr>
          <a:xfrm>
            <a:off x="1007533" y="2130657"/>
            <a:ext cx="11230373" cy="6286501"/>
          </a:xfrm>
          <a:prstGeom prst="rect">
            <a:avLst/>
          </a:prstGeom>
        </p:spPr>
        <p:txBody>
          <a:bodyPr/>
          <a:lstStyle/>
          <a:p>
            <a:pPr/>
            <a:r>
              <a:t>What would the company’s obituary look like?</a:t>
            </a:r>
          </a:p>
          <a:p>
            <a:pPr/>
            <a:r>
              <a:t>Would the Company be missed?</a:t>
            </a:r>
          </a:p>
          <a:p>
            <a:pPr/>
            <a:r>
              <a:t>Write down your Company’s obituary</a:t>
            </a:r>
          </a:p>
          <a:p>
            <a:pPr/>
            <a:r>
              <a:t>How would the obituary read if your customers were to write it?</a:t>
            </a:r>
          </a:p>
          <a:p>
            <a:pPr/>
            <a:r>
              <a:t>What would the world look like if the company didn’t exist?</a:t>
            </a:r>
          </a:p>
          <a:p>
            <a:pPr/>
            <a:r>
              <a:t>If the company were to close tomorrow, who would miss it and why?</a:t>
            </a:r>
          </a:p>
          <a:p>
            <a:pPr/>
            <a:r>
              <a:t>Has the company made any real difference for its stakeholders?</a:t>
            </a:r>
          </a:p>
        </p:txBody>
      </p:sp>
      <p:pic>
        <p:nvPicPr>
          <p:cNvPr id="264" name="5d0726542d0d6e7a88e8b606de61ec26.jpg" descr="5d0726542d0d6e7a88e8b606de61ec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6148" y="395817"/>
            <a:ext cx="1578211" cy="159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tep 2 - Screening the Basic Data"/>
          <p:cNvSpPr txBox="1"/>
          <p:nvPr>
            <p:ph type="title"/>
          </p:nvPr>
        </p:nvSpPr>
        <p:spPr>
          <a:xfrm>
            <a:off x="1716285" y="113816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Step 2 - Screening the Basic Data</a:t>
            </a:r>
          </a:p>
        </p:txBody>
      </p:sp>
      <p:sp>
        <p:nvSpPr>
          <p:cNvPr id="267" name="Internal Basic Data: define the company’s culture, the identity within the business:…"/>
          <p:cNvSpPr txBox="1"/>
          <p:nvPr>
            <p:ph type="body" idx="1"/>
          </p:nvPr>
        </p:nvSpPr>
        <p:spPr>
          <a:xfrm>
            <a:off x="1007533" y="2130657"/>
            <a:ext cx="11230373" cy="6286501"/>
          </a:xfrm>
          <a:prstGeom prst="rect">
            <a:avLst/>
          </a:prstGeom>
        </p:spPr>
        <p:txBody>
          <a:bodyPr/>
          <a:lstStyle/>
          <a:p>
            <a:pPr marL="339470" indent="-339470" defTabSz="578358">
              <a:spcBef>
                <a:spcPts val="3100"/>
              </a:spcBef>
              <a:defRPr b="1" sz="2772"/>
            </a:pPr>
            <a:r>
              <a:t>Internal Basic Data: define the company’s culture, the identity within the business:</a:t>
            </a:r>
          </a:p>
          <a:p>
            <a:pPr marL="339470" indent="-339470" defTabSz="578358">
              <a:spcBef>
                <a:spcPts val="3100"/>
              </a:spcBef>
              <a:defRPr sz="2772"/>
            </a:pPr>
            <a:r>
              <a:t>IN: Company vision, mission, values</a:t>
            </a:r>
          </a:p>
          <a:p>
            <a:pPr marL="339470" indent="-339470" defTabSz="578358">
              <a:spcBef>
                <a:spcPts val="3100"/>
              </a:spcBef>
              <a:defRPr sz="2772"/>
            </a:pPr>
            <a:r>
              <a:t>IN: Company milestones</a:t>
            </a:r>
          </a:p>
          <a:p>
            <a:pPr marL="339470" indent="-339470" defTabSz="578358">
              <a:spcBef>
                <a:spcPts val="3100"/>
              </a:spcBef>
              <a:defRPr sz="2772"/>
            </a:pPr>
            <a:r>
              <a:t>IN: Employees’ stories</a:t>
            </a:r>
          </a:p>
          <a:p>
            <a:pPr marL="339470" indent="-339470" defTabSz="578358">
              <a:spcBef>
                <a:spcPts val="3100"/>
              </a:spcBef>
              <a:defRPr b="1" sz="2772"/>
            </a:pPr>
            <a:r>
              <a:t>External Basic Data: map the company’s position on the market:</a:t>
            </a:r>
          </a:p>
          <a:p>
            <a:pPr marL="339470" indent="-339470" defTabSz="578358">
              <a:spcBef>
                <a:spcPts val="3100"/>
              </a:spcBef>
              <a:defRPr sz="2772"/>
            </a:pPr>
            <a:r>
              <a:t>EX: Market trends; Customers and key decision-makers</a:t>
            </a:r>
          </a:p>
          <a:p>
            <a:pPr marL="339470" indent="-339470" defTabSz="578358">
              <a:spcBef>
                <a:spcPts val="3100"/>
              </a:spcBef>
              <a:defRPr sz="2772"/>
            </a:pPr>
            <a:r>
              <a:t>EX: Partners and Opinion leaders</a:t>
            </a:r>
          </a:p>
        </p:txBody>
      </p:sp>
      <p:pic>
        <p:nvPicPr>
          <p:cNvPr id="268" name="5d0726542d0d6e7a88e8b606de61ec26.jpg" descr="5d0726542d0d6e7a88e8b606de61ec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6148" y="395817"/>
            <a:ext cx="1578211" cy="159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tep 3 - Distilling the Basic Data"/>
          <p:cNvSpPr txBox="1"/>
          <p:nvPr>
            <p:ph type="title"/>
          </p:nvPr>
        </p:nvSpPr>
        <p:spPr>
          <a:xfrm>
            <a:off x="1716285" y="113816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Step 3 - Distilling the Basic Data</a:t>
            </a:r>
          </a:p>
        </p:txBody>
      </p:sp>
      <p:sp>
        <p:nvSpPr>
          <p:cNvPr id="271" name="Streamline the company’s identity with the external perception of the company"/>
          <p:cNvSpPr txBox="1"/>
          <p:nvPr>
            <p:ph type="body" sz="quarter" idx="1"/>
          </p:nvPr>
        </p:nvSpPr>
        <p:spPr>
          <a:xfrm>
            <a:off x="887214" y="1944390"/>
            <a:ext cx="11230372" cy="1595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Streamline the company’s identity with the external perception of the company</a:t>
            </a:r>
          </a:p>
        </p:txBody>
      </p:sp>
      <p:pic>
        <p:nvPicPr>
          <p:cNvPr id="272" name="5d0726542d0d6e7a88e8b606de61ec26.jpg" descr="5d0726542d0d6e7a88e8b606de61ec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6148" y="395817"/>
            <a:ext cx="1578211" cy="1595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Cerchio"/>
          <p:cNvSpPr/>
          <p:nvPr/>
        </p:nvSpPr>
        <p:spPr>
          <a:xfrm>
            <a:off x="2726266" y="3852333"/>
            <a:ext cx="1270001" cy="1270001"/>
          </a:xfrm>
          <a:prstGeom prst="ellipse">
            <a:avLst/>
          </a:prstGeom>
          <a:solidFill>
            <a:schemeClr val="accent1">
              <a:lumOff val="16847"/>
            </a:schemeClr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4" name="Cerchio"/>
          <p:cNvSpPr/>
          <p:nvPr/>
        </p:nvSpPr>
        <p:spPr>
          <a:xfrm>
            <a:off x="8750299" y="3852333"/>
            <a:ext cx="1270001" cy="1270001"/>
          </a:xfrm>
          <a:prstGeom prst="ellipse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5" name="Linea"/>
          <p:cNvSpPr/>
          <p:nvPr/>
        </p:nvSpPr>
        <p:spPr>
          <a:xfrm>
            <a:off x="6426200" y="4478866"/>
            <a:ext cx="218372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6" name="Linea"/>
          <p:cNvSpPr/>
          <p:nvPr/>
        </p:nvSpPr>
        <p:spPr>
          <a:xfrm flipH="1">
            <a:off x="4040716" y="4474633"/>
            <a:ext cx="234103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7" name="identity"/>
          <p:cNvSpPr txBox="1"/>
          <p:nvPr/>
        </p:nvSpPr>
        <p:spPr>
          <a:xfrm>
            <a:off x="4618092" y="3985870"/>
            <a:ext cx="118628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identity</a:t>
            </a:r>
          </a:p>
        </p:txBody>
      </p:sp>
      <p:sp>
        <p:nvSpPr>
          <p:cNvPr id="278" name="image"/>
          <p:cNvSpPr txBox="1"/>
          <p:nvPr/>
        </p:nvSpPr>
        <p:spPr>
          <a:xfrm>
            <a:off x="7063409" y="3985870"/>
            <a:ext cx="100523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image</a:t>
            </a:r>
          </a:p>
        </p:txBody>
      </p:sp>
      <p:sp>
        <p:nvSpPr>
          <p:cNvPr id="279" name="Cerchio"/>
          <p:cNvSpPr/>
          <p:nvPr/>
        </p:nvSpPr>
        <p:spPr>
          <a:xfrm>
            <a:off x="4741571" y="5230413"/>
            <a:ext cx="2671433" cy="2671432"/>
          </a:xfrm>
          <a:prstGeom prst="ellipse">
            <a:avLst/>
          </a:prstGeom>
          <a:solidFill>
            <a:schemeClr val="accent1">
              <a:lumOff val="16847"/>
              <a:alpha val="50374"/>
            </a:schemeClr>
          </a:solidFill>
          <a:ln w="50800">
            <a:solidFill>
              <a:srgbClr val="000000">
                <a:alpha val="50374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0" name="Cerchio"/>
          <p:cNvSpPr/>
          <p:nvPr/>
        </p:nvSpPr>
        <p:spPr>
          <a:xfrm>
            <a:off x="5958423" y="5244285"/>
            <a:ext cx="2615526" cy="2615526"/>
          </a:xfrm>
          <a:prstGeom prst="ellipse">
            <a:avLst/>
          </a:prstGeom>
          <a:solidFill>
            <a:schemeClr val="accent4">
              <a:hueOff val="366961"/>
              <a:satOff val="4172"/>
              <a:lumOff val="11129"/>
              <a:alpha val="50223"/>
            </a:schemeClr>
          </a:solidFill>
          <a:ln w="50800">
            <a:solidFill>
              <a:srgbClr val="000000">
                <a:alpha val="50223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1" name="core…"/>
          <p:cNvSpPr txBox="1"/>
          <p:nvPr/>
        </p:nvSpPr>
        <p:spPr>
          <a:xfrm>
            <a:off x="6243370" y="6137368"/>
            <a:ext cx="84826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core</a:t>
            </a:r>
          </a:p>
          <a:p>
            <a:pPr/>
            <a:r>
              <a:t>story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tep 4 - Formulating the Company CS"/>
          <p:cNvSpPr txBox="1"/>
          <p:nvPr>
            <p:ph type="title"/>
          </p:nvPr>
        </p:nvSpPr>
        <p:spPr>
          <a:xfrm>
            <a:off x="1987219" y="113816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Step 4 - Formulating the Company CS</a:t>
            </a:r>
          </a:p>
        </p:txBody>
      </p:sp>
      <p:sp>
        <p:nvSpPr>
          <p:cNvPr id="284" name="How does the company makes a difference?…"/>
          <p:cNvSpPr txBox="1"/>
          <p:nvPr>
            <p:ph type="body" idx="1"/>
          </p:nvPr>
        </p:nvSpPr>
        <p:spPr>
          <a:xfrm>
            <a:off x="1007533" y="2130657"/>
            <a:ext cx="11230373" cy="6286501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How does the company makes a difference?</a:t>
            </a:r>
          </a:p>
          <a:p>
            <a:pPr>
              <a:defRPr b="1"/>
            </a:pPr>
            <a:r>
              <a:t>Message = </a:t>
            </a:r>
            <a:r>
              <a:rPr b="0"/>
              <a:t>the moral of the story</a:t>
            </a:r>
            <a:endParaRPr b="0"/>
          </a:p>
          <a:p>
            <a:pPr>
              <a:defRPr b="1"/>
            </a:pPr>
            <a:r>
              <a:t>Conflict = </a:t>
            </a:r>
            <a:r>
              <a:rPr b="0"/>
              <a:t>developing a conflict is about defining 2 opposites: define the complete opposite of the brand can help to close in on the company CS</a:t>
            </a:r>
            <a:endParaRPr b="0"/>
          </a:p>
          <a:p>
            <a:pPr>
              <a:defRPr b="1"/>
            </a:pPr>
            <a:r>
              <a:t>Characters = </a:t>
            </a:r>
            <a:r>
              <a:rPr b="0"/>
              <a:t>Hero; Shadow; Messenger; Mentor; Guardian(s); Trickster; Shape-Shifter;</a:t>
            </a:r>
            <a:endParaRPr b="0"/>
          </a:p>
          <a:p>
            <a:pPr>
              <a:defRPr b="1"/>
            </a:pPr>
            <a:r>
              <a:t>Plot = </a:t>
            </a:r>
            <a:r>
              <a:rPr b="0"/>
              <a:t>the 7 basic plots</a:t>
            </a:r>
          </a:p>
        </p:txBody>
      </p:sp>
      <p:pic>
        <p:nvPicPr>
          <p:cNvPr id="285" name="5d0726542d0d6e7a88e8b606de61ec26.jpg" descr="5d0726542d0d6e7a88e8b606de61ec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6148" y="395817"/>
            <a:ext cx="1578211" cy="159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babe304af2fcfe3266074c1ee8448599.jpg" descr="babe304af2fcfe3266074c1ee844859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866" y="791633"/>
            <a:ext cx="5862279" cy="769164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Linea"/>
          <p:cNvSpPr/>
          <p:nvPr/>
        </p:nvSpPr>
        <p:spPr>
          <a:xfrm>
            <a:off x="6560054" y="6680199"/>
            <a:ext cx="496857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0" name="Linea"/>
          <p:cNvSpPr/>
          <p:nvPr/>
        </p:nvSpPr>
        <p:spPr>
          <a:xfrm>
            <a:off x="6543120" y="5444066"/>
            <a:ext cx="496857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1" name="Linea"/>
          <p:cNvSpPr/>
          <p:nvPr/>
        </p:nvSpPr>
        <p:spPr>
          <a:xfrm>
            <a:off x="6543121" y="4586653"/>
            <a:ext cx="496857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2" name="Linea"/>
          <p:cNvSpPr/>
          <p:nvPr/>
        </p:nvSpPr>
        <p:spPr>
          <a:xfrm>
            <a:off x="6543120" y="2910253"/>
            <a:ext cx="496857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3" name="Linea"/>
          <p:cNvSpPr/>
          <p:nvPr/>
        </p:nvSpPr>
        <p:spPr>
          <a:xfrm>
            <a:off x="726363" y="742787"/>
            <a:ext cx="1078572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4" name="Sense-making"/>
          <p:cNvSpPr txBox="1"/>
          <p:nvPr/>
        </p:nvSpPr>
        <p:spPr>
          <a:xfrm>
            <a:off x="9334076" y="6678270"/>
            <a:ext cx="220218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Sense-making</a:t>
            </a:r>
          </a:p>
        </p:txBody>
      </p:sp>
      <p:sp>
        <p:nvSpPr>
          <p:cNvPr id="135" name="Branding in Practice"/>
          <p:cNvSpPr txBox="1"/>
          <p:nvPr/>
        </p:nvSpPr>
        <p:spPr>
          <a:xfrm>
            <a:off x="8518431" y="5402897"/>
            <a:ext cx="307147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Branding in Practice</a:t>
            </a:r>
          </a:p>
        </p:txBody>
      </p:sp>
      <p:sp>
        <p:nvSpPr>
          <p:cNvPr id="136" name="Structure of Stories"/>
          <p:cNvSpPr txBox="1"/>
          <p:nvPr/>
        </p:nvSpPr>
        <p:spPr>
          <a:xfrm>
            <a:off x="8627905" y="4564697"/>
            <a:ext cx="295412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Structure of Stories</a:t>
            </a:r>
          </a:p>
        </p:txBody>
      </p:sp>
      <p:sp>
        <p:nvSpPr>
          <p:cNvPr id="137" name="Content Management"/>
          <p:cNvSpPr txBox="1"/>
          <p:nvPr/>
        </p:nvSpPr>
        <p:spPr>
          <a:xfrm>
            <a:off x="8305071" y="2862897"/>
            <a:ext cx="326959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Content Management</a:t>
            </a:r>
          </a:p>
        </p:txBody>
      </p:sp>
      <p:sp>
        <p:nvSpPr>
          <p:cNvPr id="138" name="Story-telling and Story-listening"/>
          <p:cNvSpPr txBox="1"/>
          <p:nvPr/>
        </p:nvSpPr>
        <p:spPr>
          <a:xfrm>
            <a:off x="6874780" y="738928"/>
            <a:ext cx="472470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Story-telling and Story-listening</a:t>
            </a:r>
          </a:p>
        </p:txBody>
      </p:sp>
      <p:sp>
        <p:nvSpPr>
          <p:cNvPr id="139" name="The Tree of Corporate Storytelling"/>
          <p:cNvSpPr txBox="1"/>
          <p:nvPr/>
        </p:nvSpPr>
        <p:spPr>
          <a:xfrm>
            <a:off x="1291894" y="226670"/>
            <a:ext cx="503621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Tree of Corporate Storytelling</a:t>
            </a:r>
          </a:p>
        </p:txBody>
      </p:sp>
      <p:sp>
        <p:nvSpPr>
          <p:cNvPr id="140" name="Freccia"/>
          <p:cNvSpPr/>
          <p:nvPr/>
        </p:nvSpPr>
        <p:spPr>
          <a:xfrm rot="16200000">
            <a:off x="8965196" y="3361317"/>
            <a:ext cx="6452558" cy="1113897"/>
          </a:xfrm>
          <a:prstGeom prst="rightArrow">
            <a:avLst>
              <a:gd name="adj1" fmla="val 32000"/>
              <a:gd name="adj2" fmla="val 72969"/>
            </a:avLst>
          </a:prstGeom>
          <a:gradFill>
            <a:gsLst>
              <a:gs pos="0">
                <a:schemeClr val="accent6">
                  <a:satOff val="18029"/>
                  <a:lumOff val="12067"/>
                </a:schemeClr>
              </a:gs>
              <a:gs pos="100000">
                <a:schemeClr val="accent1">
                  <a:lumOff val="16847"/>
                </a:scheme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0"/>
      <p:bldP build="whole" bldLvl="1" animBg="1" rev="0" advAuto="0" spid="129" grpId="1"/>
      <p:bldP build="whole" bldLvl="1" animBg="1" rev="0" advAuto="0" spid="130" grpId="3"/>
      <p:bldP build="whole" bldLvl="1" animBg="1" rev="0" advAuto="0" spid="135" grpId="4"/>
      <p:bldP build="whole" bldLvl="1" animBg="1" rev="0" advAuto="0" spid="131" grpId="5"/>
      <p:bldP build="whole" bldLvl="1" animBg="1" rev="0" advAuto="0" spid="132" grpId="7"/>
      <p:bldP build="whole" bldLvl="1" animBg="1" rev="0" advAuto="0" spid="134" grpId="2"/>
      <p:bldP build="whole" bldLvl="1" animBg="1" rev="0" advAuto="0" spid="136" grpId="6"/>
      <p:bldP build="whole" bldLvl="1" animBg="1" rev="0" advAuto="0" spid="138" grpId="9"/>
      <p:bldP build="whole" bldLvl="1" animBg="1" rev="0" advAuto="0" spid="137" grpId="8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tep 5 - the Acid test"/>
          <p:cNvSpPr txBox="1"/>
          <p:nvPr>
            <p:ph type="title"/>
          </p:nvPr>
        </p:nvSpPr>
        <p:spPr>
          <a:xfrm>
            <a:off x="1987219" y="113816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Step 5 - the Acid test</a:t>
            </a:r>
          </a:p>
        </p:txBody>
      </p:sp>
      <p:sp>
        <p:nvSpPr>
          <p:cNvPr id="288" name="The company’s CS is unique in relation to the competitors?…"/>
          <p:cNvSpPr txBox="1"/>
          <p:nvPr>
            <p:ph type="body" idx="1"/>
          </p:nvPr>
        </p:nvSpPr>
        <p:spPr>
          <a:xfrm>
            <a:off x="1007533" y="2130657"/>
            <a:ext cx="11230373" cy="6286501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The company’s CS is unique in relation to the competitors?</a:t>
            </a:r>
          </a:p>
          <a:p>
            <a:pPr>
              <a:defRPr b="1"/>
            </a:pPr>
            <a:r>
              <a:t>Find a story that resonate with your CS: </a:t>
            </a:r>
            <a:r>
              <a:rPr b="0"/>
              <a:t>David and Goliath? Robin Hood? Sherlock Holmes? The Ugly Ducklings? The Little Mermaid?</a:t>
            </a:r>
          </a:p>
        </p:txBody>
      </p:sp>
      <p:pic>
        <p:nvPicPr>
          <p:cNvPr id="289" name="5d0726542d0d6e7a88e8b606de61ec26.jpg" descr="5d0726542d0d6e7a88e8b606de61ec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6148" y="395817"/>
            <a:ext cx="1578211" cy="159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he company Core Story must be transformed into a collection of concrete stories relevant for the employees, customers, stakeholders"/>
          <p:cNvSpPr txBox="1"/>
          <p:nvPr>
            <p:ph type="title"/>
          </p:nvPr>
        </p:nvSpPr>
        <p:spPr>
          <a:xfrm>
            <a:off x="1270000" y="2514600"/>
            <a:ext cx="10464800" cy="3302000"/>
          </a:xfrm>
          <a:prstGeom prst="rect">
            <a:avLst/>
          </a:prstGeom>
        </p:spPr>
        <p:txBody>
          <a:bodyPr/>
          <a:lstStyle/>
          <a:p>
            <a:pPr defTabSz="350520">
              <a:defRPr sz="4800"/>
            </a:pPr>
            <a:r>
              <a:t>The company Core Story must be transformed into a </a:t>
            </a:r>
            <a:r>
              <a:t>collection of concrete stories</a:t>
            </a:r>
            <a:r>
              <a:t> relevant for the employees, customers, stakeholders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ometimes stories are like this…"/>
          <p:cNvSpPr txBox="1"/>
          <p:nvPr>
            <p:ph type="title"/>
          </p:nvPr>
        </p:nvSpPr>
        <p:spPr>
          <a:xfrm>
            <a:off x="1269999" y="-325967"/>
            <a:ext cx="10464801" cy="1422401"/>
          </a:xfrm>
          <a:prstGeom prst="rect">
            <a:avLst/>
          </a:prstGeom>
        </p:spPr>
        <p:txBody>
          <a:bodyPr/>
          <a:lstStyle>
            <a:lvl1pPr defTabSz="391414">
              <a:defRPr sz="5360"/>
            </a:lvl1pPr>
          </a:lstStyle>
          <a:p>
            <a:pPr/>
            <a:r>
              <a:t>Sometimes stories are like this…</a:t>
            </a:r>
          </a:p>
        </p:txBody>
      </p:sp>
      <p:pic>
        <p:nvPicPr>
          <p:cNvPr id="143" name="67381f12188b8cc55ec7b3c0b224b762.jpg" descr="67381f12188b8cc55ec7b3c0b224b76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4723" y="1223209"/>
            <a:ext cx="5215354" cy="7027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…but most of the times they are like this"/>
          <p:cNvSpPr txBox="1"/>
          <p:nvPr>
            <p:ph type="title"/>
          </p:nvPr>
        </p:nvSpPr>
        <p:spPr>
          <a:xfrm>
            <a:off x="1066800" y="-4234"/>
            <a:ext cx="10464800" cy="1422401"/>
          </a:xfrm>
          <a:prstGeom prst="rect">
            <a:avLst/>
          </a:prstGeom>
        </p:spPr>
        <p:txBody>
          <a:bodyPr/>
          <a:lstStyle>
            <a:lvl1pPr defTabSz="315468">
              <a:defRPr sz="4320"/>
            </a:lvl1pPr>
          </a:lstStyle>
          <a:p>
            <a:pPr/>
            <a:r>
              <a:t>…but most of the times they are like this</a:t>
            </a:r>
          </a:p>
        </p:txBody>
      </p:sp>
      <p:pic>
        <p:nvPicPr>
          <p:cNvPr id="14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367" y="1894416"/>
            <a:ext cx="6756066" cy="59647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ense-making"/>
          <p:cNvSpPr txBox="1"/>
          <p:nvPr>
            <p:ph type="title"/>
          </p:nvPr>
        </p:nvSpPr>
        <p:spPr>
          <a:xfrm>
            <a:off x="1270000" y="-397934"/>
            <a:ext cx="10464800" cy="3302001"/>
          </a:xfrm>
          <a:prstGeom prst="rect">
            <a:avLst/>
          </a:prstGeom>
        </p:spPr>
        <p:txBody>
          <a:bodyPr/>
          <a:lstStyle/>
          <a:p>
            <a:pPr/>
            <a:r>
              <a:t>Sense-making</a:t>
            </a:r>
          </a:p>
        </p:txBody>
      </p:sp>
      <p:sp>
        <p:nvSpPr>
          <p:cNvPr id="149" name="“Telling stories is the only way we can create meaning in our lives…"/>
          <p:cNvSpPr txBox="1"/>
          <p:nvPr/>
        </p:nvSpPr>
        <p:spPr>
          <a:xfrm>
            <a:off x="1611883" y="6818486"/>
            <a:ext cx="9781033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“Telling stories is the only way we can create meaning in our lives </a:t>
            </a:r>
          </a:p>
          <a:p>
            <a:pPr/>
            <a:r>
              <a:t>and make sense of the world”</a:t>
            </a:r>
            <a:br/>
            <a:r>
              <a:t>(Paul Auster)</a:t>
            </a:r>
          </a:p>
        </p:txBody>
      </p:sp>
      <p:pic>
        <p:nvPicPr>
          <p:cNvPr id="150" name="download (9).jpeg" descr="download (9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8956" y="2212181"/>
            <a:ext cx="6626887" cy="3723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Liquid Modernity"/>
          <p:cNvSpPr txBox="1"/>
          <p:nvPr>
            <p:ph type="title"/>
          </p:nvPr>
        </p:nvSpPr>
        <p:spPr>
          <a:xfrm>
            <a:off x="1270000" y="-397934"/>
            <a:ext cx="10464800" cy="3302001"/>
          </a:xfrm>
          <a:prstGeom prst="rect">
            <a:avLst/>
          </a:prstGeom>
        </p:spPr>
        <p:txBody>
          <a:bodyPr/>
          <a:lstStyle/>
          <a:p>
            <a:pPr/>
            <a:r>
              <a:t>Liquid Modernity</a:t>
            </a:r>
          </a:p>
        </p:txBody>
      </p:sp>
      <p:sp>
        <p:nvSpPr>
          <p:cNvPr id="153" name="In a liquid modernity the meaning is fragmented.…"/>
          <p:cNvSpPr txBox="1"/>
          <p:nvPr/>
        </p:nvSpPr>
        <p:spPr>
          <a:xfrm>
            <a:off x="230682" y="6818486"/>
            <a:ext cx="12543435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 a liquid modernity the </a:t>
            </a:r>
            <a:r>
              <a:rPr i="1"/>
              <a:t>meaning</a:t>
            </a:r>
            <a:r>
              <a:t> is fragmented.</a:t>
            </a:r>
          </a:p>
          <a:p>
            <a:pPr/>
            <a:r>
              <a:t>The value systems that have traditionally served as guides for us are coming undone.</a:t>
            </a:r>
          </a:p>
          <a:p>
            <a:pPr/>
            <a:r>
              <a:t>We are desperately searching for meaning.</a:t>
            </a:r>
          </a:p>
        </p:txBody>
      </p:sp>
      <p:pic>
        <p:nvPicPr>
          <p:cNvPr id="154" name="1483988758_bauman.jpg" descr="1483988758_bauma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9513" y="2336343"/>
            <a:ext cx="6785774" cy="381295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Zygmunt Bauman (1925-2017)"/>
          <p:cNvSpPr txBox="1"/>
          <p:nvPr/>
        </p:nvSpPr>
        <p:spPr>
          <a:xfrm>
            <a:off x="4285894" y="6253364"/>
            <a:ext cx="443301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Zygmunt Bauman (1925-2017)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We need stories because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We need stories because:</a:t>
            </a:r>
          </a:p>
        </p:txBody>
      </p:sp>
      <p:sp>
        <p:nvSpPr>
          <p:cNvPr id="158" name="Stories help us make sense of events"/>
          <p:cNvSpPr txBox="1"/>
          <p:nvPr/>
        </p:nvSpPr>
        <p:spPr>
          <a:xfrm>
            <a:off x="3851554" y="2444174"/>
            <a:ext cx="5301692" cy="46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Stories help us </a:t>
            </a:r>
            <a:r>
              <a:rPr b="1"/>
              <a:t>make sense</a:t>
            </a:r>
            <a:r>
              <a:t> of events</a:t>
            </a:r>
          </a:p>
        </p:txBody>
      </p:sp>
      <p:sp>
        <p:nvSpPr>
          <p:cNvPr id="159" name="Stories help us express our emotions"/>
          <p:cNvSpPr txBox="1"/>
          <p:nvPr/>
        </p:nvSpPr>
        <p:spPr>
          <a:xfrm>
            <a:off x="3814978" y="3185743"/>
            <a:ext cx="5374844" cy="46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Stories help us </a:t>
            </a:r>
            <a:r>
              <a:rPr b="1"/>
              <a:t>express our emotions</a:t>
            </a:r>
          </a:p>
        </p:txBody>
      </p:sp>
      <p:sp>
        <p:nvSpPr>
          <p:cNvPr id="160" name="Stories help us support our identities"/>
          <p:cNvSpPr txBox="1"/>
          <p:nvPr/>
        </p:nvSpPr>
        <p:spPr>
          <a:xfrm>
            <a:off x="3832047" y="3927312"/>
            <a:ext cx="5340706" cy="462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Stories help us </a:t>
            </a:r>
            <a:r>
              <a:rPr b="1"/>
              <a:t>support our identities</a:t>
            </a:r>
          </a:p>
        </p:txBody>
      </p:sp>
      <p:sp>
        <p:nvSpPr>
          <p:cNvPr id="161" name="Stories help us sustain our communities"/>
          <p:cNvSpPr txBox="1"/>
          <p:nvPr/>
        </p:nvSpPr>
        <p:spPr>
          <a:xfrm>
            <a:off x="3598113" y="4668881"/>
            <a:ext cx="5808574" cy="462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b="0"/>
              <a:t>Stories help us </a:t>
            </a:r>
            <a:r>
              <a:t>sustain our communities</a:t>
            </a:r>
          </a:p>
        </p:txBody>
      </p:sp>
      <p:sp>
        <p:nvSpPr>
          <p:cNvPr id="162" name="Stories enable us to learn from the experience of others"/>
          <p:cNvSpPr txBox="1"/>
          <p:nvPr/>
        </p:nvSpPr>
        <p:spPr>
          <a:xfrm>
            <a:off x="2488641" y="5410451"/>
            <a:ext cx="8027518" cy="46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Stories enable us to </a:t>
            </a:r>
            <a:r>
              <a:rPr b="1"/>
              <a:t>learn from the experience of others</a:t>
            </a:r>
          </a:p>
        </p:txBody>
      </p:sp>
      <p:sp>
        <p:nvSpPr>
          <p:cNvPr id="163" name="Stories enable us to influence others"/>
          <p:cNvSpPr txBox="1"/>
          <p:nvPr/>
        </p:nvSpPr>
        <p:spPr>
          <a:xfrm>
            <a:off x="3873957" y="6151603"/>
            <a:ext cx="5256886" cy="46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Stories enable us to </a:t>
            </a:r>
            <a:r>
              <a:rPr b="1"/>
              <a:t>influence others</a:t>
            </a:r>
          </a:p>
        </p:txBody>
      </p:sp>
      <p:sp>
        <p:nvSpPr>
          <p:cNvPr id="164" name="Stories entertain, console, warn"/>
          <p:cNvSpPr txBox="1"/>
          <p:nvPr/>
        </p:nvSpPr>
        <p:spPr>
          <a:xfrm>
            <a:off x="4170832" y="6893172"/>
            <a:ext cx="4663136" cy="46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b="0"/>
              <a:t>Stories </a:t>
            </a:r>
            <a:r>
              <a:t>entertain, console, warn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5"/>
      <p:bldP build="whole" bldLvl="1" animBg="1" rev="0" advAuto="0" spid="160" grpId="3"/>
      <p:bldP build="whole" bldLvl="1" animBg="1" rev="0" advAuto="0" spid="164" grpId="7"/>
      <p:bldP build="whole" bldLvl="1" animBg="1" rev="0" advAuto="0" spid="159" grpId="2"/>
      <p:bldP build="whole" bldLvl="1" animBg="1" rev="0" advAuto="0" spid="158" grpId="1"/>
      <p:bldP build="whole" bldLvl="1" animBg="1" rev="0" advAuto="0" spid="161" grpId="4"/>
      <p:bldP build="whole" bldLvl="1" animBg="1" rev="0" advAuto="0" spid="163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Do Companies need stories?"/>
          <p:cNvSpPr txBox="1"/>
          <p:nvPr>
            <p:ph type="title"/>
          </p:nvPr>
        </p:nvSpPr>
        <p:spPr>
          <a:xfrm>
            <a:off x="-1" y="-406400"/>
            <a:ext cx="13004801" cy="21590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Do Companies need stories?</a:t>
            </a:r>
          </a:p>
        </p:txBody>
      </p:sp>
      <p:pic>
        <p:nvPicPr>
          <p:cNvPr id="167" name="876a33390defa007cdfa0ac40dc79bc2.jpg" descr="876a33390defa007cdfa0ac40dc79bc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5748" y="1342080"/>
            <a:ext cx="4333304" cy="7069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